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5" r:id="rId1"/>
  </p:sldMasterIdLst>
  <p:notesMasterIdLst>
    <p:notesMasterId r:id="rId56"/>
  </p:notesMasterIdLst>
  <p:handoutMasterIdLst>
    <p:handoutMasterId r:id="rId57"/>
  </p:handoutMasterIdLst>
  <p:sldIdLst>
    <p:sldId id="261" r:id="rId2"/>
    <p:sldId id="457" r:id="rId3"/>
    <p:sldId id="452" r:id="rId4"/>
    <p:sldId id="357" r:id="rId5"/>
    <p:sldId id="304" r:id="rId6"/>
    <p:sldId id="453" r:id="rId7"/>
    <p:sldId id="316" r:id="rId8"/>
    <p:sldId id="306" r:id="rId9"/>
    <p:sldId id="307" r:id="rId10"/>
    <p:sldId id="388" r:id="rId11"/>
    <p:sldId id="310" r:id="rId12"/>
    <p:sldId id="311" r:id="rId13"/>
    <p:sldId id="406" r:id="rId14"/>
    <p:sldId id="454" r:id="rId15"/>
    <p:sldId id="312" r:id="rId16"/>
    <p:sldId id="404" r:id="rId17"/>
    <p:sldId id="313" r:id="rId18"/>
    <p:sldId id="444" r:id="rId19"/>
    <p:sldId id="415" r:id="rId20"/>
    <p:sldId id="326" r:id="rId21"/>
    <p:sldId id="424" r:id="rId22"/>
    <p:sldId id="392" r:id="rId23"/>
    <p:sldId id="451" r:id="rId24"/>
    <p:sldId id="417" r:id="rId25"/>
    <p:sldId id="297" r:id="rId26"/>
    <p:sldId id="272" r:id="rId27"/>
    <p:sldId id="455" r:id="rId28"/>
    <p:sldId id="328" r:id="rId29"/>
    <p:sldId id="456" r:id="rId30"/>
    <p:sldId id="396" r:id="rId31"/>
    <p:sldId id="464" r:id="rId32"/>
    <p:sldId id="465" r:id="rId33"/>
    <p:sldId id="418" r:id="rId34"/>
    <p:sldId id="403" r:id="rId35"/>
    <p:sldId id="402" r:id="rId36"/>
    <p:sldId id="400" r:id="rId37"/>
    <p:sldId id="372" r:id="rId38"/>
    <p:sldId id="373" r:id="rId39"/>
    <p:sldId id="374" r:id="rId40"/>
    <p:sldId id="375" r:id="rId41"/>
    <p:sldId id="376" r:id="rId42"/>
    <p:sldId id="448" r:id="rId43"/>
    <p:sldId id="449" r:id="rId44"/>
    <p:sldId id="450" r:id="rId45"/>
    <p:sldId id="380" r:id="rId46"/>
    <p:sldId id="381" r:id="rId47"/>
    <p:sldId id="421" r:id="rId48"/>
    <p:sldId id="459" r:id="rId49"/>
    <p:sldId id="462" r:id="rId50"/>
    <p:sldId id="463" r:id="rId51"/>
    <p:sldId id="414" r:id="rId52"/>
    <p:sldId id="461" r:id="rId53"/>
    <p:sldId id="439" r:id="rId54"/>
    <p:sldId id="466" r:id="rId55"/>
  </p:sldIdLst>
  <p:sldSz cx="9144000" cy="6858000" type="screen4x3"/>
  <p:notesSz cx="6742113" cy="9872663"/>
  <p:defaultTex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p:defaultTextStyle>
  <p:extLst>
    <p:ext uri="{521415D9-36F7-43E2-AB2F-B90AF26B5E84}">
      <p14:sectionLst xmlns:p14="http://schemas.microsoft.com/office/powerpoint/2010/main">
        <p14:section name="Opening slides" id="{4F77B8DE-D620-4FBF-A06E-DE56829F3586}">
          <p14:sldIdLst>
            <p14:sldId id="261"/>
            <p14:sldId id="457"/>
            <p14:sldId id="452"/>
            <p14:sldId id="357"/>
            <p14:sldId id="304"/>
            <p14:sldId id="453"/>
            <p14:sldId id="316"/>
            <p14:sldId id="306"/>
            <p14:sldId id="307"/>
            <p14:sldId id="388"/>
            <p14:sldId id="310"/>
            <p14:sldId id="311"/>
            <p14:sldId id="406"/>
            <p14:sldId id="454"/>
            <p14:sldId id="312"/>
            <p14:sldId id="404"/>
            <p14:sldId id="313"/>
            <p14:sldId id="444"/>
            <p14:sldId id="415"/>
            <p14:sldId id="326"/>
            <p14:sldId id="424"/>
            <p14:sldId id="392"/>
            <p14:sldId id="451"/>
            <p14:sldId id="417"/>
            <p14:sldId id="297"/>
            <p14:sldId id="272"/>
            <p14:sldId id="455"/>
            <p14:sldId id="328"/>
            <p14:sldId id="456"/>
            <p14:sldId id="396"/>
            <p14:sldId id="464"/>
            <p14:sldId id="465"/>
            <p14:sldId id="418"/>
            <p14:sldId id="403"/>
            <p14:sldId id="402"/>
            <p14:sldId id="400"/>
            <p14:sldId id="372"/>
            <p14:sldId id="373"/>
            <p14:sldId id="374"/>
            <p14:sldId id="375"/>
            <p14:sldId id="376"/>
            <p14:sldId id="448"/>
            <p14:sldId id="449"/>
            <p14:sldId id="450"/>
            <p14:sldId id="380"/>
            <p14:sldId id="381"/>
            <p14:sldId id="421"/>
            <p14:sldId id="459"/>
            <p14:sldId id="462"/>
            <p14:sldId id="463"/>
            <p14:sldId id="414"/>
            <p14:sldId id="461"/>
            <p14:sldId id="439"/>
            <p14:sldId id="4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9BBB"/>
    <a:srgbClr val="CCECFF"/>
    <a:srgbClr val="006600"/>
    <a:srgbClr val="5CC2DC"/>
    <a:srgbClr val="FFC000"/>
    <a:srgbClr val="004200"/>
    <a:srgbClr val="FFFFFF"/>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25" autoAdjust="0"/>
    <p:restoredTop sz="98286" autoAdjust="0"/>
  </p:normalViewPr>
  <p:slideViewPr>
    <p:cSldViewPr>
      <p:cViewPr>
        <p:scale>
          <a:sx n="100" d="100"/>
          <a:sy n="100" d="100"/>
        </p:scale>
        <p:origin x="-1234" y="-58"/>
      </p:cViewPr>
      <p:guideLst>
        <p:guide orient="horz" pos="799"/>
        <p:guide orient="horz" pos="4156"/>
        <p:guide orient="horz" pos="1888"/>
        <p:guide pos="158"/>
        <p:guide pos="5602"/>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3"/>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pPr>
              <a:defRPr/>
            </a:pPr>
            <a:endParaRPr lang="en-GB" altLang="en-US" dirty="0"/>
          </a:p>
        </p:txBody>
      </p:sp>
      <p:sp>
        <p:nvSpPr>
          <p:cNvPr id="4099" name="Rectangle 3"/>
          <p:cNvSpPr>
            <a:spLocks noGrp="1" noChangeArrowheads="1"/>
          </p:cNvSpPr>
          <p:nvPr>
            <p:ph type="dt" sz="quarter" idx="1"/>
          </p:nvPr>
        </p:nvSpPr>
        <p:spPr bwMode="auto">
          <a:xfrm>
            <a:off x="3818971" y="3"/>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pPr>
              <a:defRPr/>
            </a:pPr>
            <a:fld id="{F03A562B-D86A-4359-8C8A-7E53DCC589BB}" type="datetime4">
              <a:rPr lang="en-GB" altLang="en-US"/>
              <a:pPr>
                <a:defRPr/>
              </a:pPr>
              <a:t>15 December 2017</a:t>
            </a:fld>
            <a:endParaRPr lang="en-GB" altLang="en-US" dirty="0"/>
          </a:p>
        </p:txBody>
      </p:sp>
      <p:sp>
        <p:nvSpPr>
          <p:cNvPr id="4100" name="Rectangle 4"/>
          <p:cNvSpPr>
            <a:spLocks noGrp="1" noChangeArrowheads="1"/>
          </p:cNvSpPr>
          <p:nvPr>
            <p:ph type="ftr" sz="quarter" idx="2"/>
          </p:nvPr>
        </p:nvSpPr>
        <p:spPr bwMode="auto">
          <a:xfrm>
            <a:off x="0" y="9377319"/>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pPr>
              <a:defRPr/>
            </a:pPr>
            <a:endParaRPr lang="en-GB" altLang="en-US" dirty="0"/>
          </a:p>
        </p:txBody>
      </p:sp>
      <p:sp>
        <p:nvSpPr>
          <p:cNvPr id="4101" name="Rectangle 5"/>
          <p:cNvSpPr>
            <a:spLocks noGrp="1" noChangeArrowheads="1"/>
          </p:cNvSpPr>
          <p:nvPr>
            <p:ph type="sldNum" sz="quarter" idx="3"/>
          </p:nvPr>
        </p:nvSpPr>
        <p:spPr bwMode="auto">
          <a:xfrm>
            <a:off x="3818971" y="9377319"/>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2A69169E-E411-4872-86EF-8033966FCDB1}" type="slidenum">
              <a:rPr lang="en-GB" altLang="en-US"/>
              <a:pPr>
                <a:defRPr/>
              </a:pPr>
              <a:t>‹#›</a:t>
            </a:fld>
            <a:endParaRPr lang="en-GB" altLang="en-US" dirty="0"/>
          </a:p>
        </p:txBody>
      </p:sp>
    </p:spTree>
    <p:extLst>
      <p:ext uri="{BB962C8B-B14F-4D97-AF65-F5344CB8AC3E}">
        <p14:creationId xmlns:p14="http://schemas.microsoft.com/office/powerpoint/2010/main" val="372037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3"/>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pPr>
              <a:defRPr/>
            </a:pPr>
            <a:endParaRPr lang="en-GB" altLang="en-US" dirty="0"/>
          </a:p>
        </p:txBody>
      </p:sp>
      <p:sp>
        <p:nvSpPr>
          <p:cNvPr id="3075" name="Rectangle 3"/>
          <p:cNvSpPr>
            <a:spLocks noGrp="1" noChangeArrowheads="1"/>
          </p:cNvSpPr>
          <p:nvPr>
            <p:ph type="dt" idx="1"/>
          </p:nvPr>
        </p:nvSpPr>
        <p:spPr bwMode="auto">
          <a:xfrm>
            <a:off x="3818971" y="3"/>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pPr>
              <a:defRPr/>
            </a:pPr>
            <a:fld id="{0E4D9589-D623-4A37-95FE-D64CE98D524D}" type="datetime4">
              <a:rPr lang="en-GB" altLang="en-US"/>
              <a:pPr>
                <a:defRPr/>
              </a:pPr>
              <a:t>15 December 2017</a:t>
            </a:fld>
            <a:endParaRPr lang="en-GB" altLang="en-US" dirty="0"/>
          </a:p>
        </p:txBody>
      </p:sp>
      <p:sp>
        <p:nvSpPr>
          <p:cNvPr id="5124" name="Rectangle 4"/>
          <p:cNvSpPr>
            <a:spLocks noGrp="1" noRot="1" noChangeAspect="1" noChangeArrowheads="1" noTextEdit="1"/>
          </p:cNvSpPr>
          <p:nvPr>
            <p:ph type="sldImg" idx="2"/>
          </p:nvPr>
        </p:nvSpPr>
        <p:spPr bwMode="auto">
          <a:xfrm>
            <a:off x="901700" y="739775"/>
            <a:ext cx="4938713"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4212" y="4689515"/>
            <a:ext cx="539369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078" name="Rectangle 6"/>
          <p:cNvSpPr>
            <a:spLocks noGrp="1" noChangeArrowheads="1"/>
          </p:cNvSpPr>
          <p:nvPr>
            <p:ph type="ftr" sz="quarter" idx="4"/>
          </p:nvPr>
        </p:nvSpPr>
        <p:spPr bwMode="auto">
          <a:xfrm>
            <a:off x="0" y="9377319"/>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pPr>
              <a:defRPr/>
            </a:pPr>
            <a:endParaRPr lang="en-GB" altLang="en-US" dirty="0"/>
          </a:p>
        </p:txBody>
      </p:sp>
      <p:sp>
        <p:nvSpPr>
          <p:cNvPr id="3079" name="Rectangle 7"/>
          <p:cNvSpPr>
            <a:spLocks noGrp="1" noChangeArrowheads="1"/>
          </p:cNvSpPr>
          <p:nvPr>
            <p:ph type="sldNum" sz="quarter" idx="5"/>
          </p:nvPr>
        </p:nvSpPr>
        <p:spPr bwMode="auto">
          <a:xfrm>
            <a:off x="3818971" y="9377319"/>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E48EBB79-C462-4C86-8D09-9C7B9E444536}" type="slidenum">
              <a:rPr lang="en-GB" altLang="en-US"/>
              <a:pPr>
                <a:defRPr/>
              </a:pPr>
              <a:t>‹#›</a:t>
            </a:fld>
            <a:endParaRPr lang="en-GB" altLang="en-US" dirty="0"/>
          </a:p>
        </p:txBody>
      </p:sp>
    </p:spTree>
    <p:extLst>
      <p:ext uri="{BB962C8B-B14F-4D97-AF65-F5344CB8AC3E}">
        <p14:creationId xmlns:p14="http://schemas.microsoft.com/office/powerpoint/2010/main" val="276297155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0E4D9589-D623-4A37-95FE-D64CE98D524D}"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E48EBB79-C462-4C86-8D09-9C7B9E444536}" type="slidenum">
              <a:rPr lang="en-GB" altLang="en-US" smtClean="0"/>
              <a:pPr>
                <a:defRPr/>
              </a:pPr>
              <a:t>1</a:t>
            </a:fld>
            <a:endParaRPr lang="en-GB" altLang="en-US" dirty="0"/>
          </a:p>
        </p:txBody>
      </p:sp>
    </p:spTree>
    <p:extLst>
      <p:ext uri="{BB962C8B-B14F-4D97-AF65-F5344CB8AC3E}">
        <p14:creationId xmlns:p14="http://schemas.microsoft.com/office/powerpoint/2010/main" val="57448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FF0000"/>
                </a:solidFill>
              </a:rPr>
              <a:t>Confirm current status of OMS dictionary.</a:t>
            </a:r>
            <a:endParaRPr kumimoji="0" lang="en-GB" sz="12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FF0000"/>
                </a:solidFill>
              </a:rPr>
              <a:t>Confirm data analysis and prioritisation strategy that determines data set sequence. CMDv input for NAPs/non-CAPs.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FF0000"/>
                </a:solidFill>
              </a:rPr>
              <a:t>Confirm free text orgs in eAF until public notifications of new data set availability</a:t>
            </a:r>
            <a:r>
              <a:rPr lang="en-GB" sz="1200" baseline="0" dirty="0" smtClean="0">
                <a:solidFill>
                  <a:srgbClr val="FF000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GB" sz="1200" i="0" u="none" strike="noStrike" cap="none" normalizeH="0" dirty="0" smtClean="0">
                <a:ln>
                  <a:noFill/>
                </a:ln>
                <a:solidFill>
                  <a:srgbClr val="FF0000"/>
                </a:solidFill>
                <a:effectLst/>
              </a:rPr>
              <a:t>No CRs either until data sets confirmed.</a:t>
            </a:r>
            <a:endParaRPr kumimoji="0" lang="en-GB" sz="1200"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FF0000"/>
                </a:solidFill>
              </a:rPr>
              <a:t>Confirm that web site updates &amp; CL comms will announce availability of new OMS data sets.</a:t>
            </a:r>
            <a:endParaRPr kumimoji="0" lang="en-GB" sz="1200"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GB" sz="1200" i="0" u="none" strike="noStrike" cap="none" normalizeH="0" baseline="0" dirty="0" smtClean="0">
              <a:ln>
                <a:noFill/>
              </a:ln>
              <a:solidFill>
                <a:srgbClr val="FF0000"/>
              </a:solidFill>
              <a:effectLst/>
            </a:endParaRPr>
          </a:p>
        </p:txBody>
      </p:sp>
      <p:sp>
        <p:nvSpPr>
          <p:cNvPr id="4" name="Date Placeholder 3"/>
          <p:cNvSpPr>
            <a:spLocks noGrp="1"/>
          </p:cNvSpPr>
          <p:nvPr>
            <p:ph type="dt" idx="10"/>
          </p:nvPr>
        </p:nvSpPr>
        <p:spPr/>
        <p:txBody>
          <a:bodyPr/>
          <a:lstStyle/>
          <a:p>
            <a:pPr>
              <a:defRPr/>
            </a:pPr>
            <a:fld id="{37DBA21B-347B-4002-9885-1AD9E25C9692}"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2250D597-1A28-4A0A-BEB4-95088A8E12C8}" type="slidenum">
              <a:rPr lang="en-GB" altLang="en-US" smtClean="0"/>
              <a:pPr>
                <a:defRPr/>
              </a:pPr>
              <a:t>26</a:t>
            </a:fld>
            <a:endParaRPr lang="en-GB" altLang="en-US" dirty="0"/>
          </a:p>
        </p:txBody>
      </p:sp>
    </p:spTree>
    <p:extLst>
      <p:ext uri="{BB962C8B-B14F-4D97-AF65-F5344CB8AC3E}">
        <p14:creationId xmlns:p14="http://schemas.microsoft.com/office/powerpoint/2010/main" val="297104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Registered users only can submit new or update requests.</a:t>
            </a:r>
            <a:endParaRPr lang="en-GB" dirty="0"/>
          </a:p>
        </p:txBody>
      </p:sp>
      <p:sp>
        <p:nvSpPr>
          <p:cNvPr id="4" name="Date Placeholder 3"/>
          <p:cNvSpPr>
            <a:spLocks noGrp="1"/>
          </p:cNvSpPr>
          <p:nvPr>
            <p:ph type="dt" idx="10"/>
          </p:nvPr>
        </p:nvSpPr>
        <p:spPr/>
        <p:txBody>
          <a:bodyPr/>
          <a:lstStyle/>
          <a:p>
            <a:pPr>
              <a:defRPr/>
            </a:pPr>
            <a:fld id="{0E4D9589-D623-4A37-95FE-D64CE98D524D}"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E48EBB79-C462-4C86-8D09-9C7B9E444536}" type="slidenum">
              <a:rPr lang="en-GB" altLang="en-US" smtClean="0"/>
              <a:pPr>
                <a:defRPr/>
              </a:pPr>
              <a:t>27</a:t>
            </a:fld>
            <a:endParaRPr lang="en-GB" altLang="en-US" dirty="0"/>
          </a:p>
        </p:txBody>
      </p:sp>
    </p:spTree>
    <p:extLst>
      <p:ext uri="{BB962C8B-B14F-4D97-AF65-F5344CB8AC3E}">
        <p14:creationId xmlns:p14="http://schemas.microsoft.com/office/powerpoint/2010/main" val="128339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36</a:t>
            </a:fld>
            <a:endParaRPr lang="en-GB" dirty="0"/>
          </a:p>
        </p:txBody>
      </p:sp>
    </p:spTree>
    <p:extLst>
      <p:ext uri="{BB962C8B-B14F-4D97-AF65-F5344CB8AC3E}">
        <p14:creationId xmlns:p14="http://schemas.microsoft.com/office/powerpoint/2010/main" val="407338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37</a:t>
            </a:fld>
            <a:endParaRPr lang="en-GB" dirty="0"/>
          </a:p>
        </p:txBody>
      </p:sp>
    </p:spTree>
    <p:extLst>
      <p:ext uri="{BB962C8B-B14F-4D97-AF65-F5344CB8AC3E}">
        <p14:creationId xmlns:p14="http://schemas.microsoft.com/office/powerpoint/2010/main" val="2188663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38</a:t>
            </a:fld>
            <a:endParaRPr lang="en-GB" dirty="0"/>
          </a:p>
        </p:txBody>
      </p:sp>
    </p:spTree>
    <p:extLst>
      <p:ext uri="{BB962C8B-B14F-4D97-AF65-F5344CB8AC3E}">
        <p14:creationId xmlns:p14="http://schemas.microsoft.com/office/powerpoint/2010/main" val="414361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39</a:t>
            </a:fld>
            <a:endParaRPr lang="en-GB" dirty="0"/>
          </a:p>
        </p:txBody>
      </p:sp>
    </p:spTree>
    <p:extLst>
      <p:ext uri="{BB962C8B-B14F-4D97-AF65-F5344CB8AC3E}">
        <p14:creationId xmlns:p14="http://schemas.microsoft.com/office/powerpoint/2010/main" val="319271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40</a:t>
            </a:fld>
            <a:endParaRPr lang="en-GB" dirty="0"/>
          </a:p>
        </p:txBody>
      </p:sp>
    </p:spTree>
    <p:extLst>
      <p:ext uri="{BB962C8B-B14F-4D97-AF65-F5344CB8AC3E}">
        <p14:creationId xmlns:p14="http://schemas.microsoft.com/office/powerpoint/2010/main" val="347121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For an organisation’s first Industry Super User:</a:t>
            </a:r>
          </a:p>
          <a:p>
            <a:endParaRPr lang="en-GB" sz="1000" b="1" dirty="0"/>
          </a:p>
          <a:p>
            <a:pPr marL="171434" indent="-171434">
              <a:buFont typeface="Wingdings" panose="05000000000000000000" pitchFamily="2" charset="2"/>
              <a:buChar char="§"/>
            </a:pPr>
            <a:r>
              <a:rPr lang="en-GB" sz="1000" dirty="0"/>
              <a:t>Either (i) self-register as a new user, or (ii) login using existing EMA account details.</a:t>
            </a:r>
            <a:br>
              <a:rPr lang="en-GB" sz="1000" dirty="0"/>
            </a:br>
            <a:endParaRPr lang="en-GB" sz="1000" dirty="0"/>
          </a:p>
          <a:p>
            <a:pPr marL="171434" indent="-171434">
              <a:buFont typeface="Wingdings" panose="05000000000000000000" pitchFamily="2" charset="2"/>
              <a:buChar char="§"/>
            </a:pPr>
            <a:r>
              <a:rPr lang="en-GB" sz="1000" dirty="0"/>
              <a:t>Complete self-registration by providing required information and verifying your email address.</a:t>
            </a:r>
            <a:br>
              <a:rPr lang="en-GB" sz="1000" dirty="0"/>
            </a:br>
            <a:endParaRPr lang="en-GB" sz="1000" dirty="0"/>
          </a:p>
          <a:p>
            <a:pPr marL="171434" indent="-171434">
              <a:buFont typeface="Wingdings" panose="05000000000000000000" pitchFamily="2" charset="2"/>
              <a:buChar char="§"/>
            </a:pPr>
            <a:r>
              <a:rPr lang="en-GB" sz="1000" dirty="0"/>
              <a:t>Use your EMA account details to login to the EMA Access Management Portal.</a:t>
            </a:r>
            <a:br>
              <a:rPr lang="en-GB" sz="1000" dirty="0"/>
            </a:br>
            <a:r>
              <a:rPr lang="en-GB" sz="1000" dirty="0"/>
              <a:t>First-time Portal users need to set </a:t>
            </a:r>
            <a:r>
              <a:rPr lang="en-GB" sz="1000" dirty="0" smtClean="0"/>
              <a:t>up a </a:t>
            </a:r>
            <a:r>
              <a:rPr lang="en-GB" sz="1000" dirty="0"/>
              <a:t>series of security questions that could be used to recover account credentials.</a:t>
            </a:r>
            <a:br>
              <a:rPr lang="en-GB" sz="1000" dirty="0"/>
            </a:br>
            <a:endParaRPr lang="en-GB" sz="1000" dirty="0"/>
          </a:p>
          <a:p>
            <a:pPr marL="171434" indent="-171434">
              <a:buFont typeface="Wingdings" panose="05000000000000000000" pitchFamily="2" charset="2"/>
              <a:buChar char="§"/>
            </a:pPr>
            <a:r>
              <a:rPr lang="en-GB" sz="1000" dirty="0"/>
              <a:t>Submit an access request for a “SPOR Industry User” role.</a:t>
            </a:r>
            <a:br>
              <a:rPr lang="en-GB" sz="1000" dirty="0"/>
            </a:br>
            <a:endParaRPr lang="en-GB" sz="1000" dirty="0"/>
          </a:p>
          <a:p>
            <a:pPr marL="171434" indent="-171434">
              <a:buFont typeface="Wingdings" panose="05000000000000000000" pitchFamily="2" charset="2"/>
              <a:buChar char="§"/>
            </a:pPr>
            <a:r>
              <a:rPr lang="en-GB" sz="1000" dirty="0"/>
              <a:t>Search in OMS to find the organisation ID for the organisation with which you want to affiliate as a Super User.</a:t>
            </a:r>
            <a:br>
              <a:rPr lang="en-GB" sz="1000" dirty="0"/>
            </a:br>
            <a:endParaRPr lang="en-GB" sz="1000" dirty="0"/>
          </a:p>
          <a:p>
            <a:pPr marL="171434" indent="-171434">
              <a:buFont typeface="Wingdings" panose="05000000000000000000" pitchFamily="2" charset="2"/>
              <a:buChar char="§"/>
            </a:pPr>
            <a:r>
              <a:rPr lang="en-GB" sz="1000" dirty="0"/>
              <a:t>If you cannot find the organisation in OMS then you may have to submit an OMS change request</a:t>
            </a:r>
            <a:r>
              <a:rPr lang="en-GB" sz="1000" dirty="0" smtClean="0"/>
              <a:t>. Follow the sub</a:t>
            </a:r>
            <a:r>
              <a:rPr lang="en-GB" sz="1000" baseline="0" dirty="0" smtClean="0"/>
              <a:t>-process “Requesting an organisation in OMS”.</a:t>
            </a:r>
            <a:r>
              <a:rPr lang="en-GB" sz="1000" dirty="0" smtClean="0"/>
              <a:t/>
            </a:r>
            <a:br>
              <a:rPr lang="en-GB" sz="1000" dirty="0" smtClean="0"/>
            </a:br>
            <a:endParaRPr lang="en-GB" sz="1000" dirty="0"/>
          </a:p>
          <a:p>
            <a:pPr marL="171434" indent="-171434">
              <a:buFont typeface="Wingdings" panose="05000000000000000000" pitchFamily="2" charset="2"/>
              <a:buChar char="§"/>
            </a:pPr>
            <a:r>
              <a:rPr lang="en-GB" sz="1000" dirty="0"/>
              <a:t>Once you have all the additional information required, you can submit your access request.</a:t>
            </a:r>
            <a:br>
              <a:rPr lang="en-GB" sz="1000" dirty="0"/>
            </a:br>
            <a:endParaRPr lang="en-GB" sz="1000" dirty="0"/>
          </a:p>
          <a:p>
            <a:pPr marL="171434" indent="-171434">
              <a:buFont typeface="Wingdings" panose="05000000000000000000" pitchFamily="2" charset="2"/>
              <a:buChar char="§"/>
            </a:pPr>
            <a:r>
              <a:rPr lang="en-GB" sz="1000" dirty="0"/>
              <a:t>In order to support the Industry Super User access request, the requestor needs to submit documentation that confirms they represent the organisation selected in the request – via Service Desk portal. The EMA Account Management Portal does not currently support direct submission of documents so they need to be submitted via a Service Desk request (Jira platform) also quoting the access request ID number (generated by the EMA Account Management Portal)</a:t>
            </a:r>
          </a:p>
        </p:txBody>
      </p:sp>
      <p:sp>
        <p:nvSpPr>
          <p:cNvPr id="4" name="Slide Number Placeholder 3"/>
          <p:cNvSpPr>
            <a:spLocks noGrp="1"/>
          </p:cNvSpPr>
          <p:nvPr>
            <p:ph type="sldNum" sz="quarter" idx="10"/>
          </p:nvPr>
        </p:nvSpPr>
        <p:spPr/>
        <p:txBody>
          <a:bodyPr/>
          <a:lstStyle/>
          <a:p>
            <a:fld id="{065F08F8-0155-47D1-8211-481916F4C8C7}"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1043757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For an organisation’s second and subsequent Industry Super Users:</a:t>
            </a:r>
          </a:p>
          <a:p>
            <a:endParaRPr lang="en-GB" sz="1000" b="1" dirty="0"/>
          </a:p>
          <a:p>
            <a:pPr marL="171434" indent="-171434">
              <a:buFont typeface="Wingdings" panose="05000000000000000000" pitchFamily="2" charset="2"/>
              <a:buChar char="§"/>
            </a:pPr>
            <a:r>
              <a:rPr lang="en-GB" sz="1000" dirty="0"/>
              <a:t>Either (i) self-register as a new user, or (ii) login using existing EMA account details.</a:t>
            </a:r>
            <a:br>
              <a:rPr lang="en-GB" sz="1000" dirty="0"/>
            </a:br>
            <a:endParaRPr lang="en-GB" sz="1000" dirty="0"/>
          </a:p>
          <a:p>
            <a:pPr marL="171434" indent="-171434">
              <a:buFont typeface="Wingdings" panose="05000000000000000000" pitchFamily="2" charset="2"/>
              <a:buChar char="§"/>
            </a:pPr>
            <a:r>
              <a:rPr lang="en-GB" sz="1000" dirty="0"/>
              <a:t>Complete self-registration by providing required information and verifying your email address.</a:t>
            </a:r>
            <a:br>
              <a:rPr lang="en-GB" sz="1000" dirty="0"/>
            </a:br>
            <a:endParaRPr lang="en-GB" sz="1000" dirty="0"/>
          </a:p>
          <a:p>
            <a:pPr marL="171434" indent="-171434">
              <a:buFont typeface="Wingdings" panose="05000000000000000000" pitchFamily="2" charset="2"/>
              <a:buChar char="§"/>
            </a:pPr>
            <a:r>
              <a:rPr lang="en-GB" sz="1000" dirty="0"/>
              <a:t>Use your EMA account details to login to the EMA Access Management Portal.</a:t>
            </a:r>
            <a:br>
              <a:rPr lang="en-GB" sz="1000" dirty="0"/>
            </a:br>
            <a:r>
              <a:rPr lang="en-GB" sz="1000" dirty="0"/>
              <a:t>First-time Portal users need to set </a:t>
            </a:r>
            <a:r>
              <a:rPr lang="en-GB" sz="1000" dirty="0" smtClean="0"/>
              <a:t>up a </a:t>
            </a:r>
            <a:r>
              <a:rPr lang="en-GB" sz="1000" dirty="0"/>
              <a:t>series of security questions that could be used to recover account credentials.</a:t>
            </a:r>
            <a:br>
              <a:rPr lang="en-GB" sz="1000" dirty="0"/>
            </a:br>
            <a:endParaRPr lang="en-GB" sz="1000" dirty="0"/>
          </a:p>
          <a:p>
            <a:pPr marL="171434" indent="-171434">
              <a:buFont typeface="Wingdings" panose="05000000000000000000" pitchFamily="2" charset="2"/>
              <a:buChar char="§"/>
            </a:pPr>
            <a:r>
              <a:rPr lang="en-GB" sz="1000" dirty="0"/>
              <a:t>Submit an access request for a “SPOR Industry User” role.</a:t>
            </a:r>
            <a:br>
              <a:rPr lang="en-GB" sz="1000" dirty="0"/>
            </a:br>
            <a:endParaRPr lang="en-GB" sz="1000" dirty="0"/>
          </a:p>
          <a:p>
            <a:pPr marL="171434" indent="-171434">
              <a:buFont typeface="Wingdings" panose="05000000000000000000" pitchFamily="2" charset="2"/>
              <a:buChar char="§"/>
            </a:pPr>
            <a:r>
              <a:rPr lang="en-GB" sz="1000" dirty="0"/>
              <a:t>Search in OMS to find the organisation ID for the organisation with which you want to affiliate as a Super User.</a:t>
            </a:r>
            <a:br>
              <a:rPr lang="en-GB" sz="1000" dirty="0"/>
            </a:br>
            <a:endParaRPr lang="en-GB" sz="1000" dirty="0"/>
          </a:p>
          <a:p>
            <a:pPr marL="171434" indent="-171434">
              <a:buFont typeface="Wingdings" panose="05000000000000000000" pitchFamily="2" charset="2"/>
              <a:buChar char="§"/>
            </a:pPr>
            <a:r>
              <a:rPr lang="en-GB" sz="1000" dirty="0"/>
              <a:t>Once you have all the additional information required, you can submit your access request.</a:t>
            </a:r>
            <a:br>
              <a:rPr lang="en-GB" sz="1000" dirty="0"/>
            </a:br>
            <a:endParaRPr lang="en-GB" sz="1000" dirty="0"/>
          </a:p>
          <a:p>
            <a:pPr marL="171434" indent="-171434">
              <a:buFont typeface="Wingdings" panose="05000000000000000000" pitchFamily="2" charset="2"/>
              <a:buChar char="§"/>
            </a:pPr>
            <a:r>
              <a:rPr lang="en-GB" sz="1000" dirty="0"/>
              <a:t>The organisation’s existing Industry Super User will need to approve this request. Each organisation should establish its own procedures for verifying access requests – organisations are responsible for managing their own access rights and user populations.</a:t>
            </a:r>
          </a:p>
        </p:txBody>
      </p:sp>
      <p:sp>
        <p:nvSpPr>
          <p:cNvPr id="4" name="Slide Number Placeholder 3"/>
          <p:cNvSpPr>
            <a:spLocks noGrp="1"/>
          </p:cNvSpPr>
          <p:nvPr>
            <p:ph type="sldNum" sz="quarter" idx="10"/>
          </p:nvPr>
        </p:nvSpPr>
        <p:spPr/>
        <p:txBody>
          <a:bodyPr/>
          <a:lstStyle/>
          <a:p>
            <a:fld id="{065F08F8-0155-47D1-8211-481916F4C8C7}"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104375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Registering </a:t>
            </a:r>
            <a:r>
              <a:rPr lang="en-GB" sz="1000" b="1" dirty="0" smtClean="0"/>
              <a:t>a new organisation, requesting the first </a:t>
            </a:r>
            <a:r>
              <a:rPr lang="en-GB" sz="1000" b="1" dirty="0"/>
              <a:t>Industry Super </a:t>
            </a:r>
            <a:r>
              <a:rPr lang="en-GB" sz="1000" b="1" dirty="0" smtClean="0"/>
              <a:t>User role, and adding the org ID</a:t>
            </a:r>
            <a:endParaRPr lang="en-GB" sz="1000" b="1" dirty="0"/>
          </a:p>
          <a:p>
            <a:endParaRPr lang="en-GB" sz="1000" dirty="0"/>
          </a:p>
          <a:p>
            <a:pPr marL="228579" indent="-228579">
              <a:buAutoNum type="arabicPeriod"/>
            </a:pPr>
            <a:r>
              <a:rPr lang="en-GB" sz="1000" dirty="0"/>
              <a:t>Use your EMA account details to login to the EMA Access Management Portal and submit an access request for a “SPOR </a:t>
            </a:r>
            <a:r>
              <a:rPr lang="en-GB" sz="1000" dirty="0" smtClean="0"/>
              <a:t>Unaffiliated User</a:t>
            </a:r>
            <a:r>
              <a:rPr lang="en-GB" sz="1000" dirty="0"/>
              <a:t>” role.</a:t>
            </a:r>
          </a:p>
          <a:p>
            <a:pPr marL="228579" indent="-228579">
              <a:buAutoNum type="arabicPeriod"/>
            </a:pPr>
            <a:r>
              <a:rPr lang="en-GB" sz="1000" dirty="0" smtClean="0"/>
              <a:t>Organisation-specific information </a:t>
            </a:r>
            <a:r>
              <a:rPr lang="en-GB" sz="1000" dirty="0"/>
              <a:t>is required to </a:t>
            </a:r>
            <a:r>
              <a:rPr lang="en-GB" sz="1000" dirty="0" smtClean="0"/>
              <a:t>define a</a:t>
            </a:r>
            <a:r>
              <a:rPr lang="en-GB" sz="1000" baseline="0" dirty="0" smtClean="0"/>
              <a:t> new</a:t>
            </a:r>
            <a:r>
              <a:rPr lang="en-GB" sz="1000" dirty="0" smtClean="0"/>
              <a:t> organisation in SPOR</a:t>
            </a:r>
            <a:r>
              <a:rPr lang="en-GB" sz="1000" baseline="0" dirty="0" smtClean="0"/>
              <a:t> and will also be needed to confirm a Super User’s affiliation to that organisation.</a:t>
            </a:r>
            <a:endParaRPr lang="en-GB" sz="1000" dirty="0"/>
          </a:p>
          <a:p>
            <a:pPr marL="228579" indent="-228579">
              <a:buAutoNum type="arabicPeriod"/>
            </a:pPr>
            <a:r>
              <a:rPr lang="en-GB" sz="1000" dirty="0"/>
              <a:t>Search in OMS to find the organisation ID for the organisation with which you want to affiliate as a Super </a:t>
            </a:r>
            <a:r>
              <a:rPr lang="en-GB" sz="1000" dirty="0" smtClean="0"/>
              <a:t>User.</a:t>
            </a:r>
            <a:endParaRPr lang="en-GB" sz="1000" dirty="0"/>
          </a:p>
          <a:p>
            <a:pPr marL="228579" indent="-228579">
              <a:buAutoNum type="arabicPeriod"/>
            </a:pPr>
            <a:r>
              <a:rPr lang="en-GB" sz="1000" dirty="0"/>
              <a:t>If you cannot find the organisation in OMS then create an OMS change request. This will require </a:t>
            </a:r>
            <a:r>
              <a:rPr lang="en-GB" sz="1000" dirty="0" smtClean="0"/>
              <a:t>organisation details and </a:t>
            </a:r>
            <a:r>
              <a:rPr lang="en-GB" sz="1000" dirty="0"/>
              <a:t>location information to be submitted.</a:t>
            </a:r>
          </a:p>
          <a:p>
            <a:pPr marL="228579" indent="-228579">
              <a:buAutoNum type="arabicPeriod"/>
            </a:pPr>
            <a:r>
              <a:rPr lang="en-GB" sz="1000" dirty="0"/>
              <a:t>EMA Data Stewards review requests for new organisations, and may request </a:t>
            </a:r>
            <a:r>
              <a:rPr lang="en-GB" sz="1000" dirty="0" smtClean="0"/>
              <a:t>further additional </a:t>
            </a:r>
            <a:r>
              <a:rPr lang="en-GB" sz="1000" dirty="0"/>
              <a:t>information to support the request.</a:t>
            </a:r>
          </a:p>
          <a:p>
            <a:pPr marL="228579" indent="-228579">
              <a:buAutoNum type="arabicPeriod"/>
            </a:pPr>
            <a:r>
              <a:rPr lang="en-GB" sz="1000" dirty="0"/>
              <a:t>Details of the new OMS organisation, including its Organisation ID, will be notified after approval.</a:t>
            </a:r>
          </a:p>
          <a:p>
            <a:pPr marL="228579" indent="-228579">
              <a:buAutoNum type="arabicPeriod"/>
            </a:pPr>
            <a:r>
              <a:rPr lang="en-GB" sz="1000" dirty="0"/>
              <a:t>Once you have all the additional information required, you can submit your SPOR role access request. Make a note of the access request reference number – you will need it to complete you </a:t>
            </a:r>
            <a:r>
              <a:rPr lang="en-GB" sz="1000" dirty="0" smtClean="0"/>
              <a:t>“Industry </a:t>
            </a:r>
            <a:r>
              <a:rPr lang="en-GB" sz="1000" dirty="0"/>
              <a:t>Super </a:t>
            </a:r>
            <a:r>
              <a:rPr lang="en-GB" sz="1000" dirty="0" smtClean="0"/>
              <a:t>User” </a:t>
            </a:r>
            <a:r>
              <a:rPr lang="en-GB" sz="1000" dirty="0"/>
              <a:t>affiliation.</a:t>
            </a:r>
          </a:p>
          <a:p>
            <a:pPr marL="228579" indent="-228579">
              <a:buAutoNum type="arabicPeriod"/>
            </a:pPr>
            <a:r>
              <a:rPr lang="en-GB" sz="1000" dirty="0"/>
              <a:t>In order to support the Industry Super User access request, the requestor needs to submit documentation that confirms they represent the organisation selected in the request. This must be done via the EMA Service Desk portal (the EMA Account Management Portal does not currently support direct submission of documents; they need to be submitted via a Service Desk request that also quotes the access request reference number.</a:t>
            </a:r>
          </a:p>
          <a:p>
            <a:pPr marL="228579" indent="-228579">
              <a:buAutoNum type="arabicPeriod"/>
            </a:pPr>
            <a:r>
              <a:rPr lang="en-GB" sz="1000" dirty="0"/>
              <a:t>The EMA Service Desk reviews requests and validates the supporting documentation prior to approval of requests for access.</a:t>
            </a:r>
          </a:p>
          <a:p>
            <a:pPr marL="228579" indent="-228579">
              <a:buAutoNum type="arabicPeriod"/>
            </a:pPr>
            <a:r>
              <a:rPr lang="en-GB" sz="1000" dirty="0"/>
              <a:t>The Industry Super User role can be granted once the organisation affiliation has been confirmed.</a:t>
            </a:r>
          </a:p>
          <a:p>
            <a:pPr marL="228579" indent="-228579">
              <a:buAutoNum type="arabicPeriod"/>
            </a:pPr>
            <a:r>
              <a:rPr lang="en-GB" sz="1000" dirty="0"/>
              <a:t>Requestors will be notified after approval.</a:t>
            </a:r>
          </a:p>
        </p:txBody>
      </p:sp>
      <p:sp>
        <p:nvSpPr>
          <p:cNvPr id="4" name="Slide Number Placeholder 3"/>
          <p:cNvSpPr>
            <a:spLocks noGrp="1"/>
          </p:cNvSpPr>
          <p:nvPr>
            <p:ph type="sldNum" sz="quarter" idx="10"/>
          </p:nvPr>
        </p:nvSpPr>
        <p:spPr/>
        <p:txBody>
          <a:bodyPr/>
          <a:lstStyle/>
          <a:p>
            <a:fld id="{065F08F8-0155-47D1-8211-481916F4C8C7}"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104375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DDAB18E3-0B2E-4C08-A5A9-6B01F8B22056}"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B8939F3D-79B1-4F47-8DCA-941D078153E4}" type="slidenum">
              <a:rPr lang="en-GB" altLang="en-US" smtClean="0"/>
              <a:pPr>
                <a:defRPr/>
              </a:pPr>
              <a:t>3</a:t>
            </a:fld>
            <a:endParaRPr lang="en-GB" altLang="en-US" dirty="0"/>
          </a:p>
        </p:txBody>
      </p:sp>
    </p:spTree>
    <p:extLst>
      <p:ext uri="{BB962C8B-B14F-4D97-AF65-F5344CB8AC3E}">
        <p14:creationId xmlns:p14="http://schemas.microsoft.com/office/powerpoint/2010/main" val="82356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5">
              <a:defRPr/>
            </a:pPr>
            <a:r>
              <a:rPr lang="en-GB" dirty="0">
                <a:solidFill>
                  <a:srgbClr val="000000"/>
                </a:solidFill>
                <a:cs typeface="Arial" charset="0"/>
              </a:rPr>
              <a:t>Guest users – if they have not logged in or if they have no account/access to any EU telematics system</a:t>
            </a:r>
          </a:p>
          <a:p>
            <a:pPr defTabSz="914315">
              <a:defRPr/>
            </a:pPr>
            <a:endParaRPr lang="en-GB" dirty="0">
              <a:solidFill>
                <a:srgbClr val="000000"/>
              </a:solidFill>
              <a:cs typeface="Arial" charset="0"/>
            </a:endParaRPr>
          </a:p>
          <a:p>
            <a:pPr defTabSz="914315">
              <a:defRPr/>
            </a:pPr>
            <a:r>
              <a:rPr lang="en-GB" dirty="0">
                <a:solidFill>
                  <a:srgbClr val="000000"/>
                </a:solidFill>
                <a:cs typeface="Arial" charset="0"/>
              </a:rPr>
              <a:t>Unaffiliated – has an account but has not explicitly linked himself to an org</a:t>
            </a:r>
          </a:p>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44</a:t>
            </a:fld>
            <a:endParaRPr lang="en-GB" dirty="0"/>
          </a:p>
        </p:txBody>
      </p:sp>
    </p:spTree>
    <p:extLst>
      <p:ext uri="{BB962C8B-B14F-4D97-AF65-F5344CB8AC3E}">
        <p14:creationId xmlns:p14="http://schemas.microsoft.com/office/powerpoint/2010/main" val="2188663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45</a:t>
            </a:fld>
            <a:endParaRPr lang="en-GB" dirty="0"/>
          </a:p>
        </p:txBody>
      </p:sp>
    </p:spTree>
    <p:extLst>
      <p:ext uri="{BB962C8B-B14F-4D97-AF65-F5344CB8AC3E}">
        <p14:creationId xmlns:p14="http://schemas.microsoft.com/office/powerpoint/2010/main" val="39689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47</a:t>
            </a:fld>
            <a:endParaRPr lang="en-GB" dirty="0"/>
          </a:p>
        </p:txBody>
      </p:sp>
    </p:spTree>
    <p:extLst>
      <p:ext uri="{BB962C8B-B14F-4D97-AF65-F5344CB8AC3E}">
        <p14:creationId xmlns:p14="http://schemas.microsoft.com/office/powerpoint/2010/main" val="261498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F08F8-0155-47D1-8211-481916F4C8C7}" type="slidenum">
              <a:rPr lang="en-GB" smtClean="0"/>
              <a:t>50</a:t>
            </a:fld>
            <a:endParaRPr lang="en-GB" dirty="0"/>
          </a:p>
        </p:txBody>
      </p:sp>
    </p:spTree>
    <p:extLst>
      <p:ext uri="{BB962C8B-B14F-4D97-AF65-F5344CB8AC3E}">
        <p14:creationId xmlns:p14="http://schemas.microsoft.com/office/powerpoint/2010/main" val="319271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smtClean="0"/>
          </a:p>
        </p:txBody>
      </p:sp>
      <p:sp>
        <p:nvSpPr>
          <p:cNvPr id="4" name="Date Placeholder 3"/>
          <p:cNvSpPr>
            <a:spLocks noGrp="1"/>
          </p:cNvSpPr>
          <p:nvPr>
            <p:ph type="dt" idx="10"/>
          </p:nvPr>
        </p:nvSpPr>
        <p:spPr/>
        <p:txBody>
          <a:bodyPr/>
          <a:lstStyle/>
          <a:p>
            <a:pPr>
              <a:defRPr/>
            </a:pPr>
            <a:fld id="{C7E5CD35-6859-4E03-ACDF-6544848070D4}"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6A4DB74E-8E0A-46F1-A3B0-BF31AC99DD3E}" type="slidenum">
              <a:rPr lang="en-GB" altLang="en-US" smtClean="0"/>
              <a:pPr>
                <a:defRPr/>
              </a:pPr>
              <a:t>4</a:t>
            </a:fld>
            <a:endParaRPr lang="en-GB" altLang="en-US" dirty="0"/>
          </a:p>
        </p:txBody>
      </p:sp>
    </p:spTree>
    <p:extLst>
      <p:ext uri="{BB962C8B-B14F-4D97-AF65-F5344CB8AC3E}">
        <p14:creationId xmlns:p14="http://schemas.microsoft.com/office/powerpoint/2010/main" val="62920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GB" sz="1200" i="0" u="none" strike="noStrike" cap="none" normalizeH="0" baseline="0" dirty="0" smtClean="0">
              <a:ln>
                <a:noFill/>
              </a:ln>
              <a:solidFill>
                <a:srgbClr val="FF0000"/>
              </a:solidFill>
              <a:effectLst/>
            </a:endParaRPr>
          </a:p>
          <a:p>
            <a:endParaRPr lang="en-GB" dirty="0"/>
          </a:p>
        </p:txBody>
      </p:sp>
      <p:sp>
        <p:nvSpPr>
          <p:cNvPr id="4" name="Date Placeholder 3"/>
          <p:cNvSpPr>
            <a:spLocks noGrp="1"/>
          </p:cNvSpPr>
          <p:nvPr>
            <p:ph type="dt" idx="10"/>
          </p:nvPr>
        </p:nvSpPr>
        <p:spPr/>
        <p:txBody>
          <a:bodyPr/>
          <a:lstStyle/>
          <a:p>
            <a:pPr>
              <a:defRPr/>
            </a:pPr>
            <a:fld id="{C7E5CD35-6859-4E03-ACDF-6544848070D4}"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6A4DB74E-8E0A-46F1-A3B0-BF31AC99DD3E}" type="slidenum">
              <a:rPr lang="en-GB" altLang="en-US" smtClean="0"/>
              <a:pPr>
                <a:defRPr/>
              </a:pPr>
              <a:t>5</a:t>
            </a:fld>
            <a:endParaRPr lang="en-GB" altLang="en-US" dirty="0"/>
          </a:p>
        </p:txBody>
      </p:sp>
    </p:spTree>
    <p:extLst>
      <p:ext uri="{BB962C8B-B14F-4D97-AF65-F5344CB8AC3E}">
        <p14:creationId xmlns:p14="http://schemas.microsoft.com/office/powerpoint/2010/main" val="87789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FF0000"/>
                </a:solidFill>
              </a:rPr>
              <a:t>Confirm current status of OMS dictionary.</a:t>
            </a:r>
            <a:endParaRPr kumimoji="0" lang="en-GB" sz="12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FF0000"/>
                </a:solidFill>
              </a:rPr>
              <a:t>Confirm data analysis and prioritisation strategy that determines data set sequence. CMDv input for NAPs/non-CAPs.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FF0000"/>
                </a:solidFill>
              </a:rPr>
              <a:t>Confirm free text orgs in eAF until public notifications of new data set availability</a:t>
            </a:r>
            <a:r>
              <a:rPr lang="en-GB" sz="1200" baseline="0" dirty="0" smtClean="0">
                <a:solidFill>
                  <a:srgbClr val="FF000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GB" sz="1200" i="0" u="none" strike="noStrike" cap="none" normalizeH="0" dirty="0" smtClean="0">
                <a:ln>
                  <a:noFill/>
                </a:ln>
                <a:solidFill>
                  <a:srgbClr val="FF0000"/>
                </a:solidFill>
                <a:effectLst/>
              </a:rPr>
              <a:t>No CRs either until data sets confirmed.</a:t>
            </a:r>
            <a:endParaRPr kumimoji="0" lang="en-GB" sz="1200"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FF0000"/>
                </a:solidFill>
              </a:rPr>
              <a:t>Confirm that web site updates &amp; CL comms will announce availability of new OMS data sets.</a:t>
            </a:r>
            <a:endParaRPr kumimoji="0" lang="en-GB" sz="1200"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GB" sz="1200" i="0" u="none" strike="noStrike" cap="none" normalizeH="0" baseline="0" dirty="0" smtClean="0">
              <a:ln>
                <a:noFill/>
              </a:ln>
              <a:solidFill>
                <a:srgbClr val="FF0000"/>
              </a:solidFill>
              <a:effectLst/>
            </a:endParaRPr>
          </a:p>
        </p:txBody>
      </p:sp>
      <p:sp>
        <p:nvSpPr>
          <p:cNvPr id="4" name="Date Placeholder 3"/>
          <p:cNvSpPr>
            <a:spLocks noGrp="1"/>
          </p:cNvSpPr>
          <p:nvPr>
            <p:ph type="dt" idx="10"/>
          </p:nvPr>
        </p:nvSpPr>
        <p:spPr/>
        <p:txBody>
          <a:bodyPr/>
          <a:lstStyle/>
          <a:p>
            <a:pPr>
              <a:defRPr/>
            </a:pPr>
            <a:fld id="{37DBA21B-347B-4002-9885-1AD9E25C9692}"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2250D597-1A28-4A0A-BEB4-95088A8E12C8}" type="slidenum">
              <a:rPr lang="en-GB" altLang="en-US" smtClean="0"/>
              <a:pPr>
                <a:defRPr/>
              </a:pPr>
              <a:t>13</a:t>
            </a:fld>
            <a:endParaRPr lang="en-GB" altLang="en-US" dirty="0"/>
          </a:p>
        </p:txBody>
      </p:sp>
    </p:spTree>
    <p:extLst>
      <p:ext uri="{BB962C8B-B14F-4D97-AF65-F5344CB8AC3E}">
        <p14:creationId xmlns:p14="http://schemas.microsoft.com/office/powerpoint/2010/main" val="297104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GB" sz="1200" i="0" u="none" strike="noStrike" cap="none" normalizeH="0" baseline="0" dirty="0" smtClean="0">
              <a:ln>
                <a:noFill/>
              </a:ln>
              <a:solidFill>
                <a:srgbClr val="FF0000"/>
              </a:solidFill>
              <a:effectLst/>
            </a:endParaRPr>
          </a:p>
          <a:p>
            <a:endParaRPr lang="en-GB" dirty="0"/>
          </a:p>
        </p:txBody>
      </p:sp>
      <p:sp>
        <p:nvSpPr>
          <p:cNvPr id="4" name="Date Placeholder 3"/>
          <p:cNvSpPr>
            <a:spLocks noGrp="1"/>
          </p:cNvSpPr>
          <p:nvPr>
            <p:ph type="dt" idx="10"/>
          </p:nvPr>
        </p:nvSpPr>
        <p:spPr/>
        <p:txBody>
          <a:bodyPr/>
          <a:lstStyle/>
          <a:p>
            <a:pPr>
              <a:defRPr/>
            </a:pPr>
            <a:fld id="{C7E5CD35-6859-4E03-ACDF-6544848070D4}"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6A4DB74E-8E0A-46F1-A3B0-BF31AC99DD3E}" type="slidenum">
              <a:rPr lang="en-GB" altLang="en-US" smtClean="0"/>
              <a:pPr>
                <a:defRPr/>
              </a:pPr>
              <a:t>18</a:t>
            </a:fld>
            <a:endParaRPr lang="en-GB" altLang="en-US" dirty="0"/>
          </a:p>
        </p:txBody>
      </p:sp>
    </p:spTree>
    <p:extLst>
      <p:ext uri="{BB962C8B-B14F-4D97-AF65-F5344CB8AC3E}">
        <p14:creationId xmlns:p14="http://schemas.microsoft.com/office/powerpoint/2010/main" val="87789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0E4D9589-D623-4A37-95FE-D64CE98D524D}"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E48EBB79-C462-4C86-8D09-9C7B9E444536}" type="slidenum">
              <a:rPr lang="en-GB" altLang="en-US" smtClean="0"/>
              <a:pPr>
                <a:defRPr/>
              </a:pPr>
              <a:t>19</a:t>
            </a:fld>
            <a:endParaRPr lang="en-GB" altLang="en-US" dirty="0"/>
          </a:p>
        </p:txBody>
      </p:sp>
    </p:spTree>
    <p:extLst>
      <p:ext uri="{BB962C8B-B14F-4D97-AF65-F5344CB8AC3E}">
        <p14:creationId xmlns:p14="http://schemas.microsoft.com/office/powerpoint/2010/main" val="127848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GB" sz="1200" i="0" u="none" strike="noStrike" cap="none" normalizeH="0" baseline="0" dirty="0" smtClean="0">
              <a:ln>
                <a:noFill/>
              </a:ln>
              <a:solidFill>
                <a:srgbClr val="FF0000"/>
              </a:solidFill>
              <a:effectLst/>
            </a:endParaRPr>
          </a:p>
          <a:p>
            <a:endParaRPr lang="en-GB" dirty="0"/>
          </a:p>
        </p:txBody>
      </p:sp>
      <p:sp>
        <p:nvSpPr>
          <p:cNvPr id="4" name="Date Placeholder 3"/>
          <p:cNvSpPr>
            <a:spLocks noGrp="1"/>
          </p:cNvSpPr>
          <p:nvPr>
            <p:ph type="dt" idx="10"/>
          </p:nvPr>
        </p:nvSpPr>
        <p:spPr/>
        <p:txBody>
          <a:bodyPr/>
          <a:lstStyle/>
          <a:p>
            <a:pPr>
              <a:defRPr/>
            </a:pPr>
            <a:fld id="{C7E5CD35-6859-4E03-ACDF-6544848070D4}"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6A4DB74E-8E0A-46F1-A3B0-BF31AC99DD3E}" type="slidenum">
              <a:rPr lang="en-GB" altLang="en-US" smtClean="0"/>
              <a:pPr>
                <a:defRPr/>
              </a:pPr>
              <a:t>24</a:t>
            </a:fld>
            <a:endParaRPr lang="en-GB" altLang="en-US" dirty="0"/>
          </a:p>
        </p:txBody>
      </p:sp>
    </p:spTree>
    <p:extLst>
      <p:ext uri="{BB962C8B-B14F-4D97-AF65-F5344CB8AC3E}">
        <p14:creationId xmlns:p14="http://schemas.microsoft.com/office/powerpoint/2010/main" val="8778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 H</a:t>
            </a:r>
          </a:p>
          <a:p>
            <a:r>
              <a:rPr lang="en-GB" dirty="0" smtClean="0"/>
              <a:t>Initial V</a:t>
            </a:r>
          </a:p>
          <a:p>
            <a:r>
              <a:rPr lang="en-GB" dirty="0" smtClean="0"/>
              <a:t>Variation</a:t>
            </a:r>
          </a:p>
          <a:p>
            <a:r>
              <a:rPr lang="en-GB" dirty="0" smtClean="0"/>
              <a:t>Renewal</a:t>
            </a:r>
            <a:endParaRPr lang="en-GB" dirty="0"/>
          </a:p>
        </p:txBody>
      </p:sp>
      <p:sp>
        <p:nvSpPr>
          <p:cNvPr id="4" name="Date Placeholder 3"/>
          <p:cNvSpPr>
            <a:spLocks noGrp="1"/>
          </p:cNvSpPr>
          <p:nvPr>
            <p:ph type="dt" idx="10"/>
          </p:nvPr>
        </p:nvSpPr>
        <p:spPr/>
        <p:txBody>
          <a:bodyPr/>
          <a:lstStyle/>
          <a:p>
            <a:pPr>
              <a:defRPr/>
            </a:pPr>
            <a:fld id="{0E4D9589-D623-4A37-95FE-D64CE98D524D}" type="datetime4">
              <a:rPr lang="en-GB" altLang="en-US" smtClean="0"/>
              <a:pPr>
                <a:defRPr/>
              </a:pPr>
              <a:t>15 December 2017</a:t>
            </a:fld>
            <a:endParaRPr lang="en-GB" altLang="en-US" dirty="0"/>
          </a:p>
        </p:txBody>
      </p:sp>
      <p:sp>
        <p:nvSpPr>
          <p:cNvPr id="5" name="Slide Number Placeholder 4"/>
          <p:cNvSpPr>
            <a:spLocks noGrp="1"/>
          </p:cNvSpPr>
          <p:nvPr>
            <p:ph type="sldNum" sz="quarter" idx="11"/>
          </p:nvPr>
        </p:nvSpPr>
        <p:spPr/>
        <p:txBody>
          <a:bodyPr/>
          <a:lstStyle/>
          <a:p>
            <a:pPr>
              <a:defRPr/>
            </a:pPr>
            <a:fld id="{E48EBB79-C462-4C86-8D09-9C7B9E444536}" type="slidenum">
              <a:rPr lang="en-GB" altLang="en-US" smtClean="0"/>
              <a:pPr>
                <a:defRPr/>
              </a:pPr>
              <a:t>25</a:t>
            </a:fld>
            <a:endParaRPr lang="en-GB" altLang="en-US" dirty="0"/>
          </a:p>
        </p:txBody>
      </p:sp>
    </p:spTree>
    <p:extLst>
      <p:ext uri="{BB962C8B-B14F-4D97-AF65-F5344CB8AC3E}">
        <p14:creationId xmlns:p14="http://schemas.microsoft.com/office/powerpoint/2010/main" val="3098804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238601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dirty="0" smtClean="0"/>
          </a:p>
        </p:txBody>
      </p:sp>
      <p:sp>
        <p:nvSpPr>
          <p:cNvPr id="5" name="Line 4"/>
          <p:cNvSpPr>
            <a:spLocks noChangeShapeType="1"/>
          </p:cNvSpPr>
          <p:nvPr/>
        </p:nvSpPr>
        <p:spPr bwMode="auto">
          <a:xfrm>
            <a:off x="358775" y="49657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Line 7"/>
          <p:cNvSpPr>
            <a:spLocks noChangeShapeType="1"/>
          </p:cNvSpPr>
          <p:nvPr/>
        </p:nvSpPr>
        <p:spPr bwMode="auto">
          <a:xfrm>
            <a:off x="0" y="2386013"/>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dirty="0"/>
          </a:p>
        </p:txBody>
      </p:sp>
      <p:sp>
        <p:nvSpPr>
          <p:cNvPr id="7" name="Rectangle 11"/>
          <p:cNvSpPr>
            <a:spLocks noChangeArrowheads="1"/>
          </p:cNvSpPr>
          <p:nvPr/>
        </p:nvSpPr>
        <p:spPr bwMode="auto">
          <a:xfrm>
            <a:off x="0" y="6732588"/>
            <a:ext cx="9144000" cy="125412"/>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dirty="0" smtClean="0"/>
          </a:p>
        </p:txBody>
      </p:sp>
      <p:sp>
        <p:nvSpPr>
          <p:cNvPr id="8" name="Text Box 13"/>
          <p:cNvSpPr txBox="1">
            <a:spLocks noChangeArrowheads="1"/>
          </p:cNvSpPr>
          <p:nvPr/>
        </p:nvSpPr>
        <p:spPr bwMode="auto">
          <a:xfrm>
            <a:off x="6670675" y="6423025"/>
            <a:ext cx="1662113"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algn="r" eaLnBrk="1" hangingPunct="1">
              <a:lnSpc>
                <a:spcPct val="100000"/>
              </a:lnSpc>
              <a:spcBef>
                <a:spcPct val="50000"/>
              </a:spcBef>
              <a:defRPr/>
            </a:pPr>
            <a:r>
              <a:rPr lang="en-GB" altLang="en-US" sz="600" dirty="0" smtClean="0">
                <a:solidFill>
                  <a:schemeClr val="tx1"/>
                </a:solidFill>
              </a:rPr>
              <a:t>An agency of the European Union</a:t>
            </a:r>
          </a:p>
        </p:txBody>
      </p:sp>
      <p:pic>
        <p:nvPicPr>
          <p:cNvPr id="9" name="Picture 14" descr="emea_strap_cmyk_rev_en_std_cent_Powerpoin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2338" y="511175"/>
            <a:ext cx="40513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EU flag fpr PowerPoint presentations (RGB) (300 pp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70888" y="6224588"/>
            <a:ext cx="411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6"/>
          <p:cNvSpPr>
            <a:spLocks noChangeShapeType="1"/>
          </p:cNvSpPr>
          <p:nvPr/>
        </p:nvSpPr>
        <p:spPr bwMode="auto">
          <a:xfrm>
            <a:off x="0" y="673258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4786" name="Rectangle 2"/>
          <p:cNvSpPr>
            <a:spLocks noGrp="1" noChangeArrowheads="1"/>
          </p:cNvSpPr>
          <p:nvPr>
            <p:ph type="ctrTitle"/>
          </p:nvPr>
        </p:nvSpPr>
        <p:spPr>
          <a:xfrm>
            <a:off x="358775" y="3189288"/>
            <a:ext cx="5399088" cy="1666875"/>
          </a:xfrm>
        </p:spPr>
        <p:txBody>
          <a:bodyPr anchor="b"/>
          <a:lstStyle>
            <a:lvl1pPr>
              <a:lnSpc>
                <a:spcPts val="2900"/>
              </a:lnSpc>
              <a:defRPr sz="2500"/>
            </a:lvl1pPr>
          </a:lstStyle>
          <a:p>
            <a:pPr lvl="0"/>
            <a:r>
              <a:rPr lang="en-US" altLang="en-US" noProof="0" smtClean="0"/>
              <a:t>Click to edit Master title style</a:t>
            </a:r>
            <a:endParaRPr lang="en-GB" altLang="en-US" noProof="0" smtClean="0"/>
          </a:p>
        </p:txBody>
      </p:sp>
      <p:sp>
        <p:nvSpPr>
          <p:cNvPr id="374787" name="Rectangle 3"/>
          <p:cNvSpPr>
            <a:spLocks noGrp="1" noChangeArrowheads="1"/>
          </p:cNvSpPr>
          <p:nvPr>
            <p:ph type="subTitle" idx="1"/>
          </p:nvPr>
        </p:nvSpPr>
        <p:spPr>
          <a:xfrm>
            <a:off x="358775" y="5078413"/>
            <a:ext cx="5399088" cy="771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ts val="1600"/>
              </a:lnSpc>
              <a:spcAft>
                <a:spcPct val="0"/>
              </a:spcAft>
              <a:defRPr sz="1400"/>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36955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5" name="Rectangle 5"/>
          <p:cNvSpPr>
            <a:spLocks noGrp="1" noChangeArrowheads="1"/>
          </p:cNvSpPr>
          <p:nvPr>
            <p:ph type="sldNum" sz="quarter" idx="11"/>
          </p:nvPr>
        </p:nvSpPr>
        <p:spPr>
          <a:ln/>
        </p:spPr>
        <p:txBody>
          <a:bodyPr/>
          <a:lstStyle>
            <a:lvl1pPr>
              <a:defRPr/>
            </a:lvl1pPr>
          </a:lstStyle>
          <a:p>
            <a:pPr>
              <a:defRPr/>
            </a:pPr>
            <a:fld id="{36DD5A11-FCA6-4D02-813F-F27247A5E494}" type="slidenum">
              <a:rPr lang="en-GB" altLang="en-US"/>
              <a:pPr>
                <a:defRPr/>
              </a:pPr>
              <a:t>‹#›</a:t>
            </a:fld>
            <a:endParaRPr lang="en-GB" altLang="en-US" dirty="0"/>
          </a:p>
        </p:txBody>
      </p:sp>
      <p:sp>
        <p:nvSpPr>
          <p:cNvPr id="6" name="Rectangle 8"/>
          <p:cNvSpPr>
            <a:spLocks noGrp="1" noChangeArrowheads="1"/>
          </p:cNvSpPr>
          <p:nvPr>
            <p:ph type="dt" sz="half" idx="12"/>
          </p:nvPr>
        </p:nvSpPr>
        <p:spPr>
          <a:ln/>
        </p:spPr>
        <p:txBody>
          <a:bodyPr/>
          <a:lstStyle>
            <a:lvl1pPr>
              <a:defRPr/>
            </a:lvl1pPr>
          </a:lstStyle>
          <a:p>
            <a:pPr>
              <a:defRPr/>
            </a:pPr>
            <a:fld id="{EA48F80C-0C92-4168-A9DE-ABDADDE5C67E}" type="datetime4">
              <a:rPr lang="en-GB" altLang="en-US"/>
              <a:pPr>
                <a:defRPr/>
              </a:pPr>
              <a:t>15 December 2017</a:t>
            </a:fld>
            <a:endParaRPr lang="en-GB" altLang="en-US" dirty="0"/>
          </a:p>
        </p:txBody>
      </p:sp>
    </p:spTree>
    <p:extLst>
      <p:ext uri="{BB962C8B-B14F-4D97-AF65-F5344CB8AC3E}">
        <p14:creationId xmlns:p14="http://schemas.microsoft.com/office/powerpoint/2010/main" val="121079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1025525"/>
            <a:ext cx="2112963" cy="50927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58775" y="1025525"/>
            <a:ext cx="6191250" cy="509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5" name="Rectangle 5"/>
          <p:cNvSpPr>
            <a:spLocks noGrp="1" noChangeArrowheads="1"/>
          </p:cNvSpPr>
          <p:nvPr>
            <p:ph type="sldNum" sz="quarter" idx="11"/>
          </p:nvPr>
        </p:nvSpPr>
        <p:spPr>
          <a:ln/>
        </p:spPr>
        <p:txBody>
          <a:bodyPr/>
          <a:lstStyle>
            <a:lvl1pPr>
              <a:defRPr/>
            </a:lvl1pPr>
          </a:lstStyle>
          <a:p>
            <a:pPr>
              <a:defRPr/>
            </a:pPr>
            <a:fld id="{26A34DF8-CD41-4C27-B38C-F8A7495A5419}" type="slidenum">
              <a:rPr lang="en-GB" altLang="en-US"/>
              <a:pPr>
                <a:defRPr/>
              </a:pPr>
              <a:t>‹#›</a:t>
            </a:fld>
            <a:endParaRPr lang="en-GB" altLang="en-US" dirty="0"/>
          </a:p>
        </p:txBody>
      </p:sp>
      <p:sp>
        <p:nvSpPr>
          <p:cNvPr id="6" name="Rectangle 8"/>
          <p:cNvSpPr>
            <a:spLocks noGrp="1" noChangeArrowheads="1"/>
          </p:cNvSpPr>
          <p:nvPr>
            <p:ph type="dt" sz="half" idx="12"/>
          </p:nvPr>
        </p:nvSpPr>
        <p:spPr>
          <a:ln/>
        </p:spPr>
        <p:txBody>
          <a:bodyPr/>
          <a:lstStyle>
            <a:lvl1pPr>
              <a:defRPr/>
            </a:lvl1pPr>
          </a:lstStyle>
          <a:p>
            <a:pPr>
              <a:defRPr/>
            </a:pPr>
            <a:fld id="{5712BE9B-4E22-4696-BC10-1F95898E5470}" type="datetime4">
              <a:rPr lang="en-GB" altLang="en-US"/>
              <a:pPr>
                <a:defRPr/>
              </a:pPr>
              <a:t>15 December 2017</a:t>
            </a:fld>
            <a:endParaRPr lang="en-GB" altLang="en-US" dirty="0"/>
          </a:p>
        </p:txBody>
      </p:sp>
    </p:spTree>
    <p:extLst>
      <p:ext uri="{BB962C8B-B14F-4D97-AF65-F5344CB8AC3E}">
        <p14:creationId xmlns:p14="http://schemas.microsoft.com/office/powerpoint/2010/main" val="299137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5" name="Rectangle 5"/>
          <p:cNvSpPr>
            <a:spLocks noGrp="1" noChangeArrowheads="1"/>
          </p:cNvSpPr>
          <p:nvPr>
            <p:ph type="sldNum" sz="quarter" idx="11"/>
          </p:nvPr>
        </p:nvSpPr>
        <p:spPr>
          <a:ln/>
        </p:spPr>
        <p:txBody>
          <a:bodyPr/>
          <a:lstStyle>
            <a:lvl1pPr>
              <a:defRPr/>
            </a:lvl1pPr>
          </a:lstStyle>
          <a:p>
            <a:pPr>
              <a:defRPr/>
            </a:pPr>
            <a:fld id="{694EF59D-A431-4CD5-9CED-ABB6F279FDD5}" type="slidenum">
              <a:rPr lang="en-GB" altLang="en-US"/>
              <a:pPr>
                <a:defRPr/>
              </a:pPr>
              <a:t>‹#›</a:t>
            </a:fld>
            <a:endParaRPr lang="en-GB" altLang="en-US" dirty="0"/>
          </a:p>
        </p:txBody>
      </p:sp>
      <p:sp>
        <p:nvSpPr>
          <p:cNvPr id="6" name="Rectangle 8"/>
          <p:cNvSpPr>
            <a:spLocks noGrp="1" noChangeArrowheads="1"/>
          </p:cNvSpPr>
          <p:nvPr>
            <p:ph type="dt" sz="half" idx="12"/>
          </p:nvPr>
        </p:nvSpPr>
        <p:spPr>
          <a:ln/>
        </p:spPr>
        <p:txBody>
          <a:bodyPr/>
          <a:lstStyle>
            <a:lvl1pPr>
              <a:defRPr/>
            </a:lvl1pPr>
          </a:lstStyle>
          <a:p>
            <a:pPr>
              <a:defRPr/>
            </a:pPr>
            <a:fld id="{E3FC8B24-9B6A-4246-983E-8845BE5EE17F}" type="datetime4">
              <a:rPr lang="en-GB" altLang="en-US"/>
              <a:pPr>
                <a:defRPr/>
              </a:pPr>
              <a:t>15 December 2017</a:t>
            </a:fld>
            <a:endParaRPr lang="en-GB" altLang="en-US" dirty="0"/>
          </a:p>
        </p:txBody>
      </p:sp>
    </p:spTree>
    <p:extLst>
      <p:ext uri="{BB962C8B-B14F-4D97-AF65-F5344CB8AC3E}">
        <p14:creationId xmlns:p14="http://schemas.microsoft.com/office/powerpoint/2010/main" val="266254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5" name="Rectangle 5"/>
          <p:cNvSpPr>
            <a:spLocks noGrp="1" noChangeArrowheads="1"/>
          </p:cNvSpPr>
          <p:nvPr>
            <p:ph type="sldNum" sz="quarter" idx="11"/>
          </p:nvPr>
        </p:nvSpPr>
        <p:spPr>
          <a:ln/>
        </p:spPr>
        <p:txBody>
          <a:bodyPr/>
          <a:lstStyle>
            <a:lvl1pPr>
              <a:defRPr/>
            </a:lvl1pPr>
          </a:lstStyle>
          <a:p>
            <a:pPr>
              <a:defRPr/>
            </a:pPr>
            <a:fld id="{9D70568E-F265-46C9-958E-6D75569094CE}" type="slidenum">
              <a:rPr lang="en-GB" altLang="en-US"/>
              <a:pPr>
                <a:defRPr/>
              </a:pPr>
              <a:t>‹#›</a:t>
            </a:fld>
            <a:endParaRPr lang="en-GB" altLang="en-US" dirty="0"/>
          </a:p>
        </p:txBody>
      </p:sp>
      <p:sp>
        <p:nvSpPr>
          <p:cNvPr id="6" name="Rectangle 8"/>
          <p:cNvSpPr>
            <a:spLocks noGrp="1" noChangeArrowheads="1"/>
          </p:cNvSpPr>
          <p:nvPr>
            <p:ph type="dt" sz="half" idx="12"/>
          </p:nvPr>
        </p:nvSpPr>
        <p:spPr>
          <a:ln/>
        </p:spPr>
        <p:txBody>
          <a:bodyPr/>
          <a:lstStyle>
            <a:lvl1pPr>
              <a:defRPr/>
            </a:lvl1pPr>
          </a:lstStyle>
          <a:p>
            <a:pPr>
              <a:defRPr/>
            </a:pPr>
            <a:fld id="{E885B4E5-7B91-4FFC-8B75-0905C843CADC}" type="datetime4">
              <a:rPr lang="en-GB" altLang="en-US"/>
              <a:pPr>
                <a:defRPr/>
              </a:pPr>
              <a:t>15 December 2017</a:t>
            </a:fld>
            <a:endParaRPr lang="en-GB" altLang="en-US" dirty="0"/>
          </a:p>
        </p:txBody>
      </p:sp>
    </p:spTree>
    <p:extLst>
      <p:ext uri="{BB962C8B-B14F-4D97-AF65-F5344CB8AC3E}">
        <p14:creationId xmlns:p14="http://schemas.microsoft.com/office/powerpoint/2010/main" val="179586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358775" y="2159000"/>
            <a:ext cx="4151313"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62488" y="2159000"/>
            <a:ext cx="41529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6" name="Rectangle 5"/>
          <p:cNvSpPr>
            <a:spLocks noGrp="1" noChangeArrowheads="1"/>
          </p:cNvSpPr>
          <p:nvPr>
            <p:ph type="sldNum" sz="quarter" idx="11"/>
          </p:nvPr>
        </p:nvSpPr>
        <p:spPr>
          <a:ln/>
        </p:spPr>
        <p:txBody>
          <a:bodyPr/>
          <a:lstStyle>
            <a:lvl1pPr>
              <a:defRPr/>
            </a:lvl1pPr>
          </a:lstStyle>
          <a:p>
            <a:pPr>
              <a:defRPr/>
            </a:pPr>
            <a:fld id="{5F5015CF-3703-47EF-AA58-DDD98849E950}" type="slidenum">
              <a:rPr lang="en-GB" altLang="en-US"/>
              <a:pPr>
                <a:defRPr/>
              </a:pPr>
              <a:t>‹#›</a:t>
            </a:fld>
            <a:endParaRPr lang="en-GB" altLang="en-US" dirty="0"/>
          </a:p>
        </p:txBody>
      </p:sp>
      <p:sp>
        <p:nvSpPr>
          <p:cNvPr id="7" name="Rectangle 8"/>
          <p:cNvSpPr>
            <a:spLocks noGrp="1" noChangeArrowheads="1"/>
          </p:cNvSpPr>
          <p:nvPr>
            <p:ph type="dt" sz="half" idx="12"/>
          </p:nvPr>
        </p:nvSpPr>
        <p:spPr>
          <a:ln/>
        </p:spPr>
        <p:txBody>
          <a:bodyPr/>
          <a:lstStyle>
            <a:lvl1pPr>
              <a:defRPr/>
            </a:lvl1pPr>
          </a:lstStyle>
          <a:p>
            <a:pPr>
              <a:defRPr/>
            </a:pPr>
            <a:fld id="{CA1C451C-8F3B-4E8A-AC21-7F0C18B19FC1}" type="datetime4">
              <a:rPr lang="en-GB" altLang="en-US"/>
              <a:pPr>
                <a:defRPr/>
              </a:pPr>
              <a:t>15 December 2017</a:t>
            </a:fld>
            <a:endParaRPr lang="en-GB" altLang="en-US" dirty="0"/>
          </a:p>
        </p:txBody>
      </p:sp>
    </p:spTree>
    <p:extLst>
      <p:ext uri="{BB962C8B-B14F-4D97-AF65-F5344CB8AC3E}">
        <p14:creationId xmlns:p14="http://schemas.microsoft.com/office/powerpoint/2010/main" val="295855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8" name="Rectangle 5"/>
          <p:cNvSpPr>
            <a:spLocks noGrp="1" noChangeArrowheads="1"/>
          </p:cNvSpPr>
          <p:nvPr>
            <p:ph type="sldNum" sz="quarter" idx="11"/>
          </p:nvPr>
        </p:nvSpPr>
        <p:spPr>
          <a:ln/>
        </p:spPr>
        <p:txBody>
          <a:bodyPr/>
          <a:lstStyle>
            <a:lvl1pPr>
              <a:defRPr/>
            </a:lvl1pPr>
          </a:lstStyle>
          <a:p>
            <a:pPr>
              <a:defRPr/>
            </a:pPr>
            <a:fld id="{C4E6D96D-5B0E-42A5-862E-E67936E906A5}" type="slidenum">
              <a:rPr lang="en-GB" altLang="en-US"/>
              <a:pPr>
                <a:defRPr/>
              </a:pPr>
              <a:t>‹#›</a:t>
            </a:fld>
            <a:endParaRPr lang="en-GB" altLang="en-US" dirty="0"/>
          </a:p>
        </p:txBody>
      </p:sp>
      <p:sp>
        <p:nvSpPr>
          <p:cNvPr id="9" name="Rectangle 8"/>
          <p:cNvSpPr>
            <a:spLocks noGrp="1" noChangeArrowheads="1"/>
          </p:cNvSpPr>
          <p:nvPr>
            <p:ph type="dt" sz="half" idx="12"/>
          </p:nvPr>
        </p:nvSpPr>
        <p:spPr>
          <a:ln/>
        </p:spPr>
        <p:txBody>
          <a:bodyPr/>
          <a:lstStyle>
            <a:lvl1pPr>
              <a:defRPr/>
            </a:lvl1pPr>
          </a:lstStyle>
          <a:p>
            <a:pPr>
              <a:defRPr/>
            </a:pPr>
            <a:fld id="{C1FCBE3D-8C0A-4A1B-8482-C639DE7409AD}" type="datetime4">
              <a:rPr lang="en-GB" altLang="en-US"/>
              <a:pPr>
                <a:defRPr/>
              </a:pPr>
              <a:t>15 December 2017</a:t>
            </a:fld>
            <a:endParaRPr lang="en-GB" altLang="en-US" dirty="0"/>
          </a:p>
        </p:txBody>
      </p:sp>
    </p:spTree>
    <p:extLst>
      <p:ext uri="{BB962C8B-B14F-4D97-AF65-F5344CB8AC3E}">
        <p14:creationId xmlns:p14="http://schemas.microsoft.com/office/powerpoint/2010/main" val="18717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4" name="Rectangle 5"/>
          <p:cNvSpPr>
            <a:spLocks noGrp="1" noChangeArrowheads="1"/>
          </p:cNvSpPr>
          <p:nvPr>
            <p:ph type="sldNum" sz="quarter" idx="11"/>
          </p:nvPr>
        </p:nvSpPr>
        <p:spPr>
          <a:ln/>
        </p:spPr>
        <p:txBody>
          <a:bodyPr/>
          <a:lstStyle>
            <a:lvl1pPr>
              <a:defRPr/>
            </a:lvl1pPr>
          </a:lstStyle>
          <a:p>
            <a:pPr>
              <a:defRPr/>
            </a:pPr>
            <a:fld id="{C7C6A075-96FD-4EDB-98BC-76D8673DA8AC}" type="slidenum">
              <a:rPr lang="en-GB" altLang="en-US"/>
              <a:pPr>
                <a:defRPr/>
              </a:pPr>
              <a:t>‹#›</a:t>
            </a:fld>
            <a:endParaRPr lang="en-GB" altLang="en-US" dirty="0"/>
          </a:p>
        </p:txBody>
      </p:sp>
      <p:sp>
        <p:nvSpPr>
          <p:cNvPr id="5" name="Rectangle 8"/>
          <p:cNvSpPr>
            <a:spLocks noGrp="1" noChangeArrowheads="1"/>
          </p:cNvSpPr>
          <p:nvPr>
            <p:ph type="dt" sz="half" idx="12"/>
          </p:nvPr>
        </p:nvSpPr>
        <p:spPr>
          <a:ln/>
        </p:spPr>
        <p:txBody>
          <a:bodyPr/>
          <a:lstStyle>
            <a:lvl1pPr>
              <a:defRPr/>
            </a:lvl1pPr>
          </a:lstStyle>
          <a:p>
            <a:pPr>
              <a:defRPr/>
            </a:pPr>
            <a:fld id="{F33947BD-553D-4118-9094-B3A801E26A77}" type="datetime4">
              <a:rPr lang="en-GB" altLang="en-US"/>
              <a:pPr>
                <a:defRPr/>
              </a:pPr>
              <a:t>15 December 2017</a:t>
            </a:fld>
            <a:endParaRPr lang="en-GB" altLang="en-US" dirty="0"/>
          </a:p>
        </p:txBody>
      </p:sp>
    </p:spTree>
    <p:extLst>
      <p:ext uri="{BB962C8B-B14F-4D97-AF65-F5344CB8AC3E}">
        <p14:creationId xmlns:p14="http://schemas.microsoft.com/office/powerpoint/2010/main" val="316204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3" name="Rectangle 5"/>
          <p:cNvSpPr>
            <a:spLocks noGrp="1" noChangeArrowheads="1"/>
          </p:cNvSpPr>
          <p:nvPr>
            <p:ph type="sldNum" sz="quarter" idx="11"/>
          </p:nvPr>
        </p:nvSpPr>
        <p:spPr>
          <a:ln/>
        </p:spPr>
        <p:txBody>
          <a:bodyPr/>
          <a:lstStyle>
            <a:lvl1pPr>
              <a:defRPr/>
            </a:lvl1pPr>
          </a:lstStyle>
          <a:p>
            <a:pPr>
              <a:defRPr/>
            </a:pPr>
            <a:fld id="{0B5CD656-8903-418A-B878-89B41D9B912A}" type="slidenum">
              <a:rPr lang="en-GB" altLang="en-US"/>
              <a:pPr>
                <a:defRPr/>
              </a:pPr>
              <a:t>‹#›</a:t>
            </a:fld>
            <a:endParaRPr lang="en-GB" altLang="en-US" dirty="0"/>
          </a:p>
        </p:txBody>
      </p:sp>
      <p:sp>
        <p:nvSpPr>
          <p:cNvPr id="4" name="Rectangle 8"/>
          <p:cNvSpPr>
            <a:spLocks noGrp="1" noChangeArrowheads="1"/>
          </p:cNvSpPr>
          <p:nvPr>
            <p:ph type="dt" sz="half" idx="12"/>
          </p:nvPr>
        </p:nvSpPr>
        <p:spPr>
          <a:ln/>
        </p:spPr>
        <p:txBody>
          <a:bodyPr/>
          <a:lstStyle>
            <a:lvl1pPr>
              <a:defRPr/>
            </a:lvl1pPr>
          </a:lstStyle>
          <a:p>
            <a:pPr>
              <a:defRPr/>
            </a:pPr>
            <a:fld id="{395BEDBC-880B-4B6E-BCCD-E5C2AF3C4A73}" type="datetime4">
              <a:rPr lang="en-GB" altLang="en-US"/>
              <a:pPr>
                <a:defRPr/>
              </a:pPr>
              <a:t>15 December 2017</a:t>
            </a:fld>
            <a:endParaRPr lang="en-GB" altLang="en-US" dirty="0"/>
          </a:p>
        </p:txBody>
      </p:sp>
    </p:spTree>
    <p:extLst>
      <p:ext uri="{BB962C8B-B14F-4D97-AF65-F5344CB8AC3E}">
        <p14:creationId xmlns:p14="http://schemas.microsoft.com/office/powerpoint/2010/main" val="33352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6" name="Rectangle 5"/>
          <p:cNvSpPr>
            <a:spLocks noGrp="1" noChangeArrowheads="1"/>
          </p:cNvSpPr>
          <p:nvPr>
            <p:ph type="sldNum" sz="quarter" idx="11"/>
          </p:nvPr>
        </p:nvSpPr>
        <p:spPr>
          <a:ln/>
        </p:spPr>
        <p:txBody>
          <a:bodyPr/>
          <a:lstStyle>
            <a:lvl1pPr>
              <a:defRPr/>
            </a:lvl1pPr>
          </a:lstStyle>
          <a:p>
            <a:pPr>
              <a:defRPr/>
            </a:pPr>
            <a:fld id="{32A13B5E-8985-4213-BE53-7AAB00659A51}" type="slidenum">
              <a:rPr lang="en-GB" altLang="en-US"/>
              <a:pPr>
                <a:defRPr/>
              </a:pPr>
              <a:t>‹#›</a:t>
            </a:fld>
            <a:endParaRPr lang="en-GB" altLang="en-US" dirty="0"/>
          </a:p>
        </p:txBody>
      </p:sp>
      <p:sp>
        <p:nvSpPr>
          <p:cNvPr id="7" name="Rectangle 8"/>
          <p:cNvSpPr>
            <a:spLocks noGrp="1" noChangeArrowheads="1"/>
          </p:cNvSpPr>
          <p:nvPr>
            <p:ph type="dt" sz="half" idx="12"/>
          </p:nvPr>
        </p:nvSpPr>
        <p:spPr>
          <a:ln/>
        </p:spPr>
        <p:txBody>
          <a:bodyPr/>
          <a:lstStyle>
            <a:lvl1pPr>
              <a:defRPr/>
            </a:lvl1pPr>
          </a:lstStyle>
          <a:p>
            <a:pPr>
              <a:defRPr/>
            </a:pPr>
            <a:fld id="{F8308F1F-1DB3-4CF5-9EE4-4CE96092B8EA}" type="datetime4">
              <a:rPr lang="en-GB" altLang="en-US"/>
              <a:pPr>
                <a:defRPr/>
              </a:pPr>
              <a:t>15 December 2017</a:t>
            </a:fld>
            <a:endParaRPr lang="en-GB" altLang="en-US" dirty="0"/>
          </a:p>
        </p:txBody>
      </p:sp>
    </p:spTree>
    <p:extLst>
      <p:ext uri="{BB962C8B-B14F-4D97-AF65-F5344CB8AC3E}">
        <p14:creationId xmlns:p14="http://schemas.microsoft.com/office/powerpoint/2010/main" val="117822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F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dirty="0"/>
              <a:t>Presentation title (to edit, click View &gt; Header and Footer)</a:t>
            </a:r>
          </a:p>
        </p:txBody>
      </p:sp>
      <p:sp>
        <p:nvSpPr>
          <p:cNvPr id="6" name="Rectangle 5"/>
          <p:cNvSpPr>
            <a:spLocks noGrp="1" noChangeArrowheads="1"/>
          </p:cNvSpPr>
          <p:nvPr>
            <p:ph type="sldNum" sz="quarter" idx="11"/>
          </p:nvPr>
        </p:nvSpPr>
        <p:spPr>
          <a:ln/>
        </p:spPr>
        <p:txBody>
          <a:bodyPr/>
          <a:lstStyle>
            <a:lvl1pPr>
              <a:defRPr/>
            </a:lvl1pPr>
          </a:lstStyle>
          <a:p>
            <a:pPr>
              <a:defRPr/>
            </a:pPr>
            <a:fld id="{41BDBFCD-762D-4A52-81E5-7798202CA7D1}" type="slidenum">
              <a:rPr lang="en-GB" altLang="en-US"/>
              <a:pPr>
                <a:defRPr/>
              </a:pPr>
              <a:t>‹#›</a:t>
            </a:fld>
            <a:endParaRPr lang="en-GB" altLang="en-US" dirty="0"/>
          </a:p>
        </p:txBody>
      </p:sp>
      <p:sp>
        <p:nvSpPr>
          <p:cNvPr id="7" name="Rectangle 8"/>
          <p:cNvSpPr>
            <a:spLocks noGrp="1" noChangeArrowheads="1"/>
          </p:cNvSpPr>
          <p:nvPr>
            <p:ph type="dt" sz="half" idx="12"/>
          </p:nvPr>
        </p:nvSpPr>
        <p:spPr>
          <a:ln/>
        </p:spPr>
        <p:txBody>
          <a:bodyPr/>
          <a:lstStyle>
            <a:lvl1pPr>
              <a:defRPr/>
            </a:lvl1pPr>
          </a:lstStyle>
          <a:p>
            <a:pPr>
              <a:defRPr/>
            </a:pPr>
            <a:fld id="{CC90A881-B284-4145-8ECE-7AF8D55F9AB6}" type="datetime4">
              <a:rPr lang="en-GB" altLang="en-US"/>
              <a:pPr>
                <a:defRPr/>
              </a:pPr>
              <a:t>15 December 2017</a:t>
            </a:fld>
            <a:endParaRPr lang="en-GB" altLang="en-US" dirty="0"/>
          </a:p>
        </p:txBody>
      </p:sp>
    </p:spTree>
    <p:extLst>
      <p:ext uri="{BB962C8B-B14F-4D97-AF65-F5344CB8AC3E}">
        <p14:creationId xmlns:p14="http://schemas.microsoft.com/office/powerpoint/2010/main" val="94259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025525"/>
            <a:ext cx="84566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373764" name="Rectangle 4"/>
          <p:cNvSpPr>
            <a:spLocks noGrp="1" noChangeArrowheads="1"/>
          </p:cNvSpPr>
          <p:nvPr>
            <p:ph type="ftr" sz="quarter" idx="3"/>
          </p:nvPr>
        </p:nvSpPr>
        <p:spPr bwMode="auto">
          <a:xfrm>
            <a:off x="757238" y="6405563"/>
            <a:ext cx="64785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1100">
                <a:solidFill>
                  <a:schemeClr val="tx1"/>
                </a:solidFill>
              </a:defRPr>
            </a:lvl1pPr>
          </a:lstStyle>
          <a:p>
            <a:pPr>
              <a:defRPr/>
            </a:pPr>
            <a:r>
              <a:rPr lang="en-GB" altLang="en-US" dirty="0"/>
              <a:t>Presentation title (to edit, click View &gt; Header and Footer)</a:t>
            </a:r>
          </a:p>
        </p:txBody>
      </p:sp>
      <p:sp>
        <p:nvSpPr>
          <p:cNvPr id="373765" name="Rectangle 5"/>
          <p:cNvSpPr>
            <a:spLocks noGrp="1" noChangeArrowheads="1"/>
          </p:cNvSpPr>
          <p:nvPr>
            <p:ph type="sldNum" sz="quarter" idx="4"/>
          </p:nvPr>
        </p:nvSpPr>
        <p:spPr bwMode="auto">
          <a:xfrm>
            <a:off x="360363"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1100">
                <a:solidFill>
                  <a:schemeClr val="tx1"/>
                </a:solidFill>
              </a:defRPr>
            </a:lvl1pPr>
          </a:lstStyle>
          <a:p>
            <a:pPr>
              <a:defRPr/>
            </a:pPr>
            <a:fld id="{5CC50C2B-540A-4617-9428-0034433EF1FB}" type="slidenum">
              <a:rPr lang="en-GB" altLang="en-US"/>
              <a:pPr>
                <a:defRPr/>
              </a:pPr>
              <a:t>‹#›</a:t>
            </a:fld>
            <a:endParaRPr lang="en-GB" altLang="en-US" dirty="0"/>
          </a:p>
        </p:txBody>
      </p:sp>
      <p:sp>
        <p:nvSpPr>
          <p:cNvPr id="373768" name="Rectangle 8"/>
          <p:cNvSpPr>
            <a:spLocks noGrp="1" noChangeArrowheads="1"/>
          </p:cNvSpPr>
          <p:nvPr>
            <p:ph type="dt" sz="half" idx="2"/>
          </p:nvPr>
        </p:nvSpPr>
        <p:spPr bwMode="auto">
          <a:xfrm>
            <a:off x="7377113" y="6405563"/>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1100">
                <a:solidFill>
                  <a:schemeClr val="tx1"/>
                </a:solidFill>
              </a:defRPr>
            </a:lvl1pPr>
          </a:lstStyle>
          <a:p>
            <a:pPr>
              <a:defRPr/>
            </a:pPr>
            <a:fld id="{2323F1E0-B140-45B7-95F3-A9F44C7F91D3}" type="datetime4">
              <a:rPr lang="en-GB" altLang="en-US"/>
              <a:pPr>
                <a:defRPr/>
              </a:pPr>
              <a:t>15 December 2017</a:t>
            </a:fld>
            <a:endParaRPr lang="en-GB" altLang="en-US" dirty="0"/>
          </a:p>
        </p:txBody>
      </p:sp>
      <p:sp>
        <p:nvSpPr>
          <p:cNvPr id="1030" name="Rectangle 14"/>
          <p:cNvSpPr>
            <a:spLocks noChangeArrowheads="1"/>
          </p:cNvSpPr>
          <p:nvPr/>
        </p:nvSpPr>
        <p:spPr bwMode="auto">
          <a:xfrm>
            <a:off x="0" y="6732588"/>
            <a:ext cx="9144000" cy="125412"/>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dirty="0" smtClean="0"/>
          </a:p>
        </p:txBody>
      </p:sp>
      <p:sp>
        <p:nvSpPr>
          <p:cNvPr id="1031" name="Rectangle 15"/>
          <p:cNvSpPr>
            <a:spLocks noChangeArrowheads="1"/>
          </p:cNvSpPr>
          <p:nvPr/>
        </p:nvSpPr>
        <p:spPr bwMode="auto">
          <a:xfrm>
            <a:off x="0" y="0"/>
            <a:ext cx="9144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eaLnBrk="1" hangingPunct="1">
              <a:defRPr/>
            </a:pPr>
            <a:endParaRPr lang="fr-FR" altLang="en-US" dirty="0" smtClean="0"/>
          </a:p>
        </p:txBody>
      </p:sp>
      <p:pic>
        <p:nvPicPr>
          <p:cNvPr id="1032" name="Picture 16" descr="emea_REV_en_std_cent_Powerpoint"/>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59600" y="68263"/>
            <a:ext cx="182403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7"/>
          <p:cNvSpPr>
            <a:spLocks noChangeShapeType="1"/>
          </p:cNvSpPr>
          <p:nvPr/>
        </p:nvSpPr>
        <p:spPr bwMode="auto">
          <a:xfrm>
            <a:off x="0" y="676275"/>
            <a:ext cx="9144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4" name="Line 19"/>
          <p:cNvSpPr>
            <a:spLocks noChangeShapeType="1"/>
          </p:cNvSpPr>
          <p:nvPr/>
        </p:nvSpPr>
        <p:spPr bwMode="auto">
          <a:xfrm>
            <a:off x="0" y="673258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5" name="Rectangle 21"/>
          <p:cNvSpPr>
            <a:spLocks noGrp="1" noChangeArrowheads="1"/>
          </p:cNvSpPr>
          <p:nvPr>
            <p:ph type="body" idx="1"/>
          </p:nvPr>
        </p:nvSpPr>
        <p:spPr bwMode="auto">
          <a:xfrm>
            <a:off x="358775" y="2159000"/>
            <a:ext cx="8456613"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Normal text – Verdana, 20pt regular, ls 28pt, ap 12pt, black.</a:t>
            </a:r>
          </a:p>
          <a:p>
            <a:pPr lvl="1"/>
            <a:r>
              <a:rPr lang="en-GB" altLang="en-US" smtClean="0"/>
              <a:t>Title – Verdana, 28pt regular, ls 36pt, blue (0,51,153).</a:t>
            </a:r>
          </a:p>
          <a:p>
            <a:pPr lvl="1"/>
            <a:r>
              <a:rPr lang="en-GB" altLang="en-US" smtClean="0"/>
              <a:t>Subtitle – Verdana, 24pt bold (apply manually), ls 36pt, blue (0,51,153).</a:t>
            </a:r>
          </a:p>
          <a:p>
            <a:pPr lvl="1"/>
            <a:r>
              <a:rPr lang="en-GB" altLang="en-US" smtClean="0"/>
              <a:t>Bullets level 1 – Verdana, 18pt regular, ls 24pt, ap 8pt, black.</a:t>
            </a:r>
          </a:p>
          <a:p>
            <a:pPr lvl="2"/>
            <a:r>
              <a:rPr lang="en-GB" altLang="en-US" smtClean="0"/>
              <a:t>Bullets level 2 – Verdana, 16pt regular, ls 24pt, ap 6pt, black.</a:t>
            </a:r>
          </a:p>
          <a:p>
            <a:pPr lvl="3"/>
            <a:r>
              <a:rPr lang="en-GB" altLang="en-US" smtClean="0"/>
              <a:t>Bullets level 3 – Verdana, 14pt regular, ls 20pt, ap 6pt, black.</a:t>
            </a:r>
          </a:p>
          <a:p>
            <a:pPr lvl="4"/>
            <a:r>
              <a:rPr lang="en-GB" altLang="en-US" smtClean="0"/>
              <a:t>Bullets level 4 – Verdana, 14pt regular, ls 20pt, ap 6pt, black.</a:t>
            </a:r>
          </a:p>
          <a:p>
            <a:pPr lvl="0"/>
            <a:r>
              <a:rPr lang="en-GB" altLang="en-US" smtClean="0"/>
              <a:t>Note: Use 'Increase indent' button to apply bullets, not bullets button, otherwise indentation of bullets is incorrect.</a:t>
            </a:r>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or.ema.europa.eu/rmsw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por.ema.europa.eu/omsw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dms@ema.europa.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user/emainfo/videos"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por.ema.europa.eu/sporw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user/emainfo/videos"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por.ema.europa.eu/sporw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dms@ema.europa.eu" TargetMode="External"/><Relationship Id="rId2" Type="http://schemas.openxmlformats.org/officeDocument/2006/relationships/hyperlink" Target="http://eutct.ema.europa.eu/eutct/displayWelcome.do;jsessionid=ABSgYfc-H8lkykqpNPTECCR9MC-Kca1oKIma221J1CR0BS9hHEYP!109048125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or.ema.europa.eu/sporw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ur-lex.europa.eu/LexUriServ/LexUriServ.do?uri=OJ:L:2012:159:0005:0025: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1.emf"/><Relationship Id="rId3" Type="http://schemas.openxmlformats.org/officeDocument/2006/relationships/image" Target="../media/image24.emf"/><Relationship Id="rId7" Type="http://schemas.openxmlformats.org/officeDocument/2006/relationships/image" Target="../media/image26.emf"/><Relationship Id="rId12"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29.emf"/><Relationship Id="rId5" Type="http://schemas.openxmlformats.org/officeDocument/2006/relationships/image" Target="../media/image25.emf"/><Relationship Id="rId10" Type="http://schemas.openxmlformats.org/officeDocument/2006/relationships/image" Target="../media/image18.emf"/><Relationship Id="rId4" Type="http://schemas.openxmlformats.org/officeDocument/2006/relationships/image" Target="../media/image10.emf"/><Relationship Id="rId9" Type="http://schemas.openxmlformats.org/officeDocument/2006/relationships/image" Target="../media/image28.emf"/><Relationship Id="rId14" Type="http://schemas.openxmlformats.org/officeDocument/2006/relationships/image" Target="../media/image32.emf"/></Relationships>
</file>

<file path=ppt/slides/_rels/slide43.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24.emf"/><Relationship Id="rId3" Type="http://schemas.openxmlformats.org/officeDocument/2006/relationships/image" Target="../media/image10.emf"/><Relationship Id="rId7" Type="http://schemas.openxmlformats.org/officeDocument/2006/relationships/image" Target="../media/image27.emf"/><Relationship Id="rId12"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12.emf"/><Relationship Id="rId10" Type="http://schemas.openxmlformats.org/officeDocument/2006/relationships/image" Target="../media/image30.emf"/><Relationship Id="rId4" Type="http://schemas.openxmlformats.org/officeDocument/2006/relationships/image" Target="../media/image25.emf"/><Relationship Id="rId9" Type="http://schemas.openxmlformats.org/officeDocument/2006/relationships/image" Target="../media/image18.emf"/></Relationships>
</file>

<file path=ppt/slides/_rels/slide4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2.emf"/><Relationship Id="rId7" Type="http://schemas.openxmlformats.org/officeDocument/2006/relationships/image" Target="../media/image27.emf"/><Relationship Id="rId12"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image" Target="../media/image36.emf"/><Relationship Id="rId5" Type="http://schemas.openxmlformats.org/officeDocument/2006/relationships/image" Target="../media/image34.emf"/><Relationship Id="rId10" Type="http://schemas.openxmlformats.org/officeDocument/2006/relationships/image" Target="../media/image28.emf"/><Relationship Id="rId4" Type="http://schemas.openxmlformats.org/officeDocument/2006/relationships/image" Target="../media/image18.emf"/><Relationship Id="rId9" Type="http://schemas.openxmlformats.org/officeDocument/2006/relationships/image" Target="../media/image29.emf"/></Relationships>
</file>

<file path=ppt/slides/_rels/slide45.xml.rels><?xml version="1.0" encoding="UTF-8" standalone="yes"?>
<Relationships xmlns="http://schemas.openxmlformats.org/package/2006/relationships"><Relationship Id="rId3" Type="http://schemas.openxmlformats.org/officeDocument/2006/relationships/hyperlink" Target="https://servicedesk.ema.europa.e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3" Type="http://schemas.openxmlformats.org/officeDocument/2006/relationships/hyperlink" Target="https://register.ema.europa.e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servicedesk.ema.europa.e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mdms@ema.europa.e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SPOR-Change-Liaisons@ema.europa.eu" TargetMode="Externa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eutct.ema.europa.eu/eutct/displayWelcome.do;jsessionid=ABSgYfc-H8lkykqpNPTECCR9MC-Kca1oKIma221J1CR0BS9hHEYP!109048125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774" y="3189288"/>
            <a:ext cx="6805513" cy="1666875"/>
          </a:xfrm>
        </p:spPr>
        <p:txBody>
          <a:bodyPr/>
          <a:lstStyle/>
          <a:p>
            <a:r>
              <a:rPr lang="en-GB" altLang="en-US" dirty="0"/>
              <a:t>SPOR </a:t>
            </a:r>
            <a:r>
              <a:rPr lang="en-GB" altLang="en-US" dirty="0" smtClean="0"/>
              <a:t>webinar:</a:t>
            </a:r>
            <a:br>
              <a:rPr lang="en-GB" altLang="en-US" dirty="0" smtClean="0"/>
            </a:br>
            <a:r>
              <a:rPr lang="en-GB" altLang="en-US" dirty="0" smtClean="0"/>
              <a:t>Using OMS &amp; </a:t>
            </a:r>
            <a:r>
              <a:rPr lang="en-GB" altLang="en-US" dirty="0"/>
              <a:t>RMS data in eAF</a:t>
            </a:r>
            <a:endParaRPr lang="en-US" altLang="en-US" dirty="0" smtClean="0"/>
          </a:p>
        </p:txBody>
      </p:sp>
      <p:sp>
        <p:nvSpPr>
          <p:cNvPr id="3075" name="Rectangle 3"/>
          <p:cNvSpPr>
            <a:spLocks noGrp="1" noChangeArrowheads="1"/>
          </p:cNvSpPr>
          <p:nvPr>
            <p:ph type="subTitle" idx="1"/>
          </p:nvPr>
        </p:nvSpPr>
        <p:spPr/>
        <p:txBody>
          <a:bodyPr/>
          <a:lstStyle/>
          <a:p>
            <a:pPr eaLnBrk="1" hangingPunct="1"/>
            <a:r>
              <a:rPr lang="en-US" altLang="en-US" dirty="0" smtClean="0"/>
              <a:t>28 November 2017</a:t>
            </a:r>
          </a:p>
        </p:txBody>
      </p:sp>
      <p:pic>
        <p:nvPicPr>
          <p:cNvPr id="6" name="Picture 5" descr="22.emf"/>
          <p:cNvPicPr>
            <a:picLocks noChangeAspect="1"/>
          </p:cNvPicPr>
          <p:nvPr/>
        </p:nvPicPr>
        <p:blipFill>
          <a:blip r:embed="rId2"/>
          <a:stretch>
            <a:fillRect/>
          </a:stretch>
        </p:blipFill>
        <p:spPr>
          <a:xfrm>
            <a:off x="7884368" y="3733345"/>
            <a:ext cx="785083" cy="1367126"/>
          </a:xfrm>
          <a:prstGeom prst="rect">
            <a:avLst/>
          </a:prstGeom>
        </p:spPr>
      </p:pic>
    </p:spTree>
    <p:extLst>
      <p:ext uri="{BB962C8B-B14F-4D97-AF65-F5344CB8AC3E}">
        <p14:creationId xmlns:p14="http://schemas.microsoft.com/office/powerpoint/2010/main" val="738306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07" y="1268412"/>
            <a:ext cx="8646268" cy="5329237"/>
          </a:xfrm>
        </p:spPr>
        <p:txBody>
          <a:bodyPr/>
          <a:lstStyle/>
          <a:p>
            <a:pPr marL="360000" indent="-360000">
              <a:lnSpc>
                <a:spcPct val="100000"/>
              </a:lnSpc>
              <a:spcBef>
                <a:spcPts val="600"/>
              </a:spcBef>
              <a:spcAft>
                <a:spcPts val="0"/>
              </a:spcAft>
              <a:buFont typeface="Arial" panose="020B0604020202020204" pitchFamily="34" charset="0"/>
              <a:buChar char="•"/>
            </a:pPr>
            <a:r>
              <a:rPr lang="en-GB" sz="1600" dirty="0" smtClean="0"/>
              <a:t>Users can access the data via the RMS web portal, or programmatically via the application programming interface (API). </a:t>
            </a:r>
          </a:p>
          <a:p>
            <a:pPr marL="360000" indent="-360000">
              <a:lnSpc>
                <a:spcPct val="100000"/>
              </a:lnSpc>
              <a:spcBef>
                <a:spcPts val="600"/>
              </a:spcBef>
              <a:spcAft>
                <a:spcPts val="0"/>
              </a:spcAft>
              <a:buFont typeface="Arial" panose="020B0604020202020204" pitchFamily="34" charset="0"/>
              <a:buChar char="•"/>
            </a:pPr>
            <a:r>
              <a:rPr lang="en-GB" sz="1600" dirty="0" smtClean="0"/>
              <a:t>There is a </a:t>
            </a:r>
            <a:r>
              <a:rPr lang="en-GB" sz="1600" b="1" dirty="0"/>
              <a:t>common process </a:t>
            </a:r>
            <a:r>
              <a:rPr lang="en-GB" sz="1600" dirty="0"/>
              <a:t>for Industry and other parties to </a:t>
            </a:r>
            <a:r>
              <a:rPr lang="en-GB" sz="1600" dirty="0" smtClean="0"/>
              <a:t>submit change requests for the </a:t>
            </a:r>
            <a:r>
              <a:rPr lang="en-GB" sz="1600" b="1" dirty="0" smtClean="0"/>
              <a:t>registration </a:t>
            </a:r>
            <a:r>
              <a:rPr lang="en-GB" sz="1600" b="1" dirty="0"/>
              <a:t>of new terms </a:t>
            </a:r>
            <a:r>
              <a:rPr lang="en-GB" sz="1600" dirty="0"/>
              <a:t>or </a:t>
            </a:r>
            <a:r>
              <a:rPr lang="en-GB" sz="1600" b="1" dirty="0"/>
              <a:t>update of existing terms</a:t>
            </a:r>
            <a:r>
              <a:rPr lang="en-GB" sz="1600" dirty="0"/>
              <a:t> </a:t>
            </a:r>
            <a:r>
              <a:rPr lang="en-GB" sz="1600" b="1" dirty="0" smtClean="0"/>
              <a:t>in</a:t>
            </a:r>
            <a:r>
              <a:rPr lang="en-GB" sz="1600" dirty="0" smtClean="0"/>
              <a:t> the </a:t>
            </a:r>
            <a:r>
              <a:rPr lang="en-GB" sz="1600" b="1" dirty="0">
                <a:hlinkClick r:id="rId2"/>
              </a:rPr>
              <a:t>RMS</a:t>
            </a:r>
            <a:r>
              <a:rPr lang="en-GB" sz="1600" b="1" dirty="0"/>
              <a:t> </a:t>
            </a:r>
            <a:r>
              <a:rPr lang="en-GB" sz="1600" b="1" dirty="0" smtClean="0"/>
              <a:t>portal, prior </a:t>
            </a:r>
            <a:r>
              <a:rPr lang="en-GB" sz="1600" b="1" dirty="0"/>
              <a:t>to submitting regulatory </a:t>
            </a:r>
            <a:r>
              <a:rPr lang="en-GB" sz="1600" b="1" dirty="0" smtClean="0"/>
              <a:t>applications</a:t>
            </a:r>
            <a:r>
              <a:rPr lang="en-GB" sz="1600" dirty="0" smtClean="0"/>
              <a:t>. This includes:</a:t>
            </a:r>
          </a:p>
          <a:p>
            <a:pPr marL="720000" lvl="1" indent="-360000">
              <a:lnSpc>
                <a:spcPct val="100000"/>
              </a:lnSpc>
              <a:spcBef>
                <a:spcPts val="600"/>
              </a:spcBef>
              <a:spcAft>
                <a:spcPts val="0"/>
              </a:spcAft>
              <a:buFont typeface="Wingdings" panose="05000000000000000000" pitchFamily="2" charset="2"/>
              <a:buChar char="§"/>
            </a:pPr>
            <a:r>
              <a:rPr lang="en-GB" sz="1600" dirty="0" smtClean="0"/>
              <a:t>Creation of </a:t>
            </a:r>
            <a:r>
              <a:rPr lang="en-GB" sz="1600" dirty="0"/>
              <a:t>a new list/term, or </a:t>
            </a:r>
          </a:p>
          <a:p>
            <a:pPr marL="720000" lvl="1" indent="-360000">
              <a:lnSpc>
                <a:spcPct val="100000"/>
              </a:lnSpc>
              <a:spcBef>
                <a:spcPts val="600"/>
              </a:spcBef>
              <a:spcAft>
                <a:spcPts val="0"/>
              </a:spcAft>
              <a:buFont typeface="Wingdings" panose="05000000000000000000" pitchFamily="2" charset="2"/>
              <a:buChar char="§"/>
            </a:pPr>
            <a:r>
              <a:rPr lang="en-GB" sz="1600" dirty="0" smtClean="0"/>
              <a:t>Request updates </a:t>
            </a:r>
            <a:r>
              <a:rPr lang="en-GB" sz="1600" dirty="0"/>
              <a:t>of already existing lists/terms, or</a:t>
            </a:r>
          </a:p>
          <a:p>
            <a:pPr marL="720000" lvl="1" indent="-360000">
              <a:lnSpc>
                <a:spcPct val="100000"/>
              </a:lnSpc>
              <a:spcBef>
                <a:spcPts val="600"/>
              </a:spcBef>
              <a:spcAft>
                <a:spcPts val="0"/>
              </a:spcAft>
              <a:buFont typeface="Wingdings" panose="05000000000000000000" pitchFamily="2" charset="2"/>
              <a:buChar char="§"/>
            </a:pPr>
            <a:r>
              <a:rPr lang="en-GB" sz="1600" dirty="0" smtClean="0"/>
              <a:t>Request deletion </a:t>
            </a:r>
            <a:r>
              <a:rPr lang="en-GB" sz="1600" dirty="0"/>
              <a:t>of </a:t>
            </a:r>
            <a:r>
              <a:rPr lang="en-GB" sz="1600" dirty="0" smtClean="0"/>
              <a:t>terms.</a:t>
            </a:r>
          </a:p>
          <a:p>
            <a:pPr marL="360000" indent="-360000">
              <a:lnSpc>
                <a:spcPct val="100000"/>
              </a:lnSpc>
              <a:spcBef>
                <a:spcPts val="600"/>
              </a:spcBef>
              <a:spcAft>
                <a:spcPts val="0"/>
              </a:spcAft>
              <a:buFont typeface="Arial" panose="020B0604020202020204" pitchFamily="34" charset="0"/>
              <a:buChar char="•"/>
            </a:pPr>
            <a:r>
              <a:rPr lang="en-GB" sz="1600" dirty="0" smtClean="0"/>
              <a:t>The new RMS tool enables these tasks to be performed in a more efficient way as data stewards do not depend on IT colleagues.</a:t>
            </a:r>
          </a:p>
          <a:p>
            <a:pPr marL="360000" indent="-360000">
              <a:lnSpc>
                <a:spcPct val="100000"/>
              </a:lnSpc>
              <a:spcBef>
                <a:spcPts val="600"/>
              </a:spcBef>
              <a:spcAft>
                <a:spcPts val="0"/>
              </a:spcAft>
              <a:buFont typeface="Arial" panose="020B0604020202020204" pitchFamily="34" charset="0"/>
              <a:buChar char="•"/>
            </a:pPr>
            <a:r>
              <a:rPr lang="en-GB" sz="1600" dirty="0" smtClean="0"/>
              <a:t>In addition to standard functionality such as browsing</a:t>
            </a:r>
            <a:r>
              <a:rPr lang="en-GB" sz="1600" dirty="0"/>
              <a:t> </a:t>
            </a:r>
            <a:r>
              <a:rPr lang="en-GB" sz="1600" dirty="0" smtClean="0"/>
              <a:t>or searching RMS allows users to set </a:t>
            </a:r>
            <a:r>
              <a:rPr lang="en-GB" sz="1600" dirty="0"/>
              <a:t>preferences to personalise their RMS experience:</a:t>
            </a:r>
          </a:p>
          <a:p>
            <a:pPr marL="720000" lvl="1" indent="-360000">
              <a:lnSpc>
                <a:spcPct val="100000"/>
              </a:lnSpc>
              <a:spcBef>
                <a:spcPts val="600"/>
              </a:spcBef>
              <a:spcAft>
                <a:spcPts val="0"/>
              </a:spcAft>
              <a:buFont typeface="Wingdings" panose="05000000000000000000" pitchFamily="2" charset="2"/>
              <a:buChar char="§"/>
            </a:pPr>
            <a:r>
              <a:rPr lang="en-GB" sz="1600" dirty="0" smtClean="0"/>
              <a:t>Subscribe to </a:t>
            </a:r>
            <a:r>
              <a:rPr lang="en-GB" sz="1600" dirty="0"/>
              <a:t>receive notifications of changes to terms and lists;</a:t>
            </a:r>
          </a:p>
          <a:p>
            <a:pPr marL="720000" lvl="1" indent="-360000">
              <a:lnSpc>
                <a:spcPct val="100000"/>
              </a:lnSpc>
              <a:spcBef>
                <a:spcPts val="600"/>
              </a:spcBef>
              <a:spcAft>
                <a:spcPts val="0"/>
              </a:spcAft>
              <a:buFont typeface="Wingdings" panose="05000000000000000000" pitchFamily="2" charset="2"/>
              <a:buChar char="§"/>
            </a:pPr>
            <a:r>
              <a:rPr lang="en-GB" sz="1600" dirty="0" smtClean="0"/>
              <a:t>Tag subsets </a:t>
            </a:r>
            <a:r>
              <a:rPr lang="en-GB" sz="1600" dirty="0"/>
              <a:t>of referential terms;</a:t>
            </a:r>
          </a:p>
          <a:p>
            <a:pPr marL="720000" lvl="1" indent="-360000">
              <a:lnSpc>
                <a:spcPct val="100000"/>
              </a:lnSpc>
              <a:spcBef>
                <a:spcPts val="600"/>
              </a:spcBef>
              <a:spcAft>
                <a:spcPts val="0"/>
              </a:spcAft>
              <a:buFont typeface="Wingdings" panose="05000000000000000000" pitchFamily="2" charset="2"/>
              <a:buChar char="§"/>
            </a:pPr>
            <a:r>
              <a:rPr lang="en-GB" sz="1600" dirty="0" smtClean="0"/>
              <a:t>Save frequently </a:t>
            </a:r>
            <a:r>
              <a:rPr lang="en-GB" sz="1600" dirty="0"/>
              <a:t>used searches</a:t>
            </a:r>
            <a:r>
              <a:rPr lang="en-GB" sz="1600" dirty="0" smtClean="0"/>
              <a:t>.</a:t>
            </a:r>
            <a:endParaRPr lang="en-GB" b="1" dirty="0" smtClean="0"/>
          </a:p>
          <a:p>
            <a:pPr indent="-360000">
              <a:spcBef>
                <a:spcPts val="600"/>
              </a:spcBef>
              <a:spcAft>
                <a:spcPts val="0"/>
              </a:spcAft>
            </a:pPr>
            <a:endParaRPr lang="en-GB" dirty="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9</a:t>
            </a:fld>
            <a:endParaRPr lang="en-GB" altLang="en-US" dirty="0"/>
          </a:p>
        </p:txBody>
      </p:sp>
      <p:sp>
        <p:nvSpPr>
          <p:cNvPr id="7" name="Title 1"/>
          <p:cNvSpPr txBox="1">
            <a:spLocks/>
          </p:cNvSpPr>
          <p:nvPr/>
        </p:nvSpPr>
        <p:spPr bwMode="auto">
          <a:xfrm>
            <a:off x="246907" y="11857"/>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smtClean="0"/>
              <a:t>About RMS 2/2</a:t>
            </a:r>
            <a:endParaRPr lang="en-GB" dirty="0"/>
          </a:p>
        </p:txBody>
      </p:sp>
    </p:spTree>
    <p:extLst>
      <p:ext uri="{BB962C8B-B14F-4D97-AF65-F5344CB8AC3E}">
        <p14:creationId xmlns:p14="http://schemas.microsoft.com/office/powerpoint/2010/main" val="91276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54696"/>
            <a:ext cx="8631671" cy="950913"/>
          </a:xfrm>
        </p:spPr>
        <p:txBody>
          <a:bodyPr/>
          <a:lstStyle/>
          <a:p>
            <a:pPr algn="ctr"/>
            <a:r>
              <a:rPr lang="en-GB" dirty="0" smtClean="0"/>
              <a:t>Organisation </a:t>
            </a:r>
            <a:r>
              <a:rPr lang="en-GB" dirty="0"/>
              <a:t>Management </a:t>
            </a:r>
            <a:r>
              <a:rPr lang="en-GB" dirty="0" smtClean="0"/>
              <a:t>Services</a:t>
            </a:r>
            <a:r>
              <a:rPr lang="en-GB" dirty="0"/>
              <a:t/>
            </a:r>
            <a:br>
              <a:rPr lang="en-GB" dirty="0"/>
            </a:br>
            <a:r>
              <a:rPr lang="en-GB" dirty="0" smtClean="0"/>
              <a:t>(OMS) – summary</a:t>
            </a:r>
            <a:endParaRPr lang="en-GB" dirty="0"/>
          </a:p>
        </p:txBody>
      </p:sp>
      <p:sp>
        <p:nvSpPr>
          <p:cNvPr id="4" name="Slide Number Placeholder 3"/>
          <p:cNvSpPr>
            <a:spLocks noGrp="1"/>
          </p:cNvSpPr>
          <p:nvPr>
            <p:ph type="sldNum" sz="quarter" idx="11"/>
          </p:nvPr>
        </p:nvSpPr>
        <p:spPr/>
        <p:txBody>
          <a:bodyPr/>
          <a:lstStyle/>
          <a:p>
            <a:pPr>
              <a:defRPr/>
            </a:pPr>
            <a:fld id="{AF3CE864-0A94-4AC5-BDEF-9855282B03EF}" type="slidenum">
              <a:rPr lang="en-GB" altLang="en-US" smtClean="0">
                <a:solidFill>
                  <a:srgbClr val="000000"/>
                </a:solidFill>
              </a:rPr>
              <a:pPr>
                <a:defRPr/>
              </a:pPr>
              <a:t>10</a:t>
            </a:fld>
            <a:endParaRPr lang="en-GB" altLang="en-US" dirty="0">
              <a:solidFill>
                <a:srgbClr val="000000"/>
              </a:solidFill>
            </a:endParaRPr>
          </a:p>
        </p:txBody>
      </p:sp>
    </p:spTree>
    <p:extLst>
      <p:ext uri="{BB962C8B-B14F-4D97-AF65-F5344CB8AC3E}">
        <p14:creationId xmlns:p14="http://schemas.microsoft.com/office/powerpoint/2010/main" val="1070063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177359" y="6514953"/>
            <a:ext cx="307975" cy="239712"/>
          </a:xfrm>
        </p:spPr>
        <p:txBody>
          <a:bodyPr/>
          <a:lstStyle/>
          <a:p>
            <a:pPr>
              <a:defRPr/>
            </a:pPr>
            <a:fld id="{10687ACC-4113-409E-90D2-51E38CCF98B5}" type="slidenum">
              <a:rPr lang="en-GB" altLang="en-US" smtClean="0">
                <a:solidFill>
                  <a:srgbClr val="000000"/>
                </a:solidFill>
              </a:rPr>
              <a:pPr>
                <a:defRPr/>
              </a:pPr>
              <a:t>11</a:t>
            </a:fld>
            <a:endParaRPr lang="en-GB" altLang="en-US" dirty="0">
              <a:solidFill>
                <a:srgbClr val="000000"/>
              </a:solidFill>
            </a:endParaRPr>
          </a:p>
        </p:txBody>
      </p:sp>
      <p:sp>
        <p:nvSpPr>
          <p:cNvPr id="28" name="TextBox 27"/>
          <p:cNvSpPr txBox="1"/>
          <p:nvPr/>
        </p:nvSpPr>
        <p:spPr>
          <a:xfrm>
            <a:off x="250825" y="1268413"/>
            <a:ext cx="8642350" cy="1569660"/>
          </a:xfrm>
          <a:prstGeom prst="rect">
            <a:avLst/>
          </a:prstGeom>
          <a:noFill/>
        </p:spPr>
        <p:txBody>
          <a:bodyPr wrap="square" rtlCol="0">
            <a:spAutoFit/>
          </a:bodyPr>
          <a:lstStyle/>
          <a:p>
            <a:pPr marL="285750" indent="-285750" algn="l">
              <a:lnSpc>
                <a:spcPct val="100000"/>
              </a:lnSpc>
              <a:buFont typeface="Arial" panose="020B0604020202020204" pitchFamily="34" charset="0"/>
              <a:buChar char="•"/>
            </a:pPr>
            <a:r>
              <a:rPr lang="en-GB" b="1" dirty="0"/>
              <a:t>OMS </a:t>
            </a:r>
            <a:r>
              <a:rPr lang="en-GB" dirty="0"/>
              <a:t>is a </a:t>
            </a:r>
            <a:r>
              <a:rPr lang="en-GB" b="1" dirty="0"/>
              <a:t>new service </a:t>
            </a:r>
            <a:r>
              <a:rPr lang="en-GB" dirty="0"/>
              <a:t>that EMA is implementing </a:t>
            </a:r>
            <a:r>
              <a:rPr lang="en-GB" b="1" dirty="0"/>
              <a:t>for</a:t>
            </a:r>
            <a:r>
              <a:rPr lang="en-GB" dirty="0"/>
              <a:t> the </a:t>
            </a:r>
            <a:r>
              <a:rPr lang="en-GB" b="1" dirty="0"/>
              <a:t>EU medicines regulatory </a:t>
            </a:r>
            <a:r>
              <a:rPr lang="en-GB" b="1" dirty="0" smtClean="0"/>
              <a:t>network</a:t>
            </a:r>
          </a:p>
          <a:p>
            <a:pPr marL="285750" indent="-285750" algn="l">
              <a:lnSpc>
                <a:spcPct val="100000"/>
              </a:lnSpc>
              <a:buFont typeface="Arial" panose="020B0604020202020204" pitchFamily="34" charset="0"/>
              <a:buChar char="•"/>
            </a:pPr>
            <a:r>
              <a:rPr lang="en-GB" b="1" dirty="0" smtClean="0"/>
              <a:t>OMS </a:t>
            </a:r>
            <a:r>
              <a:rPr lang="en-GB" dirty="0"/>
              <a:t>will provide a </a:t>
            </a:r>
            <a:r>
              <a:rPr lang="en-GB" b="1" dirty="0"/>
              <a:t>central</a:t>
            </a:r>
            <a:r>
              <a:rPr lang="en-GB" dirty="0"/>
              <a:t> </a:t>
            </a:r>
            <a:r>
              <a:rPr lang="en-GB" b="1" dirty="0"/>
              <a:t>source of organisation data </a:t>
            </a:r>
            <a:r>
              <a:rPr lang="en-GB" dirty="0"/>
              <a:t>(</a:t>
            </a:r>
            <a:r>
              <a:rPr lang="en-GB" b="1" dirty="0"/>
              <a:t>OMS dictionary</a:t>
            </a:r>
            <a:r>
              <a:rPr lang="en-GB" dirty="0"/>
              <a:t>) </a:t>
            </a:r>
            <a:r>
              <a:rPr lang="en-GB" dirty="0">
                <a:solidFill>
                  <a:schemeClr val="tx1"/>
                </a:solidFill>
              </a:rPr>
              <a:t>that consists of lists of organisations with associated physical locations to be </a:t>
            </a:r>
            <a:r>
              <a:rPr lang="en-GB" dirty="0" smtClean="0">
                <a:solidFill>
                  <a:schemeClr val="tx1"/>
                </a:solidFill>
              </a:rPr>
              <a:t>used in </a:t>
            </a:r>
            <a:r>
              <a:rPr lang="en-GB" dirty="0">
                <a:solidFill>
                  <a:schemeClr val="tx1"/>
                </a:solidFill>
              </a:rPr>
              <a:t>support of EU regulatory </a:t>
            </a:r>
            <a:r>
              <a:rPr lang="en-GB" dirty="0" smtClean="0">
                <a:solidFill>
                  <a:schemeClr val="tx1"/>
                </a:solidFill>
              </a:rPr>
              <a:t>activities</a:t>
            </a:r>
          </a:p>
          <a:p>
            <a:pPr marL="285750" indent="-285750" algn="l">
              <a:lnSpc>
                <a:spcPct val="100000"/>
              </a:lnSpc>
              <a:buFont typeface="Arial" panose="020B0604020202020204" pitchFamily="34" charset="0"/>
              <a:buChar char="•"/>
            </a:pPr>
            <a:r>
              <a:rPr lang="en-GB" b="1" dirty="0"/>
              <a:t>eAF</a:t>
            </a:r>
            <a:r>
              <a:rPr lang="en-GB" dirty="0"/>
              <a:t> is the </a:t>
            </a:r>
            <a:r>
              <a:rPr lang="en-GB" b="1" dirty="0"/>
              <a:t>first</a:t>
            </a:r>
            <a:r>
              <a:rPr lang="en-GB" dirty="0"/>
              <a:t> business process </a:t>
            </a:r>
            <a:r>
              <a:rPr lang="en-GB" b="1" dirty="0"/>
              <a:t>to use OMS </a:t>
            </a:r>
            <a:r>
              <a:rPr lang="en-GB" dirty="0" smtClean="0"/>
              <a:t>dictionary</a:t>
            </a:r>
            <a:endParaRPr lang="en-GB" dirty="0"/>
          </a:p>
        </p:txBody>
      </p:sp>
      <p:sp>
        <p:nvSpPr>
          <p:cNvPr id="8" name="Title 1"/>
          <p:cNvSpPr txBox="1">
            <a:spLocks/>
          </p:cNvSpPr>
          <p:nvPr/>
        </p:nvSpPr>
        <p:spPr bwMode="auto">
          <a:xfrm>
            <a:off x="246907" y="11857"/>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a:t>What </a:t>
            </a:r>
            <a:r>
              <a:rPr lang="en-GB" dirty="0" smtClean="0"/>
              <a:t>OMS delivers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281" y="2992791"/>
            <a:ext cx="7670278" cy="3394078"/>
          </a:xfrm>
          <a:prstGeom prst="rect">
            <a:avLst/>
          </a:prstGeom>
          <a:noFill/>
          <a:ln w="9525">
            <a:solidFill>
              <a:schemeClr val="bg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Line Callout 1 1"/>
          <p:cNvSpPr/>
          <p:nvPr/>
        </p:nvSpPr>
        <p:spPr bwMode="auto">
          <a:xfrm>
            <a:off x="7884368" y="2564904"/>
            <a:ext cx="1224136" cy="884070"/>
          </a:xfrm>
          <a:prstGeom prst="borderCallout1">
            <a:avLst>
              <a:gd name="adj1" fmla="val 18750"/>
              <a:gd name="adj2" fmla="val -8333"/>
              <a:gd name="adj3" fmla="val 60418"/>
              <a:gd name="adj4" fmla="val -75115"/>
            </a:avLst>
          </a:prstGeom>
          <a:noFill/>
          <a:ln w="9525" cap="flat" cmpd="sng" algn="ctr">
            <a:solidFill>
              <a:schemeClr val="bg2"/>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lang="en-GB" sz="1000" dirty="0" smtClean="0"/>
              <a:t>Example of organisation search in OMS portal</a:t>
            </a:r>
            <a:endParaRPr kumimoji="0" lang="en-GB" sz="1000" b="0" i="0" u="none" strike="noStrike" cap="none" normalizeH="0" baseline="0" dirty="0" smtClean="0">
              <a:ln>
                <a:noFill/>
              </a:ln>
              <a:solidFill>
                <a:srgbClr val="000000"/>
              </a:solidFill>
              <a:effectLst/>
            </a:endParaRPr>
          </a:p>
        </p:txBody>
      </p:sp>
    </p:spTree>
    <p:extLst>
      <p:ext uri="{BB962C8B-B14F-4D97-AF65-F5344CB8AC3E}">
        <p14:creationId xmlns:p14="http://schemas.microsoft.com/office/powerpoint/2010/main" val="989757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177359" y="6514953"/>
            <a:ext cx="307975" cy="239712"/>
          </a:xfrm>
        </p:spPr>
        <p:txBody>
          <a:bodyPr/>
          <a:lstStyle/>
          <a:p>
            <a:pPr>
              <a:defRPr/>
            </a:pPr>
            <a:fld id="{10687ACC-4113-409E-90D2-51E38CCF98B5}" type="slidenum">
              <a:rPr lang="en-GB" altLang="en-US" smtClean="0">
                <a:solidFill>
                  <a:srgbClr val="000000"/>
                </a:solidFill>
              </a:rPr>
              <a:pPr>
                <a:defRPr/>
              </a:pPr>
              <a:t>12</a:t>
            </a:fld>
            <a:endParaRPr lang="en-GB" altLang="en-US" dirty="0">
              <a:solidFill>
                <a:srgbClr val="000000"/>
              </a:solidFill>
            </a:endParaRPr>
          </a:p>
        </p:txBody>
      </p:sp>
      <p:sp>
        <p:nvSpPr>
          <p:cNvPr id="28" name="TextBox 27"/>
          <p:cNvSpPr txBox="1"/>
          <p:nvPr/>
        </p:nvSpPr>
        <p:spPr>
          <a:xfrm>
            <a:off x="248135" y="1268413"/>
            <a:ext cx="8676000" cy="3016210"/>
          </a:xfrm>
          <a:prstGeom prst="rect">
            <a:avLst/>
          </a:prstGeom>
          <a:noFill/>
        </p:spPr>
        <p:txBody>
          <a:bodyPr wrap="square" rtlCol="0">
            <a:spAutoFit/>
          </a:bodyPr>
          <a:lstStyle/>
          <a:p>
            <a:pPr marL="360000" indent="-360000" algn="l">
              <a:lnSpc>
                <a:spcPct val="100000"/>
              </a:lnSpc>
              <a:spcBef>
                <a:spcPts val="900"/>
              </a:spcBef>
              <a:spcAft>
                <a:spcPts val="0"/>
              </a:spcAft>
              <a:buFont typeface="Arial" panose="020B0604020202020204" pitchFamily="34" charset="0"/>
              <a:buChar char="•"/>
            </a:pPr>
            <a:r>
              <a:rPr lang="en-GB" dirty="0" smtClean="0"/>
              <a:t>The </a:t>
            </a:r>
            <a:r>
              <a:rPr lang="en-GB" dirty="0"/>
              <a:t>initial content of the OMS dictionary derives from </a:t>
            </a:r>
            <a:r>
              <a:rPr lang="en-GB" dirty="0" smtClean="0"/>
              <a:t>existing systems</a:t>
            </a:r>
            <a:r>
              <a:rPr lang="en-GB" dirty="0"/>
              <a:t>, </a:t>
            </a:r>
            <a:r>
              <a:rPr lang="en-GB" i="1" dirty="0"/>
              <a:t>i.e.</a:t>
            </a:r>
            <a:r>
              <a:rPr lang="en-GB" dirty="0"/>
              <a:t> xEVMPD – </a:t>
            </a:r>
            <a:r>
              <a:rPr lang="en-GB" dirty="0" smtClean="0"/>
              <a:t>Article 57</a:t>
            </a:r>
            <a:r>
              <a:rPr lang="en-GB" dirty="0"/>
              <a:t>, EudraGMDP, and other EMA corporate </a:t>
            </a:r>
            <a:r>
              <a:rPr lang="en-GB" dirty="0" smtClean="0"/>
              <a:t>systems.</a:t>
            </a:r>
          </a:p>
          <a:p>
            <a:pPr marL="720000" lvl="1" indent="-360000" algn="l">
              <a:lnSpc>
                <a:spcPct val="100000"/>
              </a:lnSpc>
              <a:spcBef>
                <a:spcPts val="900"/>
              </a:spcBef>
              <a:spcAft>
                <a:spcPts val="0"/>
              </a:spcAft>
              <a:buFont typeface="Wingdings" panose="05000000000000000000" pitchFamily="2" charset="2"/>
              <a:buChar char="§"/>
            </a:pPr>
            <a:r>
              <a:rPr lang="en-GB" dirty="0">
                <a:solidFill>
                  <a:schemeClr val="tx1"/>
                </a:solidFill>
              </a:rPr>
              <a:t>In future new </a:t>
            </a:r>
            <a:r>
              <a:rPr lang="en-GB" dirty="0" smtClean="0">
                <a:solidFill>
                  <a:schemeClr val="tx1"/>
                </a:solidFill>
              </a:rPr>
              <a:t>sources </a:t>
            </a:r>
            <a:r>
              <a:rPr lang="en-GB" dirty="0">
                <a:solidFill>
                  <a:schemeClr val="tx1"/>
                </a:solidFill>
              </a:rPr>
              <a:t>may be identified and organisation data incorporated in the OMS dictionary, </a:t>
            </a:r>
            <a:r>
              <a:rPr lang="en-GB" i="1" dirty="0">
                <a:solidFill>
                  <a:schemeClr val="tx1"/>
                </a:solidFill>
              </a:rPr>
              <a:t>e.g.</a:t>
            </a:r>
            <a:r>
              <a:rPr lang="en-GB" dirty="0">
                <a:solidFill>
                  <a:schemeClr val="tx1"/>
                </a:solidFill>
              </a:rPr>
              <a:t> CESSP, EV Vet, NCA systems, </a:t>
            </a:r>
            <a:r>
              <a:rPr lang="en-GB" i="1" dirty="0">
                <a:solidFill>
                  <a:schemeClr val="tx1"/>
                </a:solidFill>
              </a:rPr>
              <a:t>etc</a:t>
            </a:r>
            <a:r>
              <a:rPr lang="en-GB" dirty="0" smtClean="0">
                <a:solidFill>
                  <a:schemeClr val="tx1"/>
                </a:solidFill>
              </a:rPr>
              <a:t>.</a:t>
            </a:r>
          </a:p>
          <a:p>
            <a:pPr marL="360000" indent="-360000" algn="l">
              <a:lnSpc>
                <a:spcPct val="100000"/>
              </a:lnSpc>
              <a:spcBef>
                <a:spcPts val="900"/>
              </a:spcBef>
              <a:spcAft>
                <a:spcPts val="0"/>
              </a:spcAft>
              <a:buFont typeface="Arial" panose="020B0604020202020204" pitchFamily="34" charset="0"/>
              <a:buChar char="•"/>
            </a:pPr>
            <a:r>
              <a:rPr lang="en-GB" dirty="0" smtClean="0">
                <a:solidFill>
                  <a:schemeClr val="tx1"/>
                </a:solidFill>
              </a:rPr>
              <a:t>This source data has been standardised, cleansed and consolidated by EMA Data Stewards.</a:t>
            </a:r>
          </a:p>
          <a:p>
            <a:pPr marL="360000" indent="-360000" algn="l">
              <a:lnSpc>
                <a:spcPct val="100000"/>
              </a:lnSpc>
              <a:spcBef>
                <a:spcPts val="900"/>
              </a:spcBef>
              <a:spcAft>
                <a:spcPts val="0"/>
              </a:spcAft>
              <a:buFont typeface="Arial" panose="020B0604020202020204" pitchFamily="34" charset="0"/>
              <a:buChar char="•"/>
            </a:pPr>
            <a:r>
              <a:rPr lang="en-GB" dirty="0" smtClean="0">
                <a:solidFill>
                  <a:schemeClr val="tx1"/>
                </a:solidFill>
              </a:rPr>
              <a:t>Data has been segregated to align with business priority which is based on organisation roles.</a:t>
            </a:r>
            <a:endParaRPr lang="en-GB" dirty="0">
              <a:solidFill>
                <a:schemeClr val="tx1"/>
              </a:solidFill>
            </a:endParaRPr>
          </a:p>
          <a:p>
            <a:pPr marL="360000" indent="-360000" algn="l">
              <a:lnSpc>
                <a:spcPct val="100000"/>
              </a:lnSpc>
              <a:spcBef>
                <a:spcPts val="900"/>
              </a:spcBef>
              <a:spcAft>
                <a:spcPts val="0"/>
              </a:spcAft>
              <a:buFont typeface="Arial" panose="020B0604020202020204" pitchFamily="34" charset="0"/>
              <a:buChar char="•"/>
            </a:pPr>
            <a:r>
              <a:rPr lang="en-GB" dirty="0" smtClean="0"/>
              <a:t>EMA </a:t>
            </a:r>
            <a:r>
              <a:rPr lang="en-GB" dirty="0"/>
              <a:t>will inform stakeholders once each data set has been included in the OMS </a:t>
            </a:r>
            <a:r>
              <a:rPr lang="en-GB" dirty="0" smtClean="0"/>
              <a:t>dictionary.</a:t>
            </a:r>
            <a:endParaRPr lang="en-GB" dirty="0"/>
          </a:p>
        </p:txBody>
      </p:sp>
      <p:sp>
        <p:nvSpPr>
          <p:cNvPr id="8" name="Title 1"/>
          <p:cNvSpPr txBox="1">
            <a:spLocks/>
          </p:cNvSpPr>
          <p:nvPr/>
        </p:nvSpPr>
        <p:spPr bwMode="auto">
          <a:xfrm>
            <a:off x="246907" y="11857"/>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a:t>What will OMS </a:t>
            </a:r>
            <a:r>
              <a:rPr lang="en-GB" dirty="0" smtClean="0"/>
              <a:t>deliver</a:t>
            </a:r>
            <a:endParaRPr lang="en-GB" dirty="0"/>
          </a:p>
        </p:txBody>
      </p:sp>
    </p:spTree>
    <p:extLst>
      <p:ext uri="{BB962C8B-B14F-4D97-AF65-F5344CB8AC3E}">
        <p14:creationId xmlns:p14="http://schemas.microsoft.com/office/powerpoint/2010/main" val="509122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9"/>
          <p:cNvCxnSpPr>
            <a:cxnSpLocks noChangeShapeType="1"/>
          </p:cNvCxnSpPr>
          <p:nvPr/>
        </p:nvCxnSpPr>
        <p:spPr bwMode="auto">
          <a:xfrm>
            <a:off x="8380413" y="3647950"/>
            <a:ext cx="0" cy="1486058"/>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cxnSp>
        <p:nvCxnSpPr>
          <p:cNvPr id="8" name="Straight Arrow Connector 6"/>
          <p:cNvCxnSpPr>
            <a:cxnSpLocks noChangeShapeType="1"/>
          </p:cNvCxnSpPr>
          <p:nvPr/>
        </p:nvCxnSpPr>
        <p:spPr bwMode="auto">
          <a:xfrm>
            <a:off x="252413" y="3609135"/>
            <a:ext cx="8856662" cy="0"/>
          </a:xfrm>
          <a:prstGeom prst="straightConnector1">
            <a:avLst/>
          </a:prstGeom>
          <a:noFill/>
          <a:ln w="38100" algn="ctr">
            <a:solidFill>
              <a:srgbClr val="005172"/>
            </a:solidFill>
            <a:round/>
            <a:headEnd/>
            <a:tailEnd type="triangle" w="med" len="med"/>
          </a:ln>
          <a:extLst>
            <a:ext uri="{909E8E84-426E-40DD-AFC4-6F175D3DCCD1}">
              <a14:hiddenFill xmlns:a14="http://schemas.microsoft.com/office/drawing/2010/main">
                <a:noFill/>
              </a14:hiddenFill>
            </a:ext>
          </a:extLst>
        </p:spPr>
      </p:cxnSp>
      <p:sp>
        <p:nvSpPr>
          <p:cNvPr id="9" name="Oval 8"/>
          <p:cNvSpPr/>
          <p:nvPr/>
        </p:nvSpPr>
        <p:spPr bwMode="auto">
          <a:xfrm>
            <a:off x="352811" y="3526277"/>
            <a:ext cx="148254" cy="148255"/>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10" name="Straight Connector 9"/>
          <p:cNvCxnSpPr>
            <a:cxnSpLocks noChangeShapeType="1"/>
            <a:stCxn id="9" idx="4"/>
          </p:cNvCxnSpPr>
          <p:nvPr/>
        </p:nvCxnSpPr>
        <p:spPr bwMode="auto">
          <a:xfrm>
            <a:off x="426938" y="3674532"/>
            <a:ext cx="794" cy="536266"/>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cxnSp>
        <p:nvCxnSpPr>
          <p:cNvPr id="12" name="Straight Connector 46"/>
          <p:cNvCxnSpPr>
            <a:cxnSpLocks noChangeShapeType="1"/>
            <a:stCxn id="52" idx="4"/>
            <a:endCxn id="9" idx="0"/>
          </p:cNvCxnSpPr>
          <p:nvPr/>
        </p:nvCxnSpPr>
        <p:spPr bwMode="auto">
          <a:xfrm>
            <a:off x="419001" y="2855416"/>
            <a:ext cx="7937" cy="670861"/>
          </a:xfrm>
          <a:prstGeom prst="line">
            <a:avLst/>
          </a:prstGeom>
          <a:noFill/>
          <a:ln w="3175" algn="ctr">
            <a:solidFill>
              <a:srgbClr val="009BBB"/>
            </a:solidFill>
            <a:round/>
            <a:headEnd type="triangle" w="med" len="med"/>
            <a:tailEnd/>
          </a:ln>
          <a:extLst>
            <a:ext uri="{909E8E84-426E-40DD-AFC4-6F175D3DCCD1}">
              <a14:hiddenFill xmlns:a14="http://schemas.microsoft.com/office/drawing/2010/main">
                <a:noFill/>
              </a14:hiddenFill>
            </a:ext>
          </a:extLst>
        </p:spPr>
      </p:cxnSp>
      <p:sp>
        <p:nvSpPr>
          <p:cNvPr id="13" name="Rectangle 12"/>
          <p:cNvSpPr/>
          <p:nvPr/>
        </p:nvSpPr>
        <p:spPr bwMode="auto">
          <a:xfrm>
            <a:off x="35496" y="1988840"/>
            <a:ext cx="1368152" cy="566309"/>
          </a:xfrm>
          <a:prstGeom prst="rect">
            <a:avLst/>
          </a:prstGeom>
        </p:spPr>
        <p:txBody>
          <a:bodyPr wrap="square">
            <a:spAutoFit/>
          </a:bodyPr>
          <a:lstStyle/>
          <a:p>
            <a:pPr algn="l" eaLnBrk="0" fontAlgn="auto" hangingPunct="0">
              <a:lnSpc>
                <a:spcPct val="100000"/>
              </a:lnSpc>
              <a:spcBef>
                <a:spcPct val="20000"/>
              </a:spcBef>
              <a:spcAft>
                <a:spcPts val="0"/>
              </a:spcAft>
              <a:defRPr/>
            </a:pPr>
            <a:r>
              <a:rPr lang="en-GB" altLang="en-US" sz="1400" kern="0" dirty="0">
                <a:solidFill>
                  <a:srgbClr val="001C8D"/>
                </a:solidFill>
                <a:latin typeface="Verdana"/>
                <a:cs typeface="Arial"/>
              </a:rPr>
              <a:t>OMS </a:t>
            </a:r>
            <a:r>
              <a:rPr lang="en-GB" altLang="en-US" sz="1400" kern="0" dirty="0" smtClean="0">
                <a:solidFill>
                  <a:srgbClr val="001C8D"/>
                </a:solidFill>
                <a:latin typeface="Verdana"/>
                <a:cs typeface="Arial"/>
              </a:rPr>
              <a:t>go-live </a:t>
            </a:r>
          </a:p>
          <a:p>
            <a:pPr algn="l" eaLnBrk="0" fontAlgn="auto" hangingPunct="0">
              <a:lnSpc>
                <a:spcPct val="100000"/>
              </a:lnSpc>
              <a:spcBef>
                <a:spcPct val="20000"/>
              </a:spcBef>
              <a:spcAft>
                <a:spcPts val="0"/>
              </a:spcAft>
              <a:defRPr/>
            </a:pPr>
            <a:r>
              <a:rPr lang="en-GB" altLang="en-US" sz="1400" kern="0" dirty="0" smtClean="0">
                <a:solidFill>
                  <a:srgbClr val="001C8D"/>
                </a:solidFill>
                <a:latin typeface="Verdana"/>
                <a:cs typeface="Arial"/>
              </a:rPr>
              <a:t>June 2017</a:t>
            </a:r>
            <a:endParaRPr lang="en-GB" altLang="en-US" sz="1400" kern="0" dirty="0">
              <a:solidFill>
                <a:srgbClr val="001C8D"/>
              </a:solidFill>
              <a:latin typeface="Verdana"/>
              <a:cs typeface="Arial"/>
            </a:endParaRPr>
          </a:p>
        </p:txBody>
      </p:sp>
      <p:sp>
        <p:nvSpPr>
          <p:cNvPr id="16" name="Rectangle 15"/>
          <p:cNvSpPr/>
          <p:nvPr/>
        </p:nvSpPr>
        <p:spPr bwMode="auto">
          <a:xfrm>
            <a:off x="899592" y="5515723"/>
            <a:ext cx="3240608" cy="738664"/>
          </a:xfrm>
          <a:prstGeom prst="rect">
            <a:avLst/>
          </a:prstGeom>
          <a:noFill/>
        </p:spPr>
        <p:txBody>
          <a:bodyPr wrap="square">
            <a:spAutoFit/>
          </a:bodyPr>
          <a:lstStyle/>
          <a:p>
            <a:pPr algn="l" eaLnBrk="0" fontAlgn="auto" hangingPunct="0">
              <a:lnSpc>
                <a:spcPct val="100000"/>
              </a:lnSpc>
              <a:spcBef>
                <a:spcPts val="0"/>
              </a:spcBef>
              <a:spcAft>
                <a:spcPts val="0"/>
              </a:spcAft>
              <a:defRPr/>
            </a:pPr>
            <a:r>
              <a:rPr lang="en-GB" altLang="en-US" sz="1400" b="1" kern="0" dirty="0">
                <a:solidFill>
                  <a:schemeClr val="tx1"/>
                </a:solidFill>
                <a:latin typeface="Verdana"/>
                <a:cs typeface="Arial"/>
              </a:rPr>
              <a:t>- MAHs: </a:t>
            </a:r>
            <a:r>
              <a:rPr lang="en-GB" altLang="en-US" sz="1400" kern="0" dirty="0">
                <a:solidFill>
                  <a:schemeClr val="tx1"/>
                </a:solidFill>
                <a:latin typeface="Verdana"/>
                <a:cs typeface="Arial"/>
              </a:rPr>
              <a:t>(H+V) CAPs &amp; (H) NAPs </a:t>
            </a:r>
          </a:p>
          <a:p>
            <a:pPr algn="l" eaLnBrk="0" fontAlgn="auto" hangingPunct="0">
              <a:lnSpc>
                <a:spcPct val="100000"/>
              </a:lnSpc>
              <a:spcBef>
                <a:spcPts val="0"/>
              </a:spcBef>
              <a:spcAft>
                <a:spcPts val="0"/>
              </a:spcAft>
              <a:defRPr/>
            </a:pPr>
            <a:r>
              <a:rPr lang="en-GB" altLang="en-US" sz="1400" b="1" kern="0" dirty="0">
                <a:solidFill>
                  <a:schemeClr val="tx1"/>
                </a:solidFill>
                <a:latin typeface="Verdana"/>
                <a:cs typeface="Arial"/>
              </a:rPr>
              <a:t>- MAAs: </a:t>
            </a:r>
            <a:r>
              <a:rPr lang="en-GB" altLang="en-US" sz="1400" kern="0" dirty="0">
                <a:solidFill>
                  <a:schemeClr val="tx1"/>
                </a:solidFill>
                <a:latin typeface="Verdana"/>
                <a:cs typeface="Arial"/>
              </a:rPr>
              <a:t>(H+V) </a:t>
            </a:r>
            <a:r>
              <a:rPr lang="en-GB" altLang="en-US" sz="1400" kern="0" dirty="0" smtClean="0">
                <a:solidFill>
                  <a:schemeClr val="tx1"/>
                </a:solidFill>
                <a:latin typeface="Verdana"/>
                <a:cs typeface="Arial"/>
              </a:rPr>
              <a:t>CAPs</a:t>
            </a:r>
          </a:p>
          <a:p>
            <a:pPr algn="l" eaLnBrk="0" fontAlgn="auto" hangingPunct="0">
              <a:lnSpc>
                <a:spcPct val="100000"/>
              </a:lnSpc>
              <a:spcBef>
                <a:spcPts val="0"/>
              </a:spcBef>
              <a:spcAft>
                <a:spcPts val="0"/>
              </a:spcAft>
              <a:defRPr/>
            </a:pPr>
            <a:r>
              <a:rPr lang="en-GB" altLang="en-US" sz="1400" b="1" kern="0" dirty="0" smtClean="0">
                <a:solidFill>
                  <a:schemeClr val="tx1"/>
                </a:solidFill>
                <a:latin typeface="Verdana"/>
                <a:cs typeface="Arial"/>
              </a:rPr>
              <a:t>- MRL applicants</a:t>
            </a:r>
            <a:r>
              <a:rPr lang="en-GB" altLang="en-US" sz="1400" kern="0" dirty="0" smtClean="0">
                <a:solidFill>
                  <a:schemeClr val="tx1"/>
                </a:solidFill>
                <a:latin typeface="Verdana"/>
                <a:cs typeface="Arial"/>
              </a:rPr>
              <a:t> (Vet)</a:t>
            </a:r>
            <a:endParaRPr lang="en-GB" altLang="en-US" sz="1400" kern="0" dirty="0">
              <a:solidFill>
                <a:schemeClr val="tx1"/>
              </a:solidFill>
              <a:latin typeface="Verdana"/>
              <a:cs typeface="Arial"/>
            </a:endParaRPr>
          </a:p>
        </p:txBody>
      </p:sp>
      <p:grpSp>
        <p:nvGrpSpPr>
          <p:cNvPr id="19" name="Group 57"/>
          <p:cNvGrpSpPr>
            <a:grpSpLocks/>
          </p:cNvGrpSpPr>
          <p:nvPr/>
        </p:nvGrpSpPr>
        <p:grpSpPr bwMode="auto">
          <a:xfrm>
            <a:off x="251520" y="4145710"/>
            <a:ext cx="352425" cy="339725"/>
            <a:chOff x="4291177" y="3361690"/>
            <a:chExt cx="352395" cy="339988"/>
          </a:xfrm>
        </p:grpSpPr>
        <p:sp>
          <p:nvSpPr>
            <p:cNvPr id="20" name="Oval 18"/>
            <p:cNvSpPr>
              <a:spLocks noChangeArrowheads="1"/>
            </p:cNvSpPr>
            <p:nvPr/>
          </p:nvSpPr>
          <p:spPr bwMode="auto">
            <a:xfrm>
              <a:off x="4291177" y="3361690"/>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grpSp>
          <p:nvGrpSpPr>
            <p:cNvPr id="21" name="Group 13"/>
            <p:cNvGrpSpPr>
              <a:grpSpLocks noChangeAspect="1"/>
            </p:cNvGrpSpPr>
            <p:nvPr/>
          </p:nvGrpSpPr>
          <p:grpSpPr bwMode="auto">
            <a:xfrm>
              <a:off x="4381376" y="3386710"/>
              <a:ext cx="222250" cy="265112"/>
              <a:chOff x="3782" y="2847"/>
              <a:chExt cx="140" cy="167"/>
            </a:xfrm>
          </p:grpSpPr>
          <p:sp>
            <p:nvSpPr>
              <p:cNvPr id="22" name="AutoShape 12"/>
              <p:cNvSpPr>
                <a:spLocks noChangeAspect="1" noChangeArrowheads="1" noTextEdit="1"/>
              </p:cNvSpPr>
              <p:nvPr/>
            </p:nvSpPr>
            <p:spPr bwMode="auto">
              <a:xfrm>
                <a:off x="3782" y="2883"/>
                <a:ext cx="13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23" name="Freeform 14"/>
              <p:cNvSpPr>
                <a:spLocks/>
              </p:cNvSpPr>
              <p:nvPr/>
            </p:nvSpPr>
            <p:spPr bwMode="auto">
              <a:xfrm>
                <a:off x="3782" y="2847"/>
                <a:ext cx="140" cy="167"/>
              </a:xfrm>
              <a:custGeom>
                <a:avLst/>
                <a:gdLst>
                  <a:gd name="T0" fmla="*/ 10590 w 75"/>
                  <a:gd name="T1" fmla="*/ 4937 h 89"/>
                  <a:gd name="T2" fmla="*/ 1178 w 75"/>
                  <a:gd name="T3" fmla="*/ 4190 h 89"/>
                  <a:gd name="T4" fmla="*/ 0 w 75"/>
                  <a:gd name="T5" fmla="*/ 4584 h 89"/>
                  <a:gd name="T6" fmla="*/ 2199 w 75"/>
                  <a:gd name="T7" fmla="*/ 13651 h 89"/>
                  <a:gd name="T8" fmla="*/ 3558 w 75"/>
                  <a:gd name="T9" fmla="*/ 13651 h 89"/>
                  <a:gd name="T10" fmla="*/ 2380 w 75"/>
                  <a:gd name="T11" fmla="*/ 9264 h 89"/>
                  <a:gd name="T12" fmla="*/ 10927 w 75"/>
                  <a:gd name="T13" fmla="*/ 5231 h 89"/>
                  <a:gd name="T14" fmla="*/ 10590 w 75"/>
                  <a:gd name="T15" fmla="*/ 4937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89">
                    <a:moveTo>
                      <a:pt x="72" y="32"/>
                    </a:moveTo>
                    <a:cubicBezTo>
                      <a:pt x="25" y="51"/>
                      <a:pt x="44" y="0"/>
                      <a:pt x="8" y="27"/>
                    </a:cubicBezTo>
                    <a:cubicBezTo>
                      <a:pt x="0" y="30"/>
                      <a:pt x="0" y="30"/>
                      <a:pt x="0" y="30"/>
                    </a:cubicBezTo>
                    <a:cubicBezTo>
                      <a:pt x="15" y="89"/>
                      <a:pt x="15" y="89"/>
                      <a:pt x="15" y="89"/>
                    </a:cubicBezTo>
                    <a:cubicBezTo>
                      <a:pt x="24" y="89"/>
                      <a:pt x="24" y="89"/>
                      <a:pt x="24" y="89"/>
                    </a:cubicBezTo>
                    <a:cubicBezTo>
                      <a:pt x="16" y="60"/>
                      <a:pt x="16" y="60"/>
                      <a:pt x="16" y="60"/>
                    </a:cubicBezTo>
                    <a:cubicBezTo>
                      <a:pt x="49" y="33"/>
                      <a:pt x="36" y="89"/>
                      <a:pt x="74" y="34"/>
                    </a:cubicBezTo>
                    <a:cubicBezTo>
                      <a:pt x="75" y="32"/>
                      <a:pt x="73" y="31"/>
                      <a:pt x="72" y="3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sp>
        <p:nvSpPr>
          <p:cNvPr id="24" name="Oval 23"/>
          <p:cNvSpPr/>
          <p:nvPr/>
        </p:nvSpPr>
        <p:spPr bwMode="auto">
          <a:xfrm>
            <a:off x="2368242" y="3527864"/>
            <a:ext cx="148255" cy="148254"/>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25" name="Straight Connector 9"/>
          <p:cNvCxnSpPr>
            <a:cxnSpLocks noChangeShapeType="1"/>
          </p:cNvCxnSpPr>
          <p:nvPr/>
        </p:nvCxnSpPr>
        <p:spPr bwMode="auto">
          <a:xfrm>
            <a:off x="2441575" y="3693273"/>
            <a:ext cx="0" cy="1350962"/>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grpSp>
        <p:nvGrpSpPr>
          <p:cNvPr id="27" name="Group 12"/>
          <p:cNvGrpSpPr>
            <a:grpSpLocks/>
          </p:cNvGrpSpPr>
          <p:nvPr/>
        </p:nvGrpSpPr>
        <p:grpSpPr bwMode="auto">
          <a:xfrm>
            <a:off x="2257425" y="5061698"/>
            <a:ext cx="352425" cy="339725"/>
            <a:chOff x="5752703" y="2061413"/>
            <a:chExt cx="352395" cy="339988"/>
          </a:xfrm>
        </p:grpSpPr>
        <p:sp>
          <p:nvSpPr>
            <p:cNvPr id="28" name="Oval 18"/>
            <p:cNvSpPr>
              <a:spLocks noChangeArrowheads="1"/>
            </p:cNvSpPr>
            <p:nvPr/>
          </p:nvSpPr>
          <p:spPr bwMode="auto">
            <a:xfrm>
              <a:off x="5752703" y="2061413"/>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29" name="Picture 14"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8836" y="2096826"/>
              <a:ext cx="251609" cy="2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p:cNvSpPr/>
          <p:nvPr/>
        </p:nvSpPr>
        <p:spPr>
          <a:xfrm>
            <a:off x="35496" y="4556873"/>
            <a:ext cx="1941557" cy="566309"/>
          </a:xfrm>
          <a:prstGeom prst="rect">
            <a:avLst/>
          </a:prstGeom>
          <a:solidFill>
            <a:schemeClr val="bg1"/>
          </a:solidFill>
        </p:spPr>
        <p:txBody>
          <a:bodyPr wrap="none">
            <a:spAutoFit/>
          </a:bodyPr>
          <a:lstStyle/>
          <a:p>
            <a:pPr algn="l" eaLnBrk="0" fontAlgn="auto" hangingPunct="0">
              <a:lnSpc>
                <a:spcPct val="100000"/>
              </a:lnSpc>
              <a:spcBef>
                <a:spcPct val="20000"/>
              </a:spcBef>
              <a:spcAft>
                <a:spcPts val="0"/>
              </a:spcAft>
              <a:defRPr/>
            </a:pPr>
            <a:r>
              <a:rPr lang="fr-FR" altLang="en-US" sz="1400" b="1" kern="0" dirty="0" smtClean="0">
                <a:solidFill>
                  <a:schemeClr val="tx1"/>
                </a:solidFill>
                <a:latin typeface="Verdana"/>
                <a:cs typeface="Arial"/>
              </a:rPr>
              <a:t>NCAs/Regu</a:t>
            </a:r>
            <a:r>
              <a:rPr lang="fr-FR" altLang="en-US" sz="1400" b="1" kern="0" dirty="0" smtClean="0">
                <a:latin typeface="Verdana"/>
                <a:cs typeface="Arial"/>
              </a:rPr>
              <a:t>latory</a:t>
            </a:r>
            <a:endParaRPr lang="fr-FR" altLang="en-US" sz="1400" b="1" kern="0" dirty="0">
              <a:latin typeface="Verdana"/>
              <a:cs typeface="Arial"/>
            </a:endParaRPr>
          </a:p>
          <a:p>
            <a:pPr algn="l" eaLnBrk="0" fontAlgn="auto" hangingPunct="0">
              <a:lnSpc>
                <a:spcPct val="100000"/>
              </a:lnSpc>
              <a:spcBef>
                <a:spcPct val="20000"/>
              </a:spcBef>
              <a:spcAft>
                <a:spcPts val="0"/>
              </a:spcAft>
              <a:defRPr/>
            </a:pPr>
            <a:r>
              <a:rPr lang="fr-FR" altLang="en-US" sz="1400" b="1" kern="0" dirty="0" smtClean="0">
                <a:solidFill>
                  <a:schemeClr val="tx1"/>
                </a:solidFill>
                <a:latin typeface="Verdana"/>
                <a:cs typeface="Arial"/>
              </a:rPr>
              <a:t>Authorities </a:t>
            </a:r>
            <a:endParaRPr lang="fr-FR" altLang="en-US" sz="1400" b="1" kern="0" dirty="0">
              <a:solidFill>
                <a:schemeClr val="tx1"/>
              </a:solidFill>
              <a:latin typeface="Verdana"/>
              <a:cs typeface="Arial"/>
            </a:endParaRPr>
          </a:p>
        </p:txBody>
      </p:sp>
      <p:sp>
        <p:nvSpPr>
          <p:cNvPr id="31" name="Oval 30"/>
          <p:cNvSpPr/>
          <p:nvPr/>
        </p:nvSpPr>
        <p:spPr bwMode="auto">
          <a:xfrm>
            <a:off x="3577312" y="3545327"/>
            <a:ext cx="148254" cy="148255"/>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32" name="Straight Connector 9"/>
          <p:cNvCxnSpPr>
            <a:cxnSpLocks noChangeShapeType="1"/>
            <a:stCxn id="31" idx="4"/>
          </p:cNvCxnSpPr>
          <p:nvPr/>
        </p:nvCxnSpPr>
        <p:spPr bwMode="auto">
          <a:xfrm flipH="1">
            <a:off x="3650646" y="3693582"/>
            <a:ext cx="793" cy="536266"/>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grpSp>
        <p:nvGrpSpPr>
          <p:cNvPr id="34" name="Group 12"/>
          <p:cNvGrpSpPr>
            <a:grpSpLocks/>
          </p:cNvGrpSpPr>
          <p:nvPr/>
        </p:nvGrpSpPr>
        <p:grpSpPr bwMode="auto">
          <a:xfrm>
            <a:off x="3466496" y="4163173"/>
            <a:ext cx="352425" cy="339725"/>
            <a:chOff x="5752703" y="2061413"/>
            <a:chExt cx="352395" cy="339988"/>
          </a:xfrm>
        </p:grpSpPr>
        <p:sp>
          <p:nvSpPr>
            <p:cNvPr id="35" name="Oval 18"/>
            <p:cNvSpPr>
              <a:spLocks noChangeArrowheads="1"/>
            </p:cNvSpPr>
            <p:nvPr/>
          </p:nvSpPr>
          <p:spPr bwMode="auto">
            <a:xfrm>
              <a:off x="5752703" y="2061413"/>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36" name="Picture 14"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8836" y="2096826"/>
              <a:ext cx="251609" cy="2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xtBox 2"/>
          <p:cNvSpPr txBox="1">
            <a:spLocks noChangeArrowheads="1"/>
          </p:cNvSpPr>
          <p:nvPr/>
        </p:nvSpPr>
        <p:spPr bwMode="auto">
          <a:xfrm>
            <a:off x="2823859" y="4531473"/>
            <a:ext cx="1710725" cy="58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pitchFamily="34"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pitchFamily="34"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pitchFamily="34"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9pPr>
          </a:lstStyle>
          <a:p>
            <a:pPr eaLnBrk="1" hangingPunct="1">
              <a:lnSpc>
                <a:spcPct val="120000"/>
              </a:lnSpc>
              <a:spcAft>
                <a:spcPct val="0"/>
              </a:spcAft>
              <a:buClrTx/>
            </a:pPr>
            <a:r>
              <a:rPr lang="en-GB" altLang="en-US" sz="1400" b="1" dirty="0" smtClean="0">
                <a:solidFill>
                  <a:srgbClr val="000000"/>
                </a:solidFill>
              </a:rPr>
              <a:t>Sponsors:</a:t>
            </a:r>
          </a:p>
          <a:p>
            <a:pPr eaLnBrk="1" hangingPunct="1">
              <a:lnSpc>
                <a:spcPct val="120000"/>
              </a:lnSpc>
              <a:spcAft>
                <a:spcPct val="0"/>
              </a:spcAft>
              <a:buClrTx/>
            </a:pPr>
            <a:r>
              <a:rPr lang="en-GB" altLang="en-US" sz="1400" dirty="0" smtClean="0">
                <a:solidFill>
                  <a:srgbClr val="000000"/>
                </a:solidFill>
              </a:rPr>
              <a:t>(H) CAPs &amp; NAPs</a:t>
            </a:r>
            <a:endParaRPr lang="en-GB" altLang="en-US" sz="1400" dirty="0">
              <a:solidFill>
                <a:srgbClr val="000000"/>
              </a:solidFill>
            </a:endParaRPr>
          </a:p>
        </p:txBody>
      </p:sp>
      <p:sp>
        <p:nvSpPr>
          <p:cNvPr id="38" name="TextBox 37"/>
          <p:cNvSpPr txBox="1">
            <a:spLocks noChangeArrowheads="1"/>
          </p:cNvSpPr>
          <p:nvPr/>
        </p:nvSpPr>
        <p:spPr bwMode="auto">
          <a:xfrm>
            <a:off x="4460133" y="5422060"/>
            <a:ext cx="177965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pitchFamily="34"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pitchFamily="34"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pitchFamily="34"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9pPr>
          </a:lstStyle>
          <a:p>
            <a:pPr eaLnBrk="1" hangingPunct="1">
              <a:lnSpc>
                <a:spcPct val="120000"/>
              </a:lnSpc>
              <a:spcAft>
                <a:spcPct val="0"/>
              </a:spcAft>
              <a:buClrTx/>
            </a:pPr>
            <a:r>
              <a:rPr lang="en-GB" altLang="en-US" sz="1400" b="1" dirty="0">
                <a:solidFill>
                  <a:srgbClr val="000000"/>
                </a:solidFill>
                <a:ea typeface="Verdana" pitchFamily="34" charset="0"/>
                <a:cs typeface="Times New Roman" pitchFamily="18" charset="0"/>
              </a:rPr>
              <a:t>Manufacturers: </a:t>
            </a:r>
            <a:endParaRPr lang="en-GB" altLang="en-US" sz="1400" b="1" dirty="0" smtClean="0">
              <a:solidFill>
                <a:srgbClr val="000000"/>
              </a:solidFill>
              <a:ea typeface="Verdana" pitchFamily="34" charset="0"/>
              <a:cs typeface="Times New Roman" pitchFamily="18" charset="0"/>
            </a:endParaRPr>
          </a:p>
          <a:p>
            <a:pPr eaLnBrk="1" hangingPunct="1">
              <a:lnSpc>
                <a:spcPct val="120000"/>
              </a:lnSpc>
              <a:spcAft>
                <a:spcPct val="0"/>
              </a:spcAft>
              <a:buClrTx/>
            </a:pPr>
            <a:r>
              <a:rPr lang="en-GB" altLang="en-US" sz="1400" dirty="0" smtClean="0">
                <a:solidFill>
                  <a:srgbClr val="000000"/>
                </a:solidFill>
                <a:ea typeface="Verdana" pitchFamily="34" charset="0"/>
                <a:cs typeface="Times New Roman" pitchFamily="18" charset="0"/>
              </a:rPr>
              <a:t>(</a:t>
            </a:r>
            <a:r>
              <a:rPr lang="en-GB" altLang="en-US" sz="1400" dirty="0">
                <a:solidFill>
                  <a:srgbClr val="000000"/>
                </a:solidFill>
                <a:ea typeface="Verdana" pitchFamily="34" charset="0"/>
                <a:cs typeface="Times New Roman" pitchFamily="18" charset="0"/>
              </a:rPr>
              <a:t>H+V) CAPs</a:t>
            </a:r>
          </a:p>
          <a:p>
            <a:pPr eaLnBrk="1" hangingPunct="1">
              <a:lnSpc>
                <a:spcPct val="120000"/>
              </a:lnSpc>
              <a:spcAft>
                <a:spcPct val="0"/>
              </a:spcAft>
              <a:buClrTx/>
            </a:pPr>
            <a:endParaRPr lang="en-GB" altLang="en-US" sz="1400" dirty="0">
              <a:solidFill>
                <a:srgbClr val="000000"/>
              </a:solidFill>
              <a:ea typeface="Verdana" pitchFamily="34" charset="0"/>
              <a:cs typeface="Times New Roman" pitchFamily="18" charset="0"/>
            </a:endParaRPr>
          </a:p>
        </p:txBody>
      </p:sp>
      <p:sp>
        <p:nvSpPr>
          <p:cNvPr id="39" name="Oval 38"/>
          <p:cNvSpPr/>
          <p:nvPr/>
        </p:nvSpPr>
        <p:spPr bwMode="auto">
          <a:xfrm>
            <a:off x="4848564" y="3545327"/>
            <a:ext cx="148255" cy="148255"/>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40" name="Straight Connector 9"/>
          <p:cNvCxnSpPr>
            <a:cxnSpLocks noChangeShapeType="1"/>
            <a:stCxn id="39" idx="4"/>
            <a:endCxn id="43" idx="0"/>
          </p:cNvCxnSpPr>
          <p:nvPr/>
        </p:nvCxnSpPr>
        <p:spPr bwMode="auto">
          <a:xfrm flipH="1">
            <a:off x="4913960" y="3693582"/>
            <a:ext cx="8732" cy="1388753"/>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grpSp>
        <p:nvGrpSpPr>
          <p:cNvPr id="42" name="Group 12"/>
          <p:cNvGrpSpPr>
            <a:grpSpLocks/>
          </p:cNvGrpSpPr>
          <p:nvPr/>
        </p:nvGrpSpPr>
        <p:grpSpPr bwMode="auto">
          <a:xfrm>
            <a:off x="4737747" y="5082335"/>
            <a:ext cx="352425" cy="339725"/>
            <a:chOff x="5752703" y="2061413"/>
            <a:chExt cx="352395" cy="339988"/>
          </a:xfrm>
        </p:grpSpPr>
        <p:sp>
          <p:nvSpPr>
            <p:cNvPr id="43" name="Oval 18"/>
            <p:cNvSpPr>
              <a:spLocks noChangeArrowheads="1"/>
            </p:cNvSpPr>
            <p:nvPr/>
          </p:nvSpPr>
          <p:spPr bwMode="auto">
            <a:xfrm>
              <a:off x="5752703" y="2061413"/>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44" name="Picture 14"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8836" y="2096826"/>
              <a:ext cx="251609" cy="2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
          <p:cNvSpPr txBox="1">
            <a:spLocks noChangeArrowheads="1"/>
          </p:cNvSpPr>
          <p:nvPr/>
        </p:nvSpPr>
        <p:spPr bwMode="auto">
          <a:xfrm>
            <a:off x="5682323" y="4537823"/>
            <a:ext cx="1779654" cy="58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pitchFamily="34"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pitchFamily="34"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pitchFamily="34"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9pPr>
          </a:lstStyle>
          <a:p>
            <a:pPr eaLnBrk="1" hangingPunct="1">
              <a:lnSpc>
                <a:spcPct val="120000"/>
              </a:lnSpc>
              <a:spcAft>
                <a:spcPct val="0"/>
              </a:spcAft>
              <a:buClrTx/>
            </a:pPr>
            <a:r>
              <a:rPr lang="en-GB" altLang="en-US" sz="1400" b="1" dirty="0">
                <a:solidFill>
                  <a:srgbClr val="000000"/>
                </a:solidFill>
                <a:ea typeface="Verdana" pitchFamily="34" charset="0"/>
                <a:cs typeface="Times New Roman" pitchFamily="18" charset="0"/>
              </a:rPr>
              <a:t>Manufacturers: </a:t>
            </a:r>
            <a:endParaRPr lang="en-GB" altLang="en-US" sz="1400" b="1" dirty="0" smtClean="0">
              <a:solidFill>
                <a:srgbClr val="000000"/>
              </a:solidFill>
              <a:ea typeface="Verdana" pitchFamily="34" charset="0"/>
              <a:cs typeface="Times New Roman" pitchFamily="18" charset="0"/>
            </a:endParaRPr>
          </a:p>
          <a:p>
            <a:pPr eaLnBrk="1" hangingPunct="1">
              <a:lnSpc>
                <a:spcPct val="120000"/>
              </a:lnSpc>
              <a:spcAft>
                <a:spcPct val="0"/>
              </a:spcAft>
              <a:buClrTx/>
            </a:pPr>
            <a:r>
              <a:rPr lang="en-GB" altLang="en-US" sz="1400" dirty="0" smtClean="0">
                <a:solidFill>
                  <a:srgbClr val="000000"/>
                </a:solidFill>
                <a:ea typeface="Verdana" pitchFamily="34" charset="0"/>
                <a:cs typeface="Times New Roman" pitchFamily="18" charset="0"/>
              </a:rPr>
              <a:t>(</a:t>
            </a:r>
            <a:r>
              <a:rPr lang="en-GB" altLang="en-US" sz="1400" dirty="0">
                <a:solidFill>
                  <a:srgbClr val="000000"/>
                </a:solidFill>
                <a:ea typeface="Verdana" pitchFamily="34" charset="0"/>
                <a:cs typeface="Times New Roman" pitchFamily="18" charset="0"/>
              </a:rPr>
              <a:t>H+V) NAPs</a:t>
            </a:r>
          </a:p>
        </p:txBody>
      </p:sp>
      <p:sp>
        <p:nvSpPr>
          <p:cNvPr id="46" name="Oval 45"/>
          <p:cNvSpPr/>
          <p:nvPr/>
        </p:nvSpPr>
        <p:spPr bwMode="auto">
          <a:xfrm>
            <a:off x="6460817" y="3545327"/>
            <a:ext cx="148255" cy="148255"/>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47" name="Straight Connector 9"/>
          <p:cNvCxnSpPr>
            <a:cxnSpLocks noChangeShapeType="1"/>
            <a:stCxn id="46" idx="4"/>
          </p:cNvCxnSpPr>
          <p:nvPr/>
        </p:nvCxnSpPr>
        <p:spPr bwMode="auto">
          <a:xfrm flipH="1">
            <a:off x="6534150" y="3693582"/>
            <a:ext cx="795" cy="536266"/>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grpSp>
        <p:nvGrpSpPr>
          <p:cNvPr id="49" name="Group 12"/>
          <p:cNvGrpSpPr>
            <a:grpSpLocks/>
          </p:cNvGrpSpPr>
          <p:nvPr/>
        </p:nvGrpSpPr>
        <p:grpSpPr bwMode="auto">
          <a:xfrm>
            <a:off x="6350000" y="4163173"/>
            <a:ext cx="352425" cy="339725"/>
            <a:chOff x="5752703" y="2061413"/>
            <a:chExt cx="352395" cy="339988"/>
          </a:xfrm>
        </p:grpSpPr>
        <p:sp>
          <p:nvSpPr>
            <p:cNvPr id="50" name="Oval 18"/>
            <p:cNvSpPr>
              <a:spLocks noChangeArrowheads="1"/>
            </p:cNvSpPr>
            <p:nvPr/>
          </p:nvSpPr>
          <p:spPr bwMode="auto">
            <a:xfrm>
              <a:off x="5752703" y="2061413"/>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51" name="Picture 14"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8836" y="2096826"/>
              <a:ext cx="251609" cy="2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Oval 51"/>
          <p:cNvSpPr/>
          <p:nvPr/>
        </p:nvSpPr>
        <p:spPr bwMode="auto">
          <a:xfrm>
            <a:off x="278507" y="2564904"/>
            <a:ext cx="280988" cy="290512"/>
          </a:xfrm>
          <a:prstGeom prst="ellipse">
            <a:avLst/>
          </a:prstGeom>
          <a:solidFill>
            <a:srgbClr val="FFFFFF"/>
          </a:solidFill>
          <a:ln w="19050" cap="flat" cmpd="sng" algn="ctr">
            <a:solidFill>
              <a:srgbClr val="0070C0"/>
            </a:solidFill>
            <a:prstDash val="solid"/>
          </a:ln>
          <a:effectLst/>
        </p:spPr>
        <p:txBody>
          <a:bodyPr anchor="ctr"/>
          <a:lstStyle/>
          <a:p>
            <a:pPr eaLnBrk="0" fontAlgn="auto" hangingPunct="0">
              <a:lnSpc>
                <a:spcPct val="100000"/>
              </a:lnSpc>
              <a:spcBef>
                <a:spcPts val="0"/>
              </a:spcBef>
              <a:spcAft>
                <a:spcPts val="0"/>
              </a:spcAft>
              <a:defRPr/>
            </a:pPr>
            <a:endParaRPr lang="en-GB" sz="1400" kern="0" dirty="0">
              <a:solidFill>
                <a:srgbClr val="FFFFFF"/>
              </a:solidFill>
              <a:latin typeface="Verdana"/>
              <a:cs typeface="Arial"/>
            </a:endParaRPr>
          </a:p>
        </p:txBody>
      </p:sp>
      <p:pic>
        <p:nvPicPr>
          <p:cNvPr id="57" name="Picture 41" descr="7.em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945" y="2617291"/>
            <a:ext cx="1412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59"/>
          <p:cNvSpPr/>
          <p:nvPr/>
        </p:nvSpPr>
        <p:spPr bwMode="auto">
          <a:xfrm>
            <a:off x="8300729" y="3540564"/>
            <a:ext cx="148254" cy="148254"/>
          </a:xfrm>
          <a:prstGeom prst="ellipse">
            <a:avLst/>
          </a:prstGeom>
          <a:solidFill>
            <a:schemeClr val="bg1"/>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sp>
        <p:nvSpPr>
          <p:cNvPr id="63" name="Oval 18"/>
          <p:cNvSpPr>
            <a:spLocks noChangeArrowheads="1"/>
          </p:cNvSpPr>
          <p:nvPr/>
        </p:nvSpPr>
        <p:spPr bwMode="auto">
          <a:xfrm>
            <a:off x="8205788" y="5063285"/>
            <a:ext cx="352425" cy="339725"/>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64" name="Picture 72" descr="18.em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0400" y="5147423"/>
            <a:ext cx="241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itle 1"/>
          <p:cNvSpPr txBox="1">
            <a:spLocks/>
          </p:cNvSpPr>
          <p:nvPr/>
        </p:nvSpPr>
        <p:spPr bwMode="auto">
          <a:xfrm>
            <a:off x="236662" y="9525"/>
            <a:ext cx="6480000" cy="648000"/>
          </a:xfrm>
          <a:prstGeom prst="rect">
            <a:avLst/>
          </a:prstGeom>
          <a:noFill/>
          <a:ln>
            <a:noFill/>
          </a:ln>
          <a:effectLs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fr-FR" dirty="0" smtClean="0"/>
              <a:t>Initial OMS </a:t>
            </a:r>
            <a:r>
              <a:rPr lang="fr-FR" dirty="0"/>
              <a:t>c</a:t>
            </a:r>
            <a:r>
              <a:rPr lang="fr-FR" dirty="0" smtClean="0"/>
              <a:t>ontent </a:t>
            </a:r>
            <a:r>
              <a:rPr lang="fr-FR" dirty="0"/>
              <a:t>p</a:t>
            </a:r>
            <a:r>
              <a:rPr lang="fr-FR" dirty="0" smtClean="0"/>
              <a:t>lan </a:t>
            </a:r>
            <a:r>
              <a:rPr lang="fr-FR" dirty="0"/>
              <a:t>2017/2018</a:t>
            </a:r>
            <a:endParaRPr lang="en-GB" dirty="0"/>
          </a:p>
        </p:txBody>
      </p:sp>
      <p:sp>
        <p:nvSpPr>
          <p:cNvPr id="5" name="TextBox 4"/>
          <p:cNvSpPr txBox="1"/>
          <p:nvPr/>
        </p:nvSpPr>
        <p:spPr>
          <a:xfrm>
            <a:off x="5912547" y="2888515"/>
            <a:ext cx="1107725" cy="582019"/>
          </a:xfrm>
          <a:prstGeom prst="rect">
            <a:avLst/>
          </a:prstGeom>
          <a:noFill/>
        </p:spPr>
        <p:txBody>
          <a:bodyPr wrap="square" rtlCol="0">
            <a:spAutoFit/>
          </a:bodyPr>
          <a:lstStyle/>
          <a:p>
            <a:r>
              <a:rPr lang="en-GB" sz="1400" dirty="0" smtClean="0"/>
              <a:t>End of </a:t>
            </a:r>
          </a:p>
          <a:p>
            <a:r>
              <a:rPr lang="en-GB" sz="1400" dirty="0" smtClean="0"/>
              <a:t>Q3 2018</a:t>
            </a:r>
            <a:endParaRPr lang="en-GB" sz="1400" dirty="0"/>
          </a:p>
        </p:txBody>
      </p:sp>
      <p:sp>
        <p:nvSpPr>
          <p:cNvPr id="53" name="TextBox 52"/>
          <p:cNvSpPr txBox="1"/>
          <p:nvPr/>
        </p:nvSpPr>
        <p:spPr>
          <a:xfrm>
            <a:off x="4397902" y="2896035"/>
            <a:ext cx="1049579" cy="609398"/>
          </a:xfrm>
          <a:prstGeom prst="rect">
            <a:avLst/>
          </a:prstGeom>
          <a:noFill/>
        </p:spPr>
        <p:txBody>
          <a:bodyPr wrap="square" rtlCol="0">
            <a:spAutoFit/>
          </a:bodyPr>
          <a:lstStyle/>
          <a:p>
            <a:r>
              <a:rPr lang="en-GB" sz="1400" dirty="0" smtClean="0"/>
              <a:t>End of  Q1 2018</a:t>
            </a:r>
            <a:endParaRPr lang="en-GB" sz="1400" dirty="0"/>
          </a:p>
        </p:txBody>
      </p:sp>
      <p:sp>
        <p:nvSpPr>
          <p:cNvPr id="56" name="TextBox 55"/>
          <p:cNvSpPr txBox="1"/>
          <p:nvPr/>
        </p:nvSpPr>
        <p:spPr>
          <a:xfrm>
            <a:off x="1795485" y="3104539"/>
            <a:ext cx="1276311" cy="350865"/>
          </a:xfrm>
          <a:prstGeom prst="rect">
            <a:avLst/>
          </a:prstGeom>
          <a:noFill/>
        </p:spPr>
        <p:txBody>
          <a:bodyPr wrap="none" rtlCol="0">
            <a:spAutoFit/>
          </a:bodyPr>
          <a:lstStyle/>
          <a:p>
            <a:r>
              <a:rPr lang="en-GB" sz="1400" dirty="0" smtClean="0"/>
              <a:t>End of 2017</a:t>
            </a:r>
            <a:endParaRPr lang="en-GB" sz="1400" dirty="0"/>
          </a:p>
        </p:txBody>
      </p:sp>
      <p:sp>
        <p:nvSpPr>
          <p:cNvPr id="54" name="Rectangle 3"/>
          <p:cNvSpPr>
            <a:spLocks noChangeArrowheads="1"/>
          </p:cNvSpPr>
          <p:nvPr/>
        </p:nvSpPr>
        <p:spPr bwMode="auto">
          <a:xfrm>
            <a:off x="6465795" y="5480803"/>
            <a:ext cx="2642709" cy="830997"/>
          </a:xfrm>
          <a:prstGeom prst="rect">
            <a:avLst/>
          </a:prstGeom>
          <a:solidFill>
            <a:schemeClr val="bg1"/>
          </a:solidFill>
          <a:ln w="9525">
            <a:solidFill>
              <a:schemeClr val="bg2">
                <a:lumMod val="40000"/>
                <a:lumOff val="60000"/>
              </a:schemeClr>
            </a:solidFill>
            <a:miter lim="800000"/>
            <a:headEnd/>
            <a:tailEnd/>
          </a:ln>
        </p:spPr>
        <p:txBody>
          <a:bodyPr wrap="square" anchor="ctr">
            <a:spAutoFit/>
          </a:bodyPr>
          <a:lstStyle>
            <a:lvl1pPr eaLnBrk="0" hangingPunct="0">
              <a:defRPr sz="1600">
                <a:solidFill>
                  <a:srgbClr val="000000"/>
                </a:solidFill>
                <a:latin typeface="Verdana" pitchFamily="34" charset="0"/>
                <a:cs typeface="Arial" pitchFamily="34" charset="0"/>
              </a:defRPr>
            </a:lvl1pPr>
            <a:lvl2pPr marL="742950" indent="-285750" eaLnBrk="0" hangingPunct="0">
              <a:defRPr sz="1600">
                <a:solidFill>
                  <a:srgbClr val="000000"/>
                </a:solidFill>
                <a:latin typeface="Verdana" pitchFamily="34" charset="0"/>
                <a:cs typeface="Arial" pitchFamily="34" charset="0"/>
              </a:defRPr>
            </a:lvl2pPr>
            <a:lvl3pPr marL="1143000" indent="-228600" eaLnBrk="0" hangingPunct="0">
              <a:defRPr sz="1600">
                <a:solidFill>
                  <a:srgbClr val="000000"/>
                </a:solidFill>
                <a:latin typeface="Verdana" pitchFamily="34" charset="0"/>
                <a:cs typeface="Arial" pitchFamily="34" charset="0"/>
              </a:defRPr>
            </a:lvl3pPr>
            <a:lvl4pPr marL="1600200" indent="-228600" eaLnBrk="0" hangingPunct="0">
              <a:defRPr sz="1600">
                <a:solidFill>
                  <a:srgbClr val="000000"/>
                </a:solidFill>
                <a:latin typeface="Verdana" pitchFamily="34" charset="0"/>
                <a:cs typeface="Arial" pitchFamily="34" charset="0"/>
              </a:defRPr>
            </a:lvl4pPr>
            <a:lvl5pPr marL="2057400" indent="-228600" eaLnBrk="0" hangingPunct="0">
              <a:defRPr sz="1600">
                <a:solidFill>
                  <a:srgbClr val="000000"/>
                </a:solidFill>
                <a:latin typeface="Verdana" pitchFamily="34" charset="0"/>
                <a:cs typeface="Arial" pitchFamily="34"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9pPr>
          </a:lstStyle>
          <a:p>
            <a:pPr eaLnBrk="1" hangingPunct="1">
              <a:lnSpc>
                <a:spcPct val="100000"/>
              </a:lnSpc>
              <a:spcAft>
                <a:spcPts val="700"/>
              </a:spcAft>
            </a:pPr>
            <a:r>
              <a:rPr lang="en-GB" altLang="en-US" sz="1200" dirty="0">
                <a:solidFill>
                  <a:srgbClr val="002060"/>
                </a:solidFill>
                <a:ea typeface="Verdana" pitchFamily="34" charset="0"/>
                <a:cs typeface="Times New Roman" pitchFamily="18" charset="0"/>
              </a:rPr>
              <a:t>Additional Organisation data </a:t>
            </a:r>
            <a:r>
              <a:rPr lang="en-GB" altLang="en-US" sz="1200" dirty="0" smtClean="0">
                <a:solidFill>
                  <a:srgbClr val="002060"/>
                </a:solidFill>
                <a:ea typeface="Verdana" pitchFamily="34" charset="0"/>
                <a:cs typeface="Times New Roman" pitchFamily="18" charset="0"/>
              </a:rPr>
              <a:t>to be </a:t>
            </a:r>
            <a:r>
              <a:rPr lang="en-GB" altLang="en-US" sz="1200" dirty="0">
                <a:solidFill>
                  <a:srgbClr val="002060"/>
                </a:solidFill>
                <a:ea typeface="Verdana" pitchFamily="34" charset="0"/>
                <a:cs typeface="Times New Roman" pitchFamily="18" charset="0"/>
              </a:rPr>
              <a:t>added in </a:t>
            </a:r>
            <a:r>
              <a:rPr lang="en-GB" altLang="en-US" sz="1200" dirty="0" smtClean="0">
                <a:solidFill>
                  <a:srgbClr val="002060"/>
                </a:solidFill>
                <a:ea typeface="Verdana" pitchFamily="34" charset="0"/>
                <a:cs typeface="Times New Roman" pitchFamily="18" charset="0"/>
              </a:rPr>
              <a:t>future; prioritisation defined </a:t>
            </a:r>
            <a:r>
              <a:rPr lang="en-GB" altLang="en-US" sz="1200" dirty="0">
                <a:solidFill>
                  <a:srgbClr val="002060"/>
                </a:solidFill>
                <a:ea typeface="Verdana" pitchFamily="34" charset="0"/>
                <a:cs typeface="Times New Roman" pitchFamily="18" charset="0"/>
              </a:rPr>
              <a:t>at a later </a:t>
            </a:r>
            <a:r>
              <a:rPr lang="en-GB" altLang="en-US" sz="1200" dirty="0" smtClean="0">
                <a:solidFill>
                  <a:srgbClr val="002060"/>
                </a:solidFill>
                <a:ea typeface="Verdana" pitchFamily="34" charset="0"/>
                <a:cs typeface="Times New Roman" pitchFamily="18" charset="0"/>
              </a:rPr>
              <a:t>stage </a:t>
            </a:r>
            <a:r>
              <a:rPr lang="en-GB" altLang="en-US" sz="1200" dirty="0" err="1" smtClean="0">
                <a:solidFill>
                  <a:srgbClr val="002060"/>
                </a:solidFill>
                <a:ea typeface="Verdana" pitchFamily="34" charset="0"/>
                <a:cs typeface="Times New Roman" pitchFamily="18" charset="0"/>
              </a:rPr>
              <a:t>eg</a:t>
            </a:r>
            <a:r>
              <a:rPr lang="en-GB" altLang="en-US" sz="1200" dirty="0" smtClean="0">
                <a:solidFill>
                  <a:srgbClr val="002060"/>
                </a:solidFill>
                <a:ea typeface="Verdana" pitchFamily="34" charset="0"/>
                <a:cs typeface="Times New Roman" pitchFamily="18" charset="0"/>
              </a:rPr>
              <a:t>. Vet non CAP MAHs</a:t>
            </a:r>
            <a:endParaRPr lang="en-GB" altLang="en-US" sz="1200" dirty="0">
              <a:solidFill>
                <a:srgbClr val="002060"/>
              </a:solidFill>
              <a:ea typeface="Verdana" pitchFamily="34" charset="0"/>
              <a:cs typeface="Times New Roman" pitchFamily="18" charset="0"/>
            </a:endParaRPr>
          </a:p>
        </p:txBody>
      </p:sp>
      <p:grpSp>
        <p:nvGrpSpPr>
          <p:cNvPr id="3" name="Group 2"/>
          <p:cNvGrpSpPr/>
          <p:nvPr/>
        </p:nvGrpSpPr>
        <p:grpSpPr>
          <a:xfrm>
            <a:off x="2915816" y="692696"/>
            <a:ext cx="6093247" cy="1491628"/>
            <a:chOff x="2915816" y="692696"/>
            <a:chExt cx="6093247" cy="1491628"/>
          </a:xfrm>
        </p:grpSpPr>
        <p:sp>
          <p:nvSpPr>
            <p:cNvPr id="66" name="Rectangle 65"/>
            <p:cNvSpPr/>
            <p:nvPr/>
          </p:nvSpPr>
          <p:spPr bwMode="auto">
            <a:xfrm>
              <a:off x="2915816" y="692696"/>
              <a:ext cx="6093247" cy="1476000"/>
            </a:xfrm>
            <a:prstGeom prst="rect">
              <a:avLst/>
            </a:prstGeom>
            <a:solidFill>
              <a:schemeClr val="bg1"/>
            </a:solidFill>
            <a:ln w="9525" cap="flat" cmpd="sng" algn="ctr">
              <a:solidFill>
                <a:schemeClr val="bg1">
                  <a:lumMod val="65000"/>
                </a:schemeClr>
              </a:solidFill>
              <a:prstDash val="solid"/>
              <a:round/>
              <a:headEnd type="none" w="med" len="med"/>
              <a:tailEnd type="triangle" w="lg" len="med"/>
            </a:ln>
            <a:effectLst/>
            <a:extLst/>
          </p:spPr>
          <p:txBody>
            <a:bodyPr wrap="square" lIns="72000" tIns="72000" rIns="72000" bIns="72000" anchor="ctr">
              <a:spAutoFit/>
            </a:bodyPr>
            <a:lstStyle/>
            <a:p>
              <a:pPr>
                <a:defRPr/>
              </a:pPr>
              <a:endParaRPr lang="en-GB" dirty="0">
                <a:cs typeface="Arial" charset="0"/>
              </a:endParaRPr>
            </a:p>
          </p:txBody>
        </p:sp>
        <p:sp>
          <p:nvSpPr>
            <p:cNvPr id="67" name="TextBox 5"/>
            <p:cNvSpPr txBox="1">
              <a:spLocks noChangeArrowheads="1"/>
            </p:cNvSpPr>
            <p:nvPr/>
          </p:nvSpPr>
          <p:spPr bwMode="auto">
            <a:xfrm>
              <a:off x="2915816" y="692770"/>
              <a:ext cx="2103437" cy="19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algn="l" eaLnBrk="1" fontAlgn="auto" hangingPunct="1">
                <a:lnSpc>
                  <a:spcPct val="100000"/>
                </a:lnSpc>
                <a:spcBef>
                  <a:spcPts val="0"/>
                </a:spcBef>
                <a:spcAft>
                  <a:spcPct val="0"/>
                </a:spcAft>
                <a:buClrTx/>
                <a:defRPr/>
              </a:pPr>
              <a:r>
                <a:rPr lang="en-GB" altLang="en-US" sz="1100" b="1" kern="0" dirty="0" smtClean="0"/>
                <a:t>Key</a:t>
              </a:r>
            </a:p>
          </p:txBody>
        </p:sp>
        <p:sp>
          <p:nvSpPr>
            <p:cNvPr id="68" name="Rectangle 67"/>
            <p:cNvSpPr/>
            <p:nvPr/>
          </p:nvSpPr>
          <p:spPr bwMode="auto">
            <a:xfrm>
              <a:off x="3347864" y="828625"/>
              <a:ext cx="5500041" cy="400110"/>
            </a:xfrm>
            <a:prstGeom prst="rect">
              <a:avLst/>
            </a:prstGeom>
            <a:noFill/>
          </p:spPr>
          <p:txBody>
            <a:bodyPr wrap="square">
              <a:spAutoFit/>
            </a:bodyPr>
            <a:lstStyle/>
            <a:p>
              <a:pPr algn="l" eaLnBrk="0" fontAlgn="auto" hangingPunct="0">
                <a:lnSpc>
                  <a:spcPct val="100000"/>
                </a:lnSpc>
                <a:spcBef>
                  <a:spcPts val="0"/>
                </a:spcBef>
                <a:spcAft>
                  <a:spcPts val="0"/>
                </a:spcAft>
                <a:defRPr/>
              </a:pPr>
              <a:r>
                <a:rPr lang="en-GB" altLang="en-US" sz="1000" kern="0" dirty="0">
                  <a:solidFill>
                    <a:schemeClr val="tx1"/>
                  </a:solidFill>
                  <a:latin typeface="Verdana"/>
                  <a:cs typeface="Arial"/>
                </a:rPr>
                <a:t>Points at which new organisation </a:t>
              </a:r>
              <a:r>
                <a:rPr lang="en-GB" altLang="en-US" sz="1000" kern="0" dirty="0" smtClean="0">
                  <a:solidFill>
                    <a:schemeClr val="tx1"/>
                  </a:solidFill>
                  <a:latin typeface="Verdana"/>
                  <a:cs typeface="Arial"/>
                </a:rPr>
                <a:t>data set </a:t>
              </a:r>
              <a:r>
                <a:rPr lang="en-GB" altLang="en-US" sz="1000" kern="0" dirty="0">
                  <a:solidFill>
                    <a:schemeClr val="tx1"/>
                  </a:solidFill>
                  <a:latin typeface="Verdana"/>
                  <a:cs typeface="Arial"/>
                </a:rPr>
                <a:t>is </a:t>
              </a:r>
              <a:r>
                <a:rPr lang="en-GB" altLang="en-US" sz="1000" kern="0" dirty="0" smtClean="0">
                  <a:solidFill>
                    <a:schemeClr val="tx1"/>
                  </a:solidFill>
                  <a:latin typeface="Verdana"/>
                  <a:cs typeface="Arial"/>
                </a:rPr>
                <a:t>published/completed </a:t>
              </a:r>
              <a:r>
                <a:rPr lang="en-GB" altLang="en-US" sz="1000" kern="0" dirty="0">
                  <a:solidFill>
                    <a:schemeClr val="tx1"/>
                  </a:solidFill>
                  <a:latin typeface="Verdana"/>
                  <a:cs typeface="Arial"/>
                </a:rPr>
                <a:t>in </a:t>
              </a:r>
              <a:r>
                <a:rPr lang="en-GB" altLang="en-US" sz="1000" kern="0" dirty="0" smtClean="0">
                  <a:solidFill>
                    <a:schemeClr val="tx1"/>
                  </a:solidFill>
                  <a:latin typeface="Verdana"/>
                  <a:cs typeface="Arial"/>
                </a:rPr>
                <a:t>OMS. Communication will be provided closer to the publication of the data set.</a:t>
              </a:r>
              <a:endParaRPr lang="en-GB" altLang="en-US" sz="1000" kern="0" dirty="0">
                <a:solidFill>
                  <a:schemeClr val="tx1"/>
                </a:solidFill>
                <a:latin typeface="Verdana"/>
                <a:cs typeface="Arial"/>
              </a:endParaRPr>
            </a:p>
          </p:txBody>
        </p:sp>
        <p:sp>
          <p:nvSpPr>
            <p:cNvPr id="78" name="Oval 77"/>
            <p:cNvSpPr/>
            <p:nvPr/>
          </p:nvSpPr>
          <p:spPr bwMode="auto">
            <a:xfrm>
              <a:off x="3066571" y="988309"/>
              <a:ext cx="134777" cy="134777"/>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sp>
          <p:nvSpPr>
            <p:cNvPr id="2" name="Rectangle 1"/>
            <p:cNvSpPr/>
            <p:nvPr/>
          </p:nvSpPr>
          <p:spPr>
            <a:xfrm>
              <a:off x="2915816" y="1168661"/>
              <a:ext cx="4680520" cy="1015663"/>
            </a:xfrm>
            <a:prstGeom prst="rect">
              <a:avLst/>
            </a:prstGeom>
          </p:spPr>
          <p:txBody>
            <a:bodyPr wrap="square">
              <a:spAutoFit/>
            </a:bodyPr>
            <a:lstStyle/>
            <a:p>
              <a:pPr algn="l"/>
              <a:r>
                <a:rPr lang="en-GB" sz="1000" b="1" dirty="0" smtClean="0"/>
                <a:t>MAHs</a:t>
              </a:r>
              <a:r>
                <a:rPr lang="en-GB" sz="1000" dirty="0" smtClean="0"/>
                <a:t> - Marketing Authorisation Holders</a:t>
              </a:r>
            </a:p>
            <a:p>
              <a:pPr algn="l"/>
              <a:r>
                <a:rPr lang="en-GB" sz="1000" b="1" dirty="0" smtClean="0"/>
                <a:t>MAAs </a:t>
              </a:r>
              <a:r>
                <a:rPr lang="en-GB" sz="1000" dirty="0" smtClean="0"/>
                <a:t> - Marketing </a:t>
              </a:r>
              <a:r>
                <a:rPr lang="en-GB" sz="1000" dirty="0"/>
                <a:t>Authorisation </a:t>
              </a:r>
              <a:r>
                <a:rPr lang="en-GB" sz="1000" dirty="0" smtClean="0"/>
                <a:t>Applicants </a:t>
              </a:r>
            </a:p>
            <a:p>
              <a:pPr algn="l"/>
              <a:r>
                <a:rPr lang="en-GB" sz="1000" b="1" dirty="0" smtClean="0"/>
                <a:t>CAPs</a:t>
              </a:r>
              <a:r>
                <a:rPr lang="en-GB" sz="1000" dirty="0" smtClean="0"/>
                <a:t>  - Centrally </a:t>
              </a:r>
              <a:r>
                <a:rPr lang="en-GB" sz="1000" dirty="0"/>
                <a:t>Authorised Products </a:t>
              </a:r>
            </a:p>
            <a:p>
              <a:pPr algn="l"/>
              <a:r>
                <a:rPr lang="en-GB" sz="1000" b="1" dirty="0" smtClean="0"/>
                <a:t>NAPs</a:t>
              </a:r>
              <a:r>
                <a:rPr lang="en-GB" sz="1000" dirty="0" smtClean="0"/>
                <a:t>  - Nationally </a:t>
              </a:r>
              <a:r>
                <a:rPr lang="en-GB" sz="1000" dirty="0"/>
                <a:t>Authorised </a:t>
              </a:r>
              <a:r>
                <a:rPr lang="en-GB" sz="1000" dirty="0" smtClean="0"/>
                <a:t>Products</a:t>
              </a:r>
            </a:p>
            <a:p>
              <a:pPr algn="l"/>
              <a:r>
                <a:rPr lang="en-GB" sz="1000" b="1" dirty="0"/>
                <a:t>H, V </a:t>
              </a:r>
              <a:r>
                <a:rPr lang="en-GB" sz="1000" b="1" dirty="0" smtClean="0"/>
                <a:t>   </a:t>
              </a:r>
              <a:r>
                <a:rPr lang="en-GB" sz="1000" dirty="0" smtClean="0"/>
                <a:t>- Human</a:t>
              </a:r>
              <a:r>
                <a:rPr lang="en-GB" sz="1000" dirty="0"/>
                <a:t>, Veterinary </a:t>
              </a:r>
            </a:p>
          </p:txBody>
        </p:sp>
      </p:grpSp>
      <p:sp>
        <p:nvSpPr>
          <p:cNvPr id="58" name="Slide Number Placeholder 4"/>
          <p:cNvSpPr>
            <a:spLocks noGrp="1"/>
          </p:cNvSpPr>
          <p:nvPr>
            <p:ph type="sldNum" sz="quarter" idx="11"/>
          </p:nvPr>
        </p:nvSpPr>
        <p:spPr>
          <a:xfrm>
            <a:off x="177359" y="6514953"/>
            <a:ext cx="307975" cy="239712"/>
          </a:xfrm>
        </p:spPr>
        <p:txBody>
          <a:bodyPr/>
          <a:lstStyle/>
          <a:p>
            <a:pPr>
              <a:defRPr/>
            </a:pPr>
            <a:fld id="{10687ACC-4113-409E-90D2-51E38CCF98B5}" type="slidenum">
              <a:rPr lang="en-GB" altLang="en-US" smtClean="0">
                <a:solidFill>
                  <a:srgbClr val="000000"/>
                </a:solidFill>
              </a:rPr>
              <a:pPr>
                <a:defRPr/>
              </a:pPr>
              <a:t>13</a:t>
            </a:fld>
            <a:endParaRPr lang="en-GB" altLang="en-US" dirty="0">
              <a:solidFill>
                <a:srgbClr val="000000"/>
              </a:solidFill>
            </a:endParaRPr>
          </a:p>
        </p:txBody>
      </p:sp>
    </p:spTree>
    <p:extLst>
      <p:ext uri="{BB962C8B-B14F-4D97-AF65-F5344CB8AC3E}">
        <p14:creationId xmlns:p14="http://schemas.microsoft.com/office/powerpoint/2010/main" val="61532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177359" y="6514953"/>
            <a:ext cx="307975" cy="239712"/>
          </a:xfrm>
        </p:spPr>
        <p:txBody>
          <a:bodyPr/>
          <a:lstStyle/>
          <a:p>
            <a:pPr>
              <a:defRPr/>
            </a:pPr>
            <a:fld id="{10687ACC-4113-409E-90D2-51E38CCF98B5}" type="slidenum">
              <a:rPr lang="en-GB" altLang="en-US" smtClean="0">
                <a:solidFill>
                  <a:srgbClr val="000000"/>
                </a:solidFill>
              </a:rPr>
              <a:pPr>
                <a:defRPr/>
              </a:pPr>
              <a:t>14</a:t>
            </a:fld>
            <a:endParaRPr lang="en-GB" altLang="en-US" dirty="0">
              <a:solidFill>
                <a:srgbClr val="000000"/>
              </a:solidFill>
            </a:endParaRPr>
          </a:p>
        </p:txBody>
      </p:sp>
      <p:sp>
        <p:nvSpPr>
          <p:cNvPr id="28" name="TextBox 27"/>
          <p:cNvSpPr txBox="1"/>
          <p:nvPr/>
        </p:nvSpPr>
        <p:spPr>
          <a:xfrm>
            <a:off x="250826" y="1267315"/>
            <a:ext cx="8642350" cy="4116512"/>
          </a:xfrm>
          <a:prstGeom prst="rect">
            <a:avLst/>
          </a:prstGeom>
          <a:noFill/>
        </p:spPr>
        <p:txBody>
          <a:bodyPr wrap="square" rtlCol="0">
            <a:spAutoFit/>
          </a:bodyPr>
          <a:lstStyle/>
          <a:p>
            <a:pPr marL="360000" indent="-360000" algn="l">
              <a:lnSpc>
                <a:spcPct val="100000"/>
              </a:lnSpc>
              <a:spcBef>
                <a:spcPts val="0"/>
              </a:spcBef>
              <a:spcAft>
                <a:spcPts val="900"/>
              </a:spcAft>
              <a:buFont typeface="Arial" panose="020B0604020202020204" pitchFamily="34" charset="0"/>
              <a:buChar char="•"/>
            </a:pPr>
            <a:r>
              <a:rPr lang="en-GB" dirty="0"/>
              <a:t>Organisation</a:t>
            </a:r>
            <a:r>
              <a:rPr lang="en-GB" dirty="0">
                <a:solidFill>
                  <a:schemeClr val="tx1"/>
                </a:solidFill>
              </a:rPr>
              <a:t> data will be structured with unique IDs (</a:t>
            </a:r>
            <a:r>
              <a:rPr lang="en-GB" b="1" dirty="0">
                <a:solidFill>
                  <a:schemeClr val="tx1"/>
                </a:solidFill>
              </a:rPr>
              <a:t>Organisation_ID </a:t>
            </a:r>
            <a:r>
              <a:rPr lang="en-GB" b="1" dirty="0" smtClean="0">
                <a:solidFill>
                  <a:schemeClr val="tx1"/>
                </a:solidFill>
              </a:rPr>
              <a:t>and </a:t>
            </a:r>
            <a:r>
              <a:rPr lang="en-GB" b="1" dirty="0">
                <a:solidFill>
                  <a:schemeClr val="tx1"/>
                </a:solidFill>
              </a:rPr>
              <a:t>Location_ID</a:t>
            </a:r>
            <a:r>
              <a:rPr lang="en-GB" dirty="0">
                <a:solidFill>
                  <a:schemeClr val="tx1"/>
                </a:solidFill>
              </a:rPr>
              <a:t>) and mapped to records loaded from source </a:t>
            </a:r>
            <a:r>
              <a:rPr lang="en-GB" dirty="0" smtClean="0">
                <a:solidFill>
                  <a:schemeClr val="tx1"/>
                </a:solidFill>
              </a:rPr>
              <a:t>systems, </a:t>
            </a:r>
            <a:r>
              <a:rPr lang="en-GB" i="1" dirty="0" smtClean="0">
                <a:solidFill>
                  <a:schemeClr val="tx1"/>
                </a:solidFill>
              </a:rPr>
              <a:t>e.g</a:t>
            </a:r>
            <a:r>
              <a:rPr lang="en-GB" i="1" dirty="0">
                <a:solidFill>
                  <a:schemeClr val="tx1"/>
                </a:solidFill>
              </a:rPr>
              <a:t>. </a:t>
            </a:r>
            <a:r>
              <a:rPr lang="en-GB" dirty="0">
                <a:solidFill>
                  <a:schemeClr val="tx1"/>
                </a:solidFill>
              </a:rPr>
              <a:t>xEVMPD or EudraGMDP organisation </a:t>
            </a:r>
            <a:r>
              <a:rPr lang="en-GB" dirty="0" smtClean="0">
                <a:solidFill>
                  <a:schemeClr val="tx1"/>
                </a:solidFill>
              </a:rPr>
              <a:t>IDs</a:t>
            </a:r>
          </a:p>
          <a:p>
            <a:pPr marL="360000" indent="-360000" algn="l">
              <a:lnSpc>
                <a:spcPct val="100000"/>
              </a:lnSpc>
              <a:spcBef>
                <a:spcPts val="0"/>
              </a:spcBef>
              <a:spcAft>
                <a:spcPts val="900"/>
              </a:spcAft>
              <a:buFont typeface="Arial" panose="020B0604020202020204" pitchFamily="34" charset="0"/>
              <a:buChar char="•"/>
            </a:pPr>
            <a:r>
              <a:rPr lang="en-GB" dirty="0" smtClean="0"/>
              <a:t>In the OMS there is </a:t>
            </a:r>
            <a:r>
              <a:rPr lang="en-GB" b="1" dirty="0"/>
              <a:t>no differentiation between an organisation created in the context of a human medicinal product versus a veterinary medicinal </a:t>
            </a:r>
            <a:r>
              <a:rPr lang="en-GB" b="1" dirty="0" smtClean="0"/>
              <a:t>product</a:t>
            </a:r>
            <a:endParaRPr lang="en-GB" b="1" dirty="0"/>
          </a:p>
          <a:p>
            <a:pPr marL="360000" indent="-360000" algn="l">
              <a:lnSpc>
                <a:spcPct val="100000"/>
              </a:lnSpc>
              <a:spcBef>
                <a:spcPts val="0"/>
              </a:spcBef>
              <a:spcAft>
                <a:spcPts val="900"/>
              </a:spcAft>
              <a:buFont typeface="Arial" panose="020B0604020202020204" pitchFamily="34" charset="0"/>
              <a:buChar char="•"/>
            </a:pPr>
            <a:r>
              <a:rPr lang="en-GB" dirty="0" smtClean="0"/>
              <a:t>OMS </a:t>
            </a:r>
            <a:r>
              <a:rPr lang="en-GB" b="1" dirty="0" smtClean="0"/>
              <a:t>will </a:t>
            </a:r>
            <a:r>
              <a:rPr lang="en-GB" b="1" dirty="0"/>
              <a:t>not define which role(s) the organisation performs </a:t>
            </a:r>
            <a:r>
              <a:rPr lang="en-GB" dirty="0"/>
              <a:t>since this depends on the context in which the data will be </a:t>
            </a:r>
            <a:r>
              <a:rPr lang="en-GB" dirty="0" smtClean="0"/>
              <a:t>used </a:t>
            </a:r>
          </a:p>
          <a:p>
            <a:pPr marL="817200" lvl="1" indent="-360000" algn="l">
              <a:lnSpc>
                <a:spcPct val="100000"/>
              </a:lnSpc>
              <a:spcBef>
                <a:spcPts val="0"/>
              </a:spcBef>
              <a:spcAft>
                <a:spcPts val="900"/>
              </a:spcAft>
              <a:buFont typeface="Arial" panose="020B0604020202020204" pitchFamily="34" charset="0"/>
              <a:buChar char="•"/>
            </a:pPr>
            <a:r>
              <a:rPr lang="en-GB" i="1" dirty="0" smtClean="0"/>
              <a:t>e.g</a:t>
            </a:r>
            <a:r>
              <a:rPr lang="en-GB" i="1" dirty="0"/>
              <a:t>.</a:t>
            </a:r>
            <a:r>
              <a:rPr lang="en-GB" dirty="0"/>
              <a:t> </a:t>
            </a:r>
            <a:r>
              <a:rPr lang="en-GB" dirty="0" smtClean="0">
                <a:solidFill>
                  <a:schemeClr val="tx1"/>
                </a:solidFill>
              </a:rPr>
              <a:t>in theory </a:t>
            </a:r>
            <a:r>
              <a:rPr lang="en-GB" dirty="0" smtClean="0"/>
              <a:t>an </a:t>
            </a:r>
            <a:r>
              <a:rPr lang="en-GB" dirty="0"/>
              <a:t>organisation can act as an MAH in the context of one medicinal product but as </a:t>
            </a:r>
            <a:r>
              <a:rPr lang="en-GB" dirty="0" smtClean="0">
                <a:solidFill>
                  <a:schemeClr val="tx1"/>
                </a:solidFill>
              </a:rPr>
              <a:t>Sponsor or </a:t>
            </a:r>
            <a:r>
              <a:rPr lang="en-GB" dirty="0" smtClean="0"/>
              <a:t>Manufacturer for </a:t>
            </a:r>
            <a:r>
              <a:rPr lang="en-GB" dirty="0"/>
              <a:t>another medicinal </a:t>
            </a:r>
            <a:r>
              <a:rPr lang="en-GB" dirty="0" smtClean="0"/>
              <a:t>product</a:t>
            </a:r>
          </a:p>
          <a:p>
            <a:pPr marL="360000" indent="-360000" algn="l">
              <a:lnSpc>
                <a:spcPct val="100000"/>
              </a:lnSpc>
              <a:spcBef>
                <a:spcPts val="0"/>
              </a:spcBef>
              <a:spcAft>
                <a:spcPts val="900"/>
              </a:spcAft>
              <a:buFont typeface="Arial" panose="020B0604020202020204" pitchFamily="34" charset="0"/>
              <a:buChar char="•"/>
            </a:pPr>
            <a:r>
              <a:rPr lang="en-GB" dirty="0" smtClean="0">
                <a:solidFill>
                  <a:schemeClr val="tx1"/>
                </a:solidFill>
              </a:rPr>
              <a:t>Organisations are categorised by </a:t>
            </a:r>
            <a:r>
              <a:rPr lang="en-GB" b="1" dirty="0" smtClean="0">
                <a:solidFill>
                  <a:schemeClr val="tx1"/>
                </a:solidFill>
              </a:rPr>
              <a:t>type</a:t>
            </a:r>
            <a:r>
              <a:rPr lang="en-GB" dirty="0" smtClean="0">
                <a:solidFill>
                  <a:schemeClr val="tx1"/>
                </a:solidFill>
              </a:rPr>
              <a:t>: ‘Industry’, ‘Regulatory Authority’, ‘Educational Institution’, ‘Healthcare’, </a:t>
            </a:r>
            <a:r>
              <a:rPr lang="en-GB" i="1" dirty="0" smtClean="0">
                <a:solidFill>
                  <a:schemeClr val="tx1"/>
                </a:solidFill>
              </a:rPr>
              <a:t>etc</a:t>
            </a:r>
            <a:r>
              <a:rPr lang="en-GB" dirty="0" smtClean="0">
                <a:solidFill>
                  <a:schemeClr val="tx1"/>
                </a:solidFill>
              </a:rPr>
              <a:t>. or by </a:t>
            </a:r>
            <a:r>
              <a:rPr lang="en-GB" b="1" dirty="0" smtClean="0">
                <a:solidFill>
                  <a:schemeClr val="tx1"/>
                </a:solidFill>
              </a:rPr>
              <a:t>size:</a:t>
            </a:r>
            <a:r>
              <a:rPr lang="en-GB" dirty="0" smtClean="0">
                <a:solidFill>
                  <a:schemeClr val="tx1"/>
                </a:solidFill>
              </a:rPr>
              <a:t> SME as ‘Micro’, ‘Small’, or ‘Medium’</a:t>
            </a:r>
          </a:p>
        </p:txBody>
      </p:sp>
      <p:sp>
        <p:nvSpPr>
          <p:cNvPr id="8" name="Title 1"/>
          <p:cNvSpPr txBox="1">
            <a:spLocks/>
          </p:cNvSpPr>
          <p:nvPr/>
        </p:nvSpPr>
        <p:spPr bwMode="auto">
          <a:xfrm>
            <a:off x="246907" y="11857"/>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a:t>What will OMS </a:t>
            </a:r>
            <a:r>
              <a:rPr lang="en-GB" dirty="0" smtClean="0"/>
              <a:t>deliver</a:t>
            </a:r>
            <a:endParaRPr lang="en-GB" dirty="0"/>
          </a:p>
        </p:txBody>
      </p:sp>
    </p:spTree>
    <p:extLst>
      <p:ext uri="{BB962C8B-B14F-4D97-AF65-F5344CB8AC3E}">
        <p14:creationId xmlns:p14="http://schemas.microsoft.com/office/powerpoint/2010/main" val="3131124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177359" y="6514953"/>
            <a:ext cx="307975" cy="239712"/>
          </a:xfrm>
        </p:spPr>
        <p:txBody>
          <a:bodyPr/>
          <a:lstStyle/>
          <a:p>
            <a:pPr>
              <a:defRPr/>
            </a:pPr>
            <a:fld id="{10687ACC-4113-409E-90D2-51E38CCF98B5}" type="slidenum">
              <a:rPr lang="en-GB" altLang="en-US" smtClean="0">
                <a:solidFill>
                  <a:srgbClr val="000000"/>
                </a:solidFill>
              </a:rPr>
              <a:pPr>
                <a:defRPr/>
              </a:pPr>
              <a:t>15</a:t>
            </a:fld>
            <a:endParaRPr lang="en-GB" altLang="en-US" dirty="0">
              <a:solidFill>
                <a:srgbClr val="000000"/>
              </a:solidFill>
            </a:endParaRPr>
          </a:p>
        </p:txBody>
      </p:sp>
      <p:sp>
        <p:nvSpPr>
          <p:cNvPr id="28" name="TextBox 27"/>
          <p:cNvSpPr txBox="1"/>
          <p:nvPr/>
        </p:nvSpPr>
        <p:spPr>
          <a:xfrm>
            <a:off x="250826" y="1267315"/>
            <a:ext cx="8642350" cy="4247317"/>
          </a:xfrm>
          <a:prstGeom prst="rect">
            <a:avLst/>
          </a:prstGeom>
          <a:noFill/>
        </p:spPr>
        <p:txBody>
          <a:bodyPr wrap="square" rtlCol="0">
            <a:spAutoFit/>
          </a:bodyPr>
          <a:lstStyle/>
          <a:p>
            <a:pPr marL="360000" indent="-360000" algn="l">
              <a:lnSpc>
                <a:spcPct val="100000"/>
              </a:lnSpc>
              <a:spcBef>
                <a:spcPts val="600"/>
              </a:spcBef>
              <a:buFont typeface="Arial" panose="020B0604020202020204" pitchFamily="34" charset="0"/>
              <a:buChar char="•"/>
            </a:pPr>
            <a:r>
              <a:rPr lang="en-GB" dirty="0"/>
              <a:t>OMS data can be accessed directly via the </a:t>
            </a:r>
            <a:r>
              <a:rPr lang="en-GB" u="sng" dirty="0">
                <a:hlinkClick r:id="rId2"/>
              </a:rPr>
              <a:t>OMS web portal</a:t>
            </a:r>
            <a:r>
              <a:rPr lang="en-GB" dirty="0"/>
              <a:t> or programmatically via the application programming interface (API). </a:t>
            </a:r>
            <a:endParaRPr lang="en-GB" dirty="0" smtClean="0"/>
          </a:p>
          <a:p>
            <a:pPr marL="360000" indent="-360000" algn="l">
              <a:lnSpc>
                <a:spcPct val="100000"/>
              </a:lnSpc>
              <a:spcBef>
                <a:spcPts val="600"/>
              </a:spcBef>
              <a:buFont typeface="Arial" panose="020B0604020202020204" pitchFamily="34" charset="0"/>
              <a:buChar char="•"/>
            </a:pPr>
            <a:r>
              <a:rPr lang="en-GB" dirty="0"/>
              <a:t>Anybody can access the SPOR portal and </a:t>
            </a:r>
            <a:r>
              <a:rPr lang="en-GB" b="1" dirty="0"/>
              <a:t>view</a:t>
            </a:r>
            <a:r>
              <a:rPr lang="en-GB" dirty="0"/>
              <a:t> / </a:t>
            </a:r>
            <a:r>
              <a:rPr lang="en-GB" b="1" dirty="0" smtClean="0"/>
              <a:t>search OMS data.</a:t>
            </a:r>
            <a:endParaRPr lang="en-GB" dirty="0" smtClean="0"/>
          </a:p>
          <a:p>
            <a:pPr marL="360000" indent="-360000" algn="l">
              <a:lnSpc>
                <a:spcPct val="100000"/>
              </a:lnSpc>
              <a:spcBef>
                <a:spcPts val="600"/>
              </a:spcBef>
              <a:buFont typeface="Arial" panose="020B0604020202020204" pitchFamily="34" charset="0"/>
              <a:buChar char="•"/>
            </a:pPr>
            <a:r>
              <a:rPr lang="en-GB" dirty="0" smtClean="0"/>
              <a:t>Users </a:t>
            </a:r>
            <a:r>
              <a:rPr lang="en-GB" dirty="0"/>
              <a:t>will be able to search for organisations and locations and view details of organisations and </a:t>
            </a:r>
            <a:r>
              <a:rPr lang="en-GB" dirty="0" smtClean="0"/>
              <a:t>locations.</a:t>
            </a:r>
            <a:endParaRPr lang="en-GB" dirty="0"/>
          </a:p>
          <a:p>
            <a:pPr marL="360000" indent="-360000" algn="l">
              <a:lnSpc>
                <a:spcPct val="100000"/>
              </a:lnSpc>
              <a:spcBef>
                <a:spcPts val="600"/>
              </a:spcBef>
              <a:buFont typeface="Arial" panose="020B0604020202020204" pitchFamily="34" charset="0"/>
              <a:buChar char="•"/>
            </a:pPr>
            <a:r>
              <a:rPr lang="en-GB" dirty="0"/>
              <a:t>Search is a starting point for the user to request changes to the organisation data. The following options are available</a:t>
            </a:r>
            <a:r>
              <a:rPr lang="en-GB" dirty="0" smtClean="0"/>
              <a:t>:</a:t>
            </a:r>
            <a:endParaRPr lang="en-GB" dirty="0"/>
          </a:p>
          <a:p>
            <a:pPr marL="720000" lvl="1" indent="-360000" algn="l">
              <a:lnSpc>
                <a:spcPct val="100000"/>
              </a:lnSpc>
              <a:spcBef>
                <a:spcPts val="600"/>
              </a:spcBef>
              <a:buFont typeface="Wingdings" panose="05000000000000000000" pitchFamily="2" charset="2"/>
              <a:buChar char="§"/>
            </a:pPr>
            <a:r>
              <a:rPr lang="en-GB" dirty="0"/>
              <a:t>if the user is not able to find the requested organisation – defined by name in a given country – they can request </a:t>
            </a:r>
            <a:r>
              <a:rPr lang="en-GB" b="1" dirty="0"/>
              <a:t>creation of a new organisation;</a:t>
            </a:r>
            <a:endParaRPr lang="en-GB" dirty="0"/>
          </a:p>
          <a:p>
            <a:pPr marL="720000" lvl="1" indent="-360000" algn="l">
              <a:lnSpc>
                <a:spcPct val="100000"/>
              </a:lnSpc>
              <a:spcBef>
                <a:spcPts val="600"/>
              </a:spcBef>
              <a:buFont typeface="Wingdings" panose="05000000000000000000" pitchFamily="2" charset="2"/>
              <a:buChar char="§"/>
            </a:pPr>
            <a:r>
              <a:rPr lang="en-GB" dirty="0"/>
              <a:t>if the organisation is found, but the required location is not found, the requestor needs to submit a request to </a:t>
            </a:r>
            <a:r>
              <a:rPr lang="en-GB" b="1" dirty="0"/>
              <a:t>add a new location to the existing organisation;</a:t>
            </a:r>
            <a:endParaRPr lang="en-GB" dirty="0"/>
          </a:p>
          <a:p>
            <a:pPr marL="720000" lvl="1" indent="-360000" algn="l">
              <a:lnSpc>
                <a:spcPct val="100000"/>
              </a:lnSpc>
              <a:spcBef>
                <a:spcPts val="600"/>
              </a:spcBef>
              <a:buFont typeface="Wingdings" panose="05000000000000000000" pitchFamily="2" charset="2"/>
              <a:buChar char="§"/>
            </a:pPr>
            <a:r>
              <a:rPr lang="en-GB" dirty="0"/>
              <a:t>alternatively, a user locates an existing organisation and location, but determines that the </a:t>
            </a:r>
            <a:r>
              <a:rPr lang="en-GB" b="1" dirty="0"/>
              <a:t>organisation and/or location need to be changed</a:t>
            </a:r>
            <a:r>
              <a:rPr lang="en-GB" dirty="0" smtClean="0"/>
              <a:t>.</a:t>
            </a:r>
            <a:endParaRPr lang="en-GB" dirty="0"/>
          </a:p>
        </p:txBody>
      </p:sp>
      <p:sp>
        <p:nvSpPr>
          <p:cNvPr id="8" name="Title 1"/>
          <p:cNvSpPr txBox="1">
            <a:spLocks/>
          </p:cNvSpPr>
          <p:nvPr/>
        </p:nvSpPr>
        <p:spPr bwMode="auto">
          <a:xfrm>
            <a:off x="246907" y="11857"/>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a:t>What will OMS </a:t>
            </a:r>
            <a:r>
              <a:rPr lang="en-GB" dirty="0" smtClean="0"/>
              <a:t>deliver</a:t>
            </a:r>
            <a:endParaRPr lang="en-GB" dirty="0"/>
          </a:p>
        </p:txBody>
      </p:sp>
    </p:spTree>
    <p:extLst>
      <p:ext uri="{BB962C8B-B14F-4D97-AF65-F5344CB8AC3E}">
        <p14:creationId xmlns:p14="http://schemas.microsoft.com/office/powerpoint/2010/main" val="3236498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07" y="11857"/>
            <a:ext cx="6480000" cy="648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a:lnSpc>
                <a:spcPts val="3168"/>
              </a:lnSpc>
            </a:pPr>
            <a:r>
              <a:rPr lang="en-GB" sz="2400" dirty="0">
                <a:solidFill>
                  <a:srgbClr val="FFFFFF"/>
                </a:solidFill>
              </a:rPr>
              <a:t>Org_ID versus Loc_ID</a:t>
            </a:r>
          </a:p>
        </p:txBody>
      </p:sp>
      <p:sp>
        <p:nvSpPr>
          <p:cNvPr id="5" name="Slide Number Placeholder 4"/>
          <p:cNvSpPr>
            <a:spLocks noGrp="1"/>
          </p:cNvSpPr>
          <p:nvPr>
            <p:ph type="sldNum" sz="quarter" idx="11"/>
          </p:nvPr>
        </p:nvSpPr>
        <p:spPr/>
        <p:txBody>
          <a:bodyPr/>
          <a:lstStyle/>
          <a:p>
            <a:pPr>
              <a:defRPr/>
            </a:pPr>
            <a:fld id="{FA124D48-D1E9-4828-9428-A6D2FEE6F03D}" type="slidenum">
              <a:rPr lang="en-GB" altLang="en-US" smtClean="0"/>
              <a:pPr>
                <a:defRPr/>
              </a:pPr>
              <a:t>16</a:t>
            </a:fld>
            <a:endParaRPr lang="en-GB" altLang="en-US" dirty="0"/>
          </a:p>
        </p:txBody>
      </p:sp>
      <p:sp>
        <p:nvSpPr>
          <p:cNvPr id="6" name="Rectangle 5"/>
          <p:cNvSpPr/>
          <p:nvPr/>
        </p:nvSpPr>
        <p:spPr bwMode="auto">
          <a:xfrm>
            <a:off x="1979712" y="2132856"/>
            <a:ext cx="1008112" cy="576064"/>
          </a:xfrm>
          <a:prstGeom prst="rect">
            <a:avLst/>
          </a:prstGeom>
          <a:solidFill>
            <a:srgbClr val="009BBB"/>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7" name="TextBox 6"/>
          <p:cNvSpPr txBox="1"/>
          <p:nvPr/>
        </p:nvSpPr>
        <p:spPr>
          <a:xfrm>
            <a:off x="1979712" y="2204864"/>
            <a:ext cx="1008112" cy="356508"/>
          </a:xfrm>
          <a:prstGeom prst="rect">
            <a:avLst/>
          </a:prstGeom>
          <a:noFill/>
        </p:spPr>
        <p:txBody>
          <a:bodyPr wrap="square" rtlCol="0">
            <a:spAutoFit/>
          </a:bodyPr>
          <a:lstStyle/>
          <a:p>
            <a:r>
              <a:rPr lang="en-GB" dirty="0" smtClean="0">
                <a:solidFill>
                  <a:schemeClr val="bg1"/>
                </a:solidFill>
              </a:rPr>
              <a:t>Org A</a:t>
            </a:r>
            <a:endParaRPr lang="en-GB" dirty="0">
              <a:solidFill>
                <a:schemeClr val="bg1"/>
              </a:solidFill>
            </a:endParaRPr>
          </a:p>
        </p:txBody>
      </p:sp>
      <p:sp>
        <p:nvSpPr>
          <p:cNvPr id="8" name="Rectangle 7"/>
          <p:cNvSpPr/>
          <p:nvPr/>
        </p:nvSpPr>
        <p:spPr bwMode="auto">
          <a:xfrm>
            <a:off x="6660232" y="2132856"/>
            <a:ext cx="1008112" cy="576064"/>
          </a:xfrm>
          <a:prstGeom prst="rect">
            <a:avLst/>
          </a:prstGeom>
          <a:solidFill>
            <a:srgbClr val="009BBB"/>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9" name="TextBox 8"/>
          <p:cNvSpPr txBox="1"/>
          <p:nvPr/>
        </p:nvSpPr>
        <p:spPr>
          <a:xfrm>
            <a:off x="6660232" y="2204864"/>
            <a:ext cx="1008112" cy="387798"/>
          </a:xfrm>
          <a:prstGeom prst="rect">
            <a:avLst/>
          </a:prstGeom>
          <a:noFill/>
        </p:spPr>
        <p:txBody>
          <a:bodyPr wrap="square" rtlCol="0">
            <a:spAutoFit/>
          </a:bodyPr>
          <a:lstStyle/>
          <a:p>
            <a:r>
              <a:rPr lang="en-GB" dirty="0" smtClean="0">
                <a:solidFill>
                  <a:schemeClr val="bg1"/>
                </a:solidFill>
              </a:rPr>
              <a:t>Org B</a:t>
            </a:r>
            <a:endParaRPr lang="en-GB" dirty="0">
              <a:solidFill>
                <a:schemeClr val="bg1"/>
              </a:solidFill>
            </a:endParaRPr>
          </a:p>
        </p:txBody>
      </p:sp>
      <p:sp>
        <p:nvSpPr>
          <p:cNvPr id="10" name="Rectangle 9"/>
          <p:cNvSpPr/>
          <p:nvPr/>
        </p:nvSpPr>
        <p:spPr bwMode="auto">
          <a:xfrm>
            <a:off x="683568" y="3717032"/>
            <a:ext cx="1008112" cy="576064"/>
          </a:xfrm>
          <a:prstGeom prst="rect">
            <a:avLst/>
          </a:prstGeom>
          <a:solidFill>
            <a:srgbClr val="00B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1" name="TextBox 10"/>
          <p:cNvSpPr txBox="1"/>
          <p:nvPr/>
        </p:nvSpPr>
        <p:spPr>
          <a:xfrm>
            <a:off x="683568" y="3789040"/>
            <a:ext cx="1008112" cy="356508"/>
          </a:xfrm>
          <a:prstGeom prst="rect">
            <a:avLst/>
          </a:prstGeom>
          <a:noFill/>
        </p:spPr>
        <p:txBody>
          <a:bodyPr wrap="square" rtlCol="0">
            <a:spAutoFit/>
          </a:bodyPr>
          <a:lstStyle/>
          <a:p>
            <a:r>
              <a:rPr lang="en-GB" dirty="0" smtClean="0">
                <a:solidFill>
                  <a:schemeClr val="bg1"/>
                </a:solidFill>
              </a:rPr>
              <a:t> Loc 1</a:t>
            </a:r>
            <a:endParaRPr lang="en-GB" dirty="0">
              <a:solidFill>
                <a:schemeClr val="bg1"/>
              </a:solidFill>
            </a:endParaRPr>
          </a:p>
        </p:txBody>
      </p:sp>
      <p:sp>
        <p:nvSpPr>
          <p:cNvPr id="12" name="Rectangle 11"/>
          <p:cNvSpPr/>
          <p:nvPr/>
        </p:nvSpPr>
        <p:spPr bwMode="auto">
          <a:xfrm>
            <a:off x="1979712" y="3717032"/>
            <a:ext cx="1008112" cy="576064"/>
          </a:xfrm>
          <a:prstGeom prst="rect">
            <a:avLst/>
          </a:prstGeom>
          <a:solidFill>
            <a:srgbClr val="00B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3" name="TextBox 12"/>
          <p:cNvSpPr txBox="1"/>
          <p:nvPr/>
        </p:nvSpPr>
        <p:spPr>
          <a:xfrm>
            <a:off x="1979712" y="3789040"/>
            <a:ext cx="1008112" cy="356508"/>
          </a:xfrm>
          <a:prstGeom prst="rect">
            <a:avLst/>
          </a:prstGeom>
          <a:noFill/>
        </p:spPr>
        <p:txBody>
          <a:bodyPr wrap="square" rtlCol="0">
            <a:spAutoFit/>
          </a:bodyPr>
          <a:lstStyle/>
          <a:p>
            <a:r>
              <a:rPr lang="en-GB" dirty="0" smtClean="0">
                <a:solidFill>
                  <a:schemeClr val="bg1"/>
                </a:solidFill>
              </a:rPr>
              <a:t>Loc 2</a:t>
            </a:r>
            <a:endParaRPr lang="en-GB" dirty="0">
              <a:solidFill>
                <a:schemeClr val="bg1"/>
              </a:solidFill>
            </a:endParaRPr>
          </a:p>
        </p:txBody>
      </p:sp>
      <p:sp>
        <p:nvSpPr>
          <p:cNvPr id="14" name="Rectangle 13"/>
          <p:cNvSpPr/>
          <p:nvPr/>
        </p:nvSpPr>
        <p:spPr bwMode="auto">
          <a:xfrm>
            <a:off x="3275856" y="3717032"/>
            <a:ext cx="1008112" cy="576064"/>
          </a:xfrm>
          <a:prstGeom prst="rect">
            <a:avLst/>
          </a:prstGeom>
          <a:solidFill>
            <a:srgbClr val="00B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5" name="TextBox 14"/>
          <p:cNvSpPr txBox="1"/>
          <p:nvPr/>
        </p:nvSpPr>
        <p:spPr>
          <a:xfrm>
            <a:off x="3275856" y="3789040"/>
            <a:ext cx="1008112" cy="356508"/>
          </a:xfrm>
          <a:prstGeom prst="rect">
            <a:avLst/>
          </a:prstGeom>
          <a:noFill/>
        </p:spPr>
        <p:txBody>
          <a:bodyPr wrap="square" rtlCol="0">
            <a:spAutoFit/>
          </a:bodyPr>
          <a:lstStyle/>
          <a:p>
            <a:r>
              <a:rPr lang="en-GB" dirty="0" smtClean="0">
                <a:solidFill>
                  <a:schemeClr val="bg1"/>
                </a:solidFill>
              </a:rPr>
              <a:t>Loc 3</a:t>
            </a:r>
            <a:endParaRPr lang="en-GB" dirty="0">
              <a:solidFill>
                <a:schemeClr val="bg1"/>
              </a:solidFill>
            </a:endParaRPr>
          </a:p>
        </p:txBody>
      </p:sp>
      <p:sp>
        <p:nvSpPr>
          <p:cNvPr id="16" name="Rectangle 15"/>
          <p:cNvSpPr/>
          <p:nvPr/>
        </p:nvSpPr>
        <p:spPr bwMode="auto">
          <a:xfrm>
            <a:off x="6660232" y="3717032"/>
            <a:ext cx="1008112" cy="576064"/>
          </a:xfrm>
          <a:prstGeom prst="rect">
            <a:avLst/>
          </a:prstGeom>
          <a:solidFill>
            <a:schemeClr val="accent6"/>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7" name="TextBox 16"/>
          <p:cNvSpPr txBox="1"/>
          <p:nvPr/>
        </p:nvSpPr>
        <p:spPr>
          <a:xfrm>
            <a:off x="6660232" y="3789040"/>
            <a:ext cx="1008112" cy="356508"/>
          </a:xfrm>
          <a:prstGeom prst="rect">
            <a:avLst/>
          </a:prstGeom>
          <a:noFill/>
        </p:spPr>
        <p:txBody>
          <a:bodyPr wrap="square" rtlCol="0">
            <a:spAutoFit/>
          </a:bodyPr>
          <a:lstStyle/>
          <a:p>
            <a:r>
              <a:rPr lang="en-GB" dirty="0" smtClean="0">
                <a:solidFill>
                  <a:schemeClr val="bg1"/>
                </a:solidFill>
              </a:rPr>
              <a:t>Loc 4</a:t>
            </a:r>
            <a:endParaRPr lang="en-GB" dirty="0">
              <a:solidFill>
                <a:schemeClr val="bg1"/>
              </a:solidFill>
            </a:endParaRPr>
          </a:p>
        </p:txBody>
      </p:sp>
      <p:cxnSp>
        <p:nvCxnSpPr>
          <p:cNvPr id="19" name="Straight Connector 18"/>
          <p:cNvCxnSpPr>
            <a:stCxn id="6" idx="2"/>
          </p:cNvCxnSpPr>
          <p:nvPr/>
        </p:nvCxnSpPr>
        <p:spPr bwMode="auto">
          <a:xfrm flipH="1">
            <a:off x="1187624" y="2708920"/>
            <a:ext cx="1296144" cy="1008112"/>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6" idx="2"/>
            <a:endCxn id="12" idx="0"/>
          </p:cNvCxnSpPr>
          <p:nvPr/>
        </p:nvCxnSpPr>
        <p:spPr bwMode="auto">
          <a:xfrm>
            <a:off x="2483768" y="2708920"/>
            <a:ext cx="0" cy="1008112"/>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6" idx="2"/>
            <a:endCxn id="14" idx="0"/>
          </p:cNvCxnSpPr>
          <p:nvPr/>
        </p:nvCxnSpPr>
        <p:spPr bwMode="auto">
          <a:xfrm>
            <a:off x="2483768" y="2708920"/>
            <a:ext cx="1296144" cy="1008112"/>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8" idx="2"/>
            <a:endCxn id="16" idx="0"/>
          </p:cNvCxnSpPr>
          <p:nvPr/>
        </p:nvCxnSpPr>
        <p:spPr bwMode="auto">
          <a:xfrm>
            <a:off x="7164288" y="2708920"/>
            <a:ext cx="0" cy="1008112"/>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5379239" y="2276872"/>
            <a:ext cx="1208985" cy="356508"/>
          </a:xfrm>
          <a:prstGeom prst="rect">
            <a:avLst/>
          </a:prstGeom>
          <a:noFill/>
        </p:spPr>
        <p:txBody>
          <a:bodyPr wrap="none" rtlCol="0">
            <a:spAutoFit/>
          </a:bodyPr>
          <a:lstStyle/>
          <a:p>
            <a:r>
              <a:rPr lang="en-GB" dirty="0" smtClean="0"/>
              <a:t>Org_ID_B</a:t>
            </a:r>
            <a:endParaRPr lang="en-GB" dirty="0"/>
          </a:p>
        </p:txBody>
      </p:sp>
      <p:sp>
        <p:nvSpPr>
          <p:cNvPr id="27" name="TextBox 26"/>
          <p:cNvSpPr txBox="1"/>
          <p:nvPr/>
        </p:nvSpPr>
        <p:spPr>
          <a:xfrm>
            <a:off x="683568" y="2276872"/>
            <a:ext cx="1208985" cy="356508"/>
          </a:xfrm>
          <a:prstGeom prst="rect">
            <a:avLst/>
          </a:prstGeom>
          <a:noFill/>
        </p:spPr>
        <p:txBody>
          <a:bodyPr wrap="none" rtlCol="0">
            <a:spAutoFit/>
          </a:bodyPr>
          <a:lstStyle/>
          <a:p>
            <a:r>
              <a:rPr lang="en-GB" dirty="0" smtClean="0"/>
              <a:t>Org_ID_A</a:t>
            </a:r>
            <a:endParaRPr lang="en-GB" dirty="0"/>
          </a:p>
        </p:txBody>
      </p:sp>
      <p:sp>
        <p:nvSpPr>
          <p:cNvPr id="28" name="TextBox 27"/>
          <p:cNvSpPr txBox="1"/>
          <p:nvPr/>
        </p:nvSpPr>
        <p:spPr>
          <a:xfrm>
            <a:off x="573010" y="4509120"/>
            <a:ext cx="1040670" cy="323486"/>
          </a:xfrm>
          <a:prstGeom prst="rect">
            <a:avLst/>
          </a:prstGeom>
          <a:noFill/>
        </p:spPr>
        <p:txBody>
          <a:bodyPr wrap="none" rtlCol="0">
            <a:spAutoFit/>
          </a:bodyPr>
          <a:lstStyle/>
          <a:p>
            <a:r>
              <a:rPr lang="en-GB" sz="1400" dirty="0" smtClean="0"/>
              <a:t>Loc_ID_1</a:t>
            </a:r>
            <a:endParaRPr lang="en-GB" sz="1400" dirty="0"/>
          </a:p>
        </p:txBody>
      </p:sp>
      <p:sp>
        <p:nvSpPr>
          <p:cNvPr id="29" name="TextBox 28"/>
          <p:cNvSpPr txBox="1"/>
          <p:nvPr/>
        </p:nvSpPr>
        <p:spPr>
          <a:xfrm>
            <a:off x="2013170" y="4509120"/>
            <a:ext cx="1040670" cy="323486"/>
          </a:xfrm>
          <a:prstGeom prst="rect">
            <a:avLst/>
          </a:prstGeom>
          <a:noFill/>
        </p:spPr>
        <p:txBody>
          <a:bodyPr wrap="none" rtlCol="0">
            <a:spAutoFit/>
          </a:bodyPr>
          <a:lstStyle/>
          <a:p>
            <a:r>
              <a:rPr lang="en-GB" sz="1400" dirty="0" smtClean="0"/>
              <a:t>Loc_ID_2</a:t>
            </a:r>
            <a:endParaRPr lang="en-GB" sz="1400" dirty="0"/>
          </a:p>
        </p:txBody>
      </p:sp>
      <p:sp>
        <p:nvSpPr>
          <p:cNvPr id="30" name="TextBox 29"/>
          <p:cNvSpPr txBox="1"/>
          <p:nvPr/>
        </p:nvSpPr>
        <p:spPr>
          <a:xfrm>
            <a:off x="3597346" y="4509120"/>
            <a:ext cx="1040670" cy="323486"/>
          </a:xfrm>
          <a:prstGeom prst="rect">
            <a:avLst/>
          </a:prstGeom>
          <a:noFill/>
        </p:spPr>
        <p:txBody>
          <a:bodyPr wrap="none" rtlCol="0">
            <a:spAutoFit/>
          </a:bodyPr>
          <a:lstStyle/>
          <a:p>
            <a:r>
              <a:rPr lang="en-GB" sz="1400" dirty="0" smtClean="0"/>
              <a:t>Loc_ID_3</a:t>
            </a:r>
            <a:endParaRPr lang="en-GB" sz="1400" dirty="0"/>
          </a:p>
        </p:txBody>
      </p:sp>
      <p:sp>
        <p:nvSpPr>
          <p:cNvPr id="31" name="TextBox 30"/>
          <p:cNvSpPr txBox="1"/>
          <p:nvPr/>
        </p:nvSpPr>
        <p:spPr>
          <a:xfrm>
            <a:off x="6765698" y="4509120"/>
            <a:ext cx="1040670" cy="323486"/>
          </a:xfrm>
          <a:prstGeom prst="rect">
            <a:avLst/>
          </a:prstGeom>
          <a:noFill/>
        </p:spPr>
        <p:txBody>
          <a:bodyPr wrap="none" rtlCol="0">
            <a:spAutoFit/>
          </a:bodyPr>
          <a:lstStyle/>
          <a:p>
            <a:r>
              <a:rPr lang="en-GB" sz="1400" dirty="0" smtClean="0"/>
              <a:t>Loc_ID_4</a:t>
            </a:r>
            <a:endParaRPr lang="en-GB" sz="1400" dirty="0"/>
          </a:p>
        </p:txBody>
      </p:sp>
      <p:sp>
        <p:nvSpPr>
          <p:cNvPr id="33" name="Right Brace 32"/>
          <p:cNvSpPr/>
          <p:nvPr/>
        </p:nvSpPr>
        <p:spPr bwMode="auto">
          <a:xfrm rot="5400000">
            <a:off x="2510634" y="2934083"/>
            <a:ext cx="306309" cy="4392488"/>
          </a:xfrm>
          <a:prstGeom prst="rightBrace">
            <a:avLst>
              <a:gd name="adj1" fmla="val 0"/>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34" name="TextBox 33"/>
          <p:cNvSpPr txBox="1"/>
          <p:nvPr/>
        </p:nvSpPr>
        <p:spPr>
          <a:xfrm>
            <a:off x="2432190" y="5373216"/>
            <a:ext cx="494046" cy="356508"/>
          </a:xfrm>
          <a:prstGeom prst="rect">
            <a:avLst/>
          </a:prstGeom>
          <a:noFill/>
        </p:spPr>
        <p:txBody>
          <a:bodyPr wrap="none" rtlCol="0">
            <a:spAutoFit/>
          </a:bodyPr>
          <a:lstStyle/>
          <a:p>
            <a:r>
              <a:rPr lang="en-GB" b="1" dirty="0" smtClean="0"/>
              <a:t>DE</a:t>
            </a:r>
            <a:endParaRPr lang="en-GB" b="1" dirty="0"/>
          </a:p>
        </p:txBody>
      </p:sp>
      <p:sp>
        <p:nvSpPr>
          <p:cNvPr id="35" name="Right Brace 34"/>
          <p:cNvSpPr/>
          <p:nvPr/>
        </p:nvSpPr>
        <p:spPr bwMode="auto">
          <a:xfrm rot="5400000">
            <a:off x="7146286" y="4131078"/>
            <a:ext cx="324036" cy="2016224"/>
          </a:xfrm>
          <a:prstGeom prst="rightBrace">
            <a:avLst>
              <a:gd name="adj1" fmla="val 0"/>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36" name="TextBox 35"/>
          <p:cNvSpPr txBox="1"/>
          <p:nvPr/>
        </p:nvSpPr>
        <p:spPr>
          <a:xfrm>
            <a:off x="7094275" y="5373216"/>
            <a:ext cx="510076" cy="356508"/>
          </a:xfrm>
          <a:prstGeom prst="rect">
            <a:avLst/>
          </a:prstGeom>
          <a:noFill/>
        </p:spPr>
        <p:txBody>
          <a:bodyPr wrap="none" rtlCol="0">
            <a:spAutoFit/>
          </a:bodyPr>
          <a:lstStyle/>
          <a:p>
            <a:r>
              <a:rPr lang="en-GB" b="1" dirty="0" smtClean="0"/>
              <a:t>UK</a:t>
            </a:r>
            <a:endParaRPr lang="en-GB" b="1" dirty="0"/>
          </a:p>
        </p:txBody>
      </p:sp>
      <p:sp>
        <p:nvSpPr>
          <p:cNvPr id="37" name="TextBox 36"/>
          <p:cNvSpPr txBox="1"/>
          <p:nvPr/>
        </p:nvSpPr>
        <p:spPr>
          <a:xfrm>
            <a:off x="250825" y="1196752"/>
            <a:ext cx="8642350" cy="387798"/>
          </a:xfrm>
          <a:prstGeom prst="rect">
            <a:avLst/>
          </a:prstGeom>
          <a:noFill/>
        </p:spPr>
        <p:txBody>
          <a:bodyPr wrap="square" rtlCol="0">
            <a:spAutoFit/>
          </a:bodyPr>
          <a:lstStyle/>
          <a:p>
            <a:r>
              <a:rPr lang="en-GB" i="1" dirty="0" smtClean="0"/>
              <a:t>Note: Org A name can be the same as Org B name</a:t>
            </a:r>
            <a:endParaRPr lang="en-GB" i="1" dirty="0"/>
          </a:p>
        </p:txBody>
      </p:sp>
    </p:spTree>
    <p:extLst>
      <p:ext uri="{BB962C8B-B14F-4D97-AF65-F5344CB8AC3E}">
        <p14:creationId xmlns:p14="http://schemas.microsoft.com/office/powerpoint/2010/main" val="1578788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6" y="1268413"/>
            <a:ext cx="8642230" cy="950913"/>
          </a:xfrm>
        </p:spPr>
        <p:txBody>
          <a:bodyPr/>
          <a:lstStyle/>
          <a:p>
            <a:r>
              <a:rPr lang="en-GB" dirty="0" smtClean="0"/>
              <a:t>Using RMS in eAF</a:t>
            </a:r>
            <a:endParaRPr lang="en-GB" dirty="0"/>
          </a:p>
        </p:txBody>
      </p:sp>
      <p:sp>
        <p:nvSpPr>
          <p:cNvPr id="3" name="Slide Number Placeholder 4"/>
          <p:cNvSpPr>
            <a:spLocks noGrp="1"/>
          </p:cNvSpPr>
          <p:nvPr>
            <p:ph type="sldNum" sz="quarter" idx="11"/>
          </p:nvPr>
        </p:nvSpPr>
        <p:spPr>
          <a:xfrm>
            <a:off x="177359" y="6514953"/>
            <a:ext cx="307975" cy="239712"/>
          </a:xfrm>
        </p:spPr>
        <p:txBody>
          <a:bodyPr/>
          <a:lstStyle/>
          <a:p>
            <a:pPr>
              <a:defRPr/>
            </a:pPr>
            <a:fld id="{10687ACC-4113-409E-90D2-51E38CCF98B5}" type="slidenum">
              <a:rPr lang="en-GB" altLang="en-US" smtClean="0">
                <a:solidFill>
                  <a:srgbClr val="000000"/>
                </a:solidFill>
              </a:rPr>
              <a:pPr>
                <a:defRPr/>
              </a:pPr>
              <a:t>17</a:t>
            </a:fld>
            <a:endParaRPr lang="en-GB" altLang="en-US" dirty="0">
              <a:solidFill>
                <a:srgbClr val="000000"/>
              </a:solidFill>
            </a:endParaRPr>
          </a:p>
        </p:txBody>
      </p:sp>
    </p:spTree>
    <p:extLst>
      <p:ext uri="{BB962C8B-B14F-4D97-AF65-F5344CB8AC3E}">
        <p14:creationId xmlns:p14="http://schemas.microsoft.com/office/powerpoint/2010/main" val="126874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Pentagon 2064"/>
          <p:cNvSpPr/>
          <p:nvPr/>
        </p:nvSpPr>
        <p:spPr bwMode="auto">
          <a:xfrm>
            <a:off x="3181705" y="3903595"/>
            <a:ext cx="3011976" cy="504000"/>
          </a:xfrm>
          <a:prstGeom prst="homePlate">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6" name="Rectangle 2"/>
          <p:cNvSpPr txBox="1">
            <a:spLocks noChangeArrowheads="1"/>
          </p:cNvSpPr>
          <p:nvPr/>
        </p:nvSpPr>
        <p:spPr bwMode="auto">
          <a:xfrm>
            <a:off x="251520" y="188640"/>
            <a:ext cx="84566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altLang="en-US" sz="2400" kern="0" dirty="0" smtClean="0">
                <a:solidFill>
                  <a:srgbClr val="FFFFFF"/>
                </a:solidFill>
              </a:rPr>
              <a:t> </a:t>
            </a:r>
          </a:p>
        </p:txBody>
      </p:sp>
      <p:sp>
        <p:nvSpPr>
          <p:cNvPr id="8" name="Rectangle 18"/>
          <p:cNvSpPr>
            <a:spLocks/>
          </p:cNvSpPr>
          <p:nvPr/>
        </p:nvSpPr>
        <p:spPr bwMode="auto">
          <a:xfrm>
            <a:off x="35496" y="4433535"/>
            <a:ext cx="3528392" cy="216000"/>
          </a:xfrm>
          <a:prstGeom prst="chevron">
            <a:avLst/>
          </a:prstGeom>
          <a:solidFill>
            <a:srgbClr val="175E54"/>
          </a:solidFill>
          <a:ln>
            <a:noFill/>
          </a:ln>
        </p:spPr>
        <p:txBody>
          <a:bodyPr lIns="72000" tIns="72000" rIns="72000" bIns="72000" anchor="ctr"/>
          <a:lstStyle/>
          <a:p>
            <a:pPr algn="ctr"/>
            <a:r>
              <a:rPr lang="en-GB" altLang="en-US" sz="1100" b="1" dirty="0" smtClean="0">
                <a:solidFill>
                  <a:schemeClr val="bg1"/>
                </a:solidFill>
              </a:rPr>
              <a:t>2017</a:t>
            </a:r>
            <a:endParaRPr lang="en-GB" altLang="en-US" sz="1100" b="1" dirty="0">
              <a:solidFill>
                <a:schemeClr val="bg1"/>
              </a:solidFill>
            </a:endParaRPr>
          </a:p>
        </p:txBody>
      </p:sp>
      <p:sp>
        <p:nvSpPr>
          <p:cNvPr id="9" name="Rectangle 18"/>
          <p:cNvSpPr>
            <a:spLocks/>
          </p:cNvSpPr>
          <p:nvPr/>
        </p:nvSpPr>
        <p:spPr bwMode="auto">
          <a:xfrm>
            <a:off x="3491880" y="4433535"/>
            <a:ext cx="5403600" cy="216000"/>
          </a:xfrm>
          <a:prstGeom prst="chevron">
            <a:avLst/>
          </a:prstGeom>
          <a:solidFill>
            <a:srgbClr val="175E54"/>
          </a:solidFill>
          <a:ln>
            <a:noFill/>
          </a:ln>
        </p:spPr>
        <p:txBody>
          <a:bodyPr lIns="72000" tIns="72000" rIns="72000" bIns="72000" anchor="ct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indent="0" algn="ctr" eaLnBrk="1" hangingPunct="1">
              <a:lnSpc>
                <a:spcPct val="100000"/>
              </a:lnSpc>
              <a:spcAft>
                <a:spcPct val="0"/>
              </a:spcAft>
              <a:buClrTx/>
              <a:defRPr/>
            </a:pPr>
            <a:r>
              <a:rPr lang="en-GB" altLang="en-US" sz="1100" b="1" dirty="0" smtClean="0">
                <a:solidFill>
                  <a:schemeClr val="bg1"/>
                </a:solidFill>
              </a:rPr>
              <a:t>2018</a:t>
            </a:r>
            <a:endParaRPr lang="en-GB" altLang="en-US" sz="1100" dirty="0" smtClean="0">
              <a:solidFill>
                <a:schemeClr val="bg1"/>
              </a:solidFill>
            </a:endParaRPr>
          </a:p>
        </p:txBody>
      </p:sp>
      <p:sp>
        <p:nvSpPr>
          <p:cNvPr id="35" name="Slide Number Placeholder 4"/>
          <p:cNvSpPr txBox="1">
            <a:spLocks/>
          </p:cNvSpPr>
          <p:nvPr/>
        </p:nvSpPr>
        <p:spPr bwMode="auto">
          <a:xfrm>
            <a:off x="360363"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eaLnBrk="0" fontAlgn="base" hangingPunct="0">
              <a:lnSpc>
                <a:spcPts val="2800"/>
              </a:lnSpc>
              <a:spcBef>
                <a:spcPct val="0"/>
              </a:spcBef>
              <a:spcAft>
                <a:spcPts val="1200"/>
              </a:spcAft>
              <a:buClr>
                <a:srgbClr val="000000"/>
              </a:buClr>
              <a:defRPr sz="2000" kern="1200">
                <a:solidFill>
                  <a:schemeClr val="tx1"/>
                </a:solidFill>
                <a:latin typeface="Verdana" pitchFamily="34" charset="0"/>
                <a:ea typeface="+mn-ea"/>
                <a:cs typeface="Arial" charset="0"/>
              </a:defRPr>
            </a:lvl1pPr>
            <a:lvl2pPr marL="742950" indent="-285750" algn="l" rtl="0" eaLnBrk="0" fontAlgn="base" hangingPunct="0">
              <a:lnSpc>
                <a:spcPts val="2400"/>
              </a:lnSpc>
              <a:spcBef>
                <a:spcPct val="0"/>
              </a:spcBef>
              <a:spcAft>
                <a:spcPts val="800"/>
              </a:spcAft>
              <a:buClr>
                <a:schemeClr val="tx1"/>
              </a:buClr>
              <a:buChar char="•"/>
              <a:defRPr sz="1600" kern="1200">
                <a:solidFill>
                  <a:schemeClr val="tx1"/>
                </a:solidFill>
                <a:latin typeface="Verdana" pitchFamily="34" charset="0"/>
                <a:ea typeface="+mn-ea"/>
                <a:cs typeface="Arial" charset="0"/>
              </a:defRPr>
            </a:lvl2pPr>
            <a:lvl3pPr marL="1143000" indent="-228600" algn="l" rtl="0" eaLnBrk="0" fontAlgn="base" hangingPunct="0">
              <a:lnSpc>
                <a:spcPts val="2400"/>
              </a:lnSpc>
              <a:spcBef>
                <a:spcPct val="0"/>
              </a:spcBef>
              <a:spcAft>
                <a:spcPts val="600"/>
              </a:spcAft>
              <a:buClr>
                <a:schemeClr val="tx1"/>
              </a:buClr>
              <a:buFont typeface="Verdana" pitchFamily="34" charset="0"/>
              <a:buChar char="–"/>
              <a:defRPr sz="1600" kern="1200">
                <a:solidFill>
                  <a:schemeClr val="tx1"/>
                </a:solidFill>
                <a:latin typeface="Verdana" pitchFamily="34" charset="0"/>
                <a:ea typeface="+mn-ea"/>
                <a:cs typeface="Arial" charset="0"/>
              </a:defRPr>
            </a:lvl3pPr>
            <a:lvl4pPr marL="16002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4pPr>
            <a:lvl5pPr marL="20574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5pPr>
            <a:lvl6pPr marL="25146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6pPr>
            <a:lvl7pPr marL="29718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7pPr>
            <a:lvl8pPr marL="34290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8pPr>
            <a:lvl9pPr marL="38862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9pPr>
          </a:lstStyle>
          <a:p>
            <a:pPr eaLnBrk="1" hangingPunct="1">
              <a:lnSpc>
                <a:spcPts val="1200"/>
              </a:lnSpc>
              <a:spcAft>
                <a:spcPct val="0"/>
              </a:spcAft>
              <a:buClrTx/>
            </a:pPr>
            <a:fld id="{DF47A939-C7D4-42A0-BB83-9FC2B99CA88E}" type="slidenum">
              <a:rPr lang="en-GB" altLang="en-US" sz="1100" smtClean="0">
                <a:solidFill>
                  <a:srgbClr val="000000"/>
                </a:solidFill>
              </a:rPr>
              <a:pPr eaLnBrk="1" hangingPunct="1">
                <a:lnSpc>
                  <a:spcPts val="1200"/>
                </a:lnSpc>
                <a:spcAft>
                  <a:spcPct val="0"/>
                </a:spcAft>
                <a:buClrTx/>
              </a:pPr>
              <a:t>18</a:t>
            </a:fld>
            <a:endParaRPr lang="en-GB" altLang="en-US" sz="1100" dirty="0" smtClean="0">
              <a:solidFill>
                <a:srgbClr val="000000"/>
              </a:solidFill>
            </a:endParaRPr>
          </a:p>
        </p:txBody>
      </p:sp>
      <p:sp>
        <p:nvSpPr>
          <p:cNvPr id="28" name="Title 1"/>
          <p:cNvSpPr txBox="1">
            <a:spLocks/>
          </p:cNvSpPr>
          <p:nvPr/>
        </p:nvSpPr>
        <p:spPr bwMode="auto">
          <a:xfrm>
            <a:off x="236662" y="0"/>
            <a:ext cx="858381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kern="0" dirty="0">
                <a:solidFill>
                  <a:srgbClr val="FFFFFF"/>
                </a:solidFill>
              </a:rPr>
              <a:t>Integration of R</a:t>
            </a:r>
            <a:r>
              <a:rPr lang="en-GB" sz="2400" kern="0" dirty="0" smtClean="0">
                <a:solidFill>
                  <a:srgbClr val="FFFFFF"/>
                </a:solidFill>
              </a:rPr>
              <a:t>MS data with </a:t>
            </a:r>
            <a:r>
              <a:rPr lang="en-GB" sz="2400" kern="0" dirty="0" err="1" smtClean="0">
                <a:solidFill>
                  <a:srgbClr val="FFFFFF"/>
                </a:solidFill>
              </a:rPr>
              <a:t>eAF</a:t>
            </a:r>
            <a:endParaRPr lang="en-GB" sz="2400" kern="0" dirty="0">
              <a:solidFill>
                <a:srgbClr val="FFFFFF"/>
              </a:solidFill>
            </a:endParaRPr>
          </a:p>
        </p:txBody>
      </p:sp>
      <p:cxnSp>
        <p:nvCxnSpPr>
          <p:cNvPr id="51" name="Straight Connector 50"/>
          <p:cNvCxnSpPr/>
          <p:nvPr/>
        </p:nvCxnSpPr>
        <p:spPr bwMode="auto">
          <a:xfrm>
            <a:off x="1742463" y="3886078"/>
            <a:ext cx="1" cy="508660"/>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86"/>
          <p:cNvSpPr/>
          <p:nvPr/>
        </p:nvSpPr>
        <p:spPr>
          <a:xfrm>
            <a:off x="179512" y="3049353"/>
            <a:ext cx="2987502" cy="667679"/>
          </a:xfrm>
          <a:prstGeom prst="rect">
            <a:avLst/>
          </a:prstGeom>
          <a:noFill/>
          <a:ln w="9525" cap="flat" cmpd="sng" algn="ctr">
            <a:noFill/>
            <a:prstDash val="solid"/>
            <a:round/>
            <a:headEnd type="none" w="med" len="med"/>
            <a:tailEnd type="triangle" w="lg" len="med"/>
          </a:ln>
          <a:effectLst/>
        </p:spPr>
        <p:txBody>
          <a:bodyPr lIns="36000" tIns="36000" rIns="36000" bIns="36000" anchor="ctr" anchorCtr="0"/>
          <a:lstStyle/>
          <a:p>
            <a:r>
              <a:rPr lang="en-GB" sz="1000" dirty="0" smtClean="0"/>
              <a:t>June 2017 RMS services live. </a:t>
            </a:r>
          </a:p>
          <a:p>
            <a:r>
              <a:rPr lang="en-GB" sz="1000" dirty="0" smtClean="0"/>
              <a:t>RMS is integrated with eAF. </a:t>
            </a:r>
            <a:r>
              <a:rPr lang="en-GB" sz="1000" dirty="0"/>
              <a:t>N</a:t>
            </a:r>
            <a:r>
              <a:rPr lang="en-GB" sz="1000" dirty="0" smtClean="0"/>
              <a:t>o </a:t>
            </a:r>
            <a:r>
              <a:rPr lang="en-GB" sz="1000" dirty="0"/>
              <a:t>impact on regulatory </a:t>
            </a:r>
            <a:r>
              <a:rPr lang="en-GB" sz="1000" dirty="0" smtClean="0"/>
              <a:t>submissions at go-live.</a:t>
            </a:r>
            <a:endParaRPr lang="en-GB" sz="1000" dirty="0"/>
          </a:p>
        </p:txBody>
      </p:sp>
      <p:sp>
        <p:nvSpPr>
          <p:cNvPr id="100" name="Rectangle 99"/>
          <p:cNvSpPr/>
          <p:nvPr/>
        </p:nvSpPr>
        <p:spPr bwMode="auto">
          <a:xfrm>
            <a:off x="6516216" y="3501008"/>
            <a:ext cx="2520280" cy="592858"/>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l">
              <a:lnSpc>
                <a:spcPct val="120000"/>
              </a:lnSpc>
              <a:defRPr/>
            </a:pPr>
            <a:r>
              <a:rPr lang="en-GB" altLang="en-US" sz="1200" b="1" dirty="0" smtClean="0">
                <a:solidFill>
                  <a:schemeClr val="tx1"/>
                </a:solidFill>
              </a:rPr>
              <a:t>From July 2018 submission of change requests via RMS portal only</a:t>
            </a:r>
          </a:p>
        </p:txBody>
      </p:sp>
      <p:grpSp>
        <p:nvGrpSpPr>
          <p:cNvPr id="2055" name="Group 7"/>
          <p:cNvGrpSpPr>
            <a:grpSpLocks noChangeAspect="1"/>
          </p:cNvGrpSpPr>
          <p:nvPr/>
        </p:nvGrpSpPr>
        <p:grpSpPr bwMode="auto">
          <a:xfrm>
            <a:off x="6228878" y="4068943"/>
            <a:ext cx="287338" cy="266700"/>
            <a:chOff x="5012" y="1257"/>
            <a:chExt cx="181" cy="168"/>
          </a:xfrm>
        </p:grpSpPr>
        <p:sp>
          <p:nvSpPr>
            <p:cNvPr id="2056" name="AutoShape 6"/>
            <p:cNvSpPr>
              <a:spLocks noChangeAspect="1" noChangeArrowheads="1" noTextEdit="1"/>
            </p:cNvSpPr>
            <p:nvPr/>
          </p:nvSpPr>
          <p:spPr bwMode="auto">
            <a:xfrm>
              <a:off x="5012" y="1257"/>
              <a:ext cx="181"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7" name="Freeform 8"/>
            <p:cNvSpPr>
              <a:spLocks noEditPoints="1"/>
            </p:cNvSpPr>
            <p:nvPr/>
          </p:nvSpPr>
          <p:spPr bwMode="auto">
            <a:xfrm>
              <a:off x="5012" y="1257"/>
              <a:ext cx="181" cy="168"/>
            </a:xfrm>
            <a:custGeom>
              <a:avLst/>
              <a:gdLst>
                <a:gd name="T0" fmla="*/ 18 w 108"/>
                <a:gd name="T1" fmla="*/ 34 h 100"/>
                <a:gd name="T2" fmla="*/ 41 w 108"/>
                <a:gd name="T3" fmla="*/ 10 h 100"/>
                <a:gd name="T4" fmla="*/ 56 w 108"/>
                <a:gd name="T5" fmla="*/ 25 h 100"/>
                <a:gd name="T6" fmla="*/ 34 w 108"/>
                <a:gd name="T7" fmla="*/ 49 h 100"/>
                <a:gd name="T8" fmla="*/ 18 w 108"/>
                <a:gd name="T9" fmla="*/ 34 h 100"/>
                <a:gd name="T10" fmla="*/ 59 w 108"/>
                <a:gd name="T11" fmla="*/ 23 h 100"/>
                <a:gd name="T12" fmla="*/ 63 w 108"/>
                <a:gd name="T13" fmla="*/ 22 h 100"/>
                <a:gd name="T14" fmla="*/ 65 w 108"/>
                <a:gd name="T15" fmla="*/ 21 h 100"/>
                <a:gd name="T16" fmla="*/ 65 w 108"/>
                <a:gd name="T17" fmla="*/ 17 h 100"/>
                <a:gd name="T18" fmla="*/ 48 w 108"/>
                <a:gd name="T19" fmla="*/ 1 h 100"/>
                <a:gd name="T20" fmla="*/ 44 w 108"/>
                <a:gd name="T21" fmla="*/ 1 h 100"/>
                <a:gd name="T22" fmla="*/ 43 w 108"/>
                <a:gd name="T23" fmla="*/ 3 h 100"/>
                <a:gd name="T24" fmla="*/ 43 w 108"/>
                <a:gd name="T25" fmla="*/ 7 h 100"/>
                <a:gd name="T26" fmla="*/ 59 w 108"/>
                <a:gd name="T27" fmla="*/ 23 h 100"/>
                <a:gd name="T28" fmla="*/ 26 w 108"/>
                <a:gd name="T29" fmla="*/ 58 h 100"/>
                <a:gd name="T30" fmla="*/ 30 w 108"/>
                <a:gd name="T31" fmla="*/ 58 h 100"/>
                <a:gd name="T32" fmla="*/ 32 w 108"/>
                <a:gd name="T33" fmla="*/ 56 h 100"/>
                <a:gd name="T34" fmla="*/ 32 w 108"/>
                <a:gd name="T35" fmla="*/ 52 h 100"/>
                <a:gd name="T36" fmla="*/ 15 w 108"/>
                <a:gd name="T37" fmla="*/ 36 h 100"/>
                <a:gd name="T38" fmla="*/ 11 w 108"/>
                <a:gd name="T39" fmla="*/ 36 h 100"/>
                <a:gd name="T40" fmla="*/ 10 w 108"/>
                <a:gd name="T41" fmla="*/ 38 h 100"/>
                <a:gd name="T42" fmla="*/ 10 w 108"/>
                <a:gd name="T43" fmla="*/ 42 h 100"/>
                <a:gd name="T44" fmla="*/ 26 w 108"/>
                <a:gd name="T45" fmla="*/ 58 h 100"/>
                <a:gd name="T46" fmla="*/ 44 w 108"/>
                <a:gd name="T47" fmla="*/ 43 h 100"/>
                <a:gd name="T48" fmla="*/ 98 w 108"/>
                <a:gd name="T49" fmla="*/ 93 h 100"/>
                <a:gd name="T50" fmla="*/ 105 w 108"/>
                <a:gd name="T51" fmla="*/ 95 h 100"/>
                <a:gd name="T52" fmla="*/ 107 w 108"/>
                <a:gd name="T53" fmla="*/ 92 h 100"/>
                <a:gd name="T54" fmla="*/ 105 w 108"/>
                <a:gd name="T55" fmla="*/ 86 h 100"/>
                <a:gd name="T56" fmla="*/ 51 w 108"/>
                <a:gd name="T57" fmla="*/ 35 h 100"/>
                <a:gd name="T58" fmla="*/ 44 w 108"/>
                <a:gd name="T59" fmla="*/ 43 h 100"/>
                <a:gd name="T60" fmla="*/ 63 w 108"/>
                <a:gd name="T61" fmla="*/ 93 h 100"/>
                <a:gd name="T62" fmla="*/ 61 w 108"/>
                <a:gd name="T63" fmla="*/ 92 h 100"/>
                <a:gd name="T64" fmla="*/ 1 w 108"/>
                <a:gd name="T65" fmla="*/ 92 h 100"/>
                <a:gd name="T66" fmla="*/ 0 w 108"/>
                <a:gd name="T67" fmla="*/ 93 h 100"/>
                <a:gd name="T68" fmla="*/ 0 w 108"/>
                <a:gd name="T69" fmla="*/ 98 h 100"/>
                <a:gd name="T70" fmla="*/ 1 w 108"/>
                <a:gd name="T71" fmla="*/ 100 h 100"/>
                <a:gd name="T72" fmla="*/ 61 w 108"/>
                <a:gd name="T73" fmla="*/ 100 h 100"/>
                <a:gd name="T74" fmla="*/ 63 w 108"/>
                <a:gd name="T75" fmla="*/ 98 h 100"/>
                <a:gd name="T76" fmla="*/ 63 w 108"/>
                <a:gd name="T77" fmla="*/ 93 h 100"/>
                <a:gd name="T78" fmla="*/ 14 w 108"/>
                <a:gd name="T79" fmla="*/ 82 h 100"/>
                <a:gd name="T80" fmla="*/ 49 w 108"/>
                <a:gd name="T81" fmla="*/ 82 h 100"/>
                <a:gd name="T82" fmla="*/ 53 w 108"/>
                <a:gd name="T83" fmla="*/ 85 h 100"/>
                <a:gd name="T84" fmla="*/ 53 w 108"/>
                <a:gd name="T85" fmla="*/ 89 h 100"/>
                <a:gd name="T86" fmla="*/ 9 w 108"/>
                <a:gd name="T87" fmla="*/ 89 h 100"/>
                <a:gd name="T88" fmla="*/ 9 w 108"/>
                <a:gd name="T89" fmla="*/ 85 h 100"/>
                <a:gd name="T90" fmla="*/ 14 w 108"/>
                <a:gd name="T9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1" name="Rectangle 120"/>
          <p:cNvSpPr/>
          <p:nvPr/>
        </p:nvSpPr>
        <p:spPr bwMode="auto">
          <a:xfrm>
            <a:off x="3241352" y="4005064"/>
            <a:ext cx="2770808" cy="310140"/>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l">
              <a:defRPr/>
            </a:pPr>
            <a:r>
              <a:rPr lang="en-GB" sz="1000" dirty="0" smtClean="0">
                <a:solidFill>
                  <a:schemeClr val="bg1"/>
                </a:solidFill>
              </a:rPr>
              <a:t>15 December 2017 industry stakeholders start using RMS portal instead of mdms@</a:t>
            </a:r>
            <a:endParaRPr lang="en-GB" altLang="en-US" sz="1000" dirty="0" smtClean="0">
              <a:solidFill>
                <a:schemeClr val="bg1"/>
              </a:solidFill>
            </a:endParaRPr>
          </a:p>
        </p:txBody>
      </p:sp>
      <p:sp>
        <p:nvSpPr>
          <p:cNvPr id="137" name="Content Placeholder 2"/>
          <p:cNvSpPr>
            <a:spLocks noGrp="1"/>
          </p:cNvSpPr>
          <p:nvPr>
            <p:ph idx="1"/>
          </p:nvPr>
        </p:nvSpPr>
        <p:spPr>
          <a:xfrm>
            <a:off x="250824" y="764704"/>
            <a:ext cx="8640000" cy="2088232"/>
          </a:xfrm>
        </p:spPr>
        <p:txBody>
          <a:bodyPr/>
          <a:lstStyle/>
          <a:p>
            <a:pPr marL="180000" indent="-180000">
              <a:lnSpc>
                <a:spcPct val="100000"/>
              </a:lnSpc>
              <a:spcBef>
                <a:spcPts val="200"/>
              </a:spcBef>
              <a:spcAft>
                <a:spcPts val="200"/>
              </a:spcAft>
              <a:buFont typeface="Arial" panose="020B0604020202020204" pitchFamily="34" charset="0"/>
              <a:buChar char="•"/>
            </a:pPr>
            <a:r>
              <a:rPr lang="en-GB" sz="1500" dirty="0" smtClean="0"/>
              <a:t>RMS </a:t>
            </a:r>
            <a:r>
              <a:rPr lang="en-GB" sz="1500" dirty="0"/>
              <a:t>is already integrated with </a:t>
            </a:r>
            <a:r>
              <a:rPr lang="en-GB" sz="1500" dirty="0" smtClean="0"/>
              <a:t>eAF</a:t>
            </a:r>
            <a:r>
              <a:rPr lang="en-GB" sz="1500" dirty="0"/>
              <a:t> (</a:t>
            </a:r>
            <a:r>
              <a:rPr lang="en-GB" sz="1500" dirty="0" smtClean="0"/>
              <a:t>RMS data is pulled into eAF automatically).</a:t>
            </a:r>
            <a:endParaRPr lang="en-GB" sz="1500" dirty="0"/>
          </a:p>
          <a:p>
            <a:pPr marL="180000" indent="-180000">
              <a:lnSpc>
                <a:spcPct val="100000"/>
              </a:lnSpc>
              <a:spcBef>
                <a:spcPts val="200"/>
              </a:spcBef>
              <a:spcAft>
                <a:spcPts val="200"/>
              </a:spcAft>
              <a:buFont typeface="Arial" panose="020B0604020202020204" pitchFamily="34" charset="0"/>
              <a:buChar char="•"/>
            </a:pPr>
            <a:r>
              <a:rPr lang="en-GB" sz="1500" b="1" dirty="0"/>
              <a:t>Terms should be </a:t>
            </a:r>
            <a:r>
              <a:rPr lang="en-GB" sz="1500" b="1" dirty="0" smtClean="0"/>
              <a:t>registered </a:t>
            </a:r>
            <a:r>
              <a:rPr lang="en-GB" sz="1500" dirty="0"/>
              <a:t>before they are required to be used in a regulatory </a:t>
            </a:r>
            <a:r>
              <a:rPr lang="en-GB" sz="1500" dirty="0" smtClean="0"/>
              <a:t>procedure.</a:t>
            </a:r>
          </a:p>
          <a:p>
            <a:pPr marL="180000" indent="-180000">
              <a:lnSpc>
                <a:spcPct val="100000"/>
              </a:lnSpc>
              <a:spcBef>
                <a:spcPts val="200"/>
              </a:spcBef>
              <a:spcAft>
                <a:spcPts val="200"/>
              </a:spcAft>
              <a:buFont typeface="Arial" panose="020B0604020202020204" pitchFamily="34" charset="0"/>
              <a:buChar char="•"/>
            </a:pPr>
            <a:r>
              <a:rPr lang="en-GB" sz="1500" dirty="0" smtClean="0"/>
              <a:t>Current process for applicants to request registration of terms is by sending email to </a:t>
            </a:r>
            <a:r>
              <a:rPr lang="en-GB" sz="1500" dirty="0" smtClean="0">
                <a:hlinkClick r:id="rId3"/>
              </a:rPr>
              <a:t>mdms@ema.europa.eu</a:t>
            </a:r>
            <a:r>
              <a:rPr lang="en-GB" sz="1500" dirty="0" smtClean="0"/>
              <a:t> (as described in eAF Q&amp;A document).</a:t>
            </a:r>
          </a:p>
          <a:p>
            <a:pPr marL="180000" indent="-180000">
              <a:lnSpc>
                <a:spcPct val="100000"/>
              </a:lnSpc>
              <a:spcBef>
                <a:spcPts val="200"/>
              </a:spcBef>
              <a:spcAft>
                <a:spcPts val="200"/>
              </a:spcAft>
              <a:buFont typeface="Arial" panose="020B0604020202020204" pitchFamily="34" charset="0"/>
              <a:buChar char="•"/>
            </a:pPr>
            <a:r>
              <a:rPr lang="en-GB" sz="1500" dirty="0" smtClean="0"/>
              <a:t>From December 2017 applicants are encouraged to start using RMS portal to submit change request to register terms (mdms@ can still be used until end of June 2018).</a:t>
            </a:r>
          </a:p>
          <a:p>
            <a:pPr marL="180000" indent="-180000">
              <a:lnSpc>
                <a:spcPct val="100000"/>
              </a:lnSpc>
              <a:spcBef>
                <a:spcPts val="200"/>
              </a:spcBef>
              <a:spcAft>
                <a:spcPts val="200"/>
              </a:spcAft>
              <a:buFont typeface="Arial" panose="020B0604020202020204" pitchFamily="34" charset="0"/>
              <a:buChar char="•"/>
            </a:pPr>
            <a:r>
              <a:rPr lang="en-GB" sz="1500" dirty="0" smtClean="0"/>
              <a:t>From July 2018 only change request submitted via RMS will be accepted.</a:t>
            </a:r>
            <a:endParaRPr lang="en-GB" sz="1500" dirty="0"/>
          </a:p>
          <a:p>
            <a:pPr>
              <a:lnSpc>
                <a:spcPct val="100000"/>
              </a:lnSpc>
              <a:spcAft>
                <a:spcPts val="900"/>
              </a:spcAft>
            </a:pPr>
            <a:endParaRPr lang="en-GB" sz="1800" b="1" dirty="0"/>
          </a:p>
        </p:txBody>
      </p:sp>
      <p:sp>
        <p:nvSpPr>
          <p:cNvPr id="146" name="Rectangle 145"/>
          <p:cNvSpPr/>
          <p:nvPr/>
        </p:nvSpPr>
        <p:spPr>
          <a:xfrm>
            <a:off x="2339752" y="5301208"/>
            <a:ext cx="1368152" cy="381313"/>
          </a:xfrm>
          <a:prstGeom prst="rect">
            <a:avLst/>
          </a:prstGeom>
          <a:noFill/>
          <a:ln w="9525" cap="flat" cmpd="sng" algn="ctr">
            <a:noFill/>
            <a:prstDash val="solid"/>
            <a:round/>
            <a:headEnd type="none" w="med" len="med"/>
            <a:tailEnd type="triangle" w="lg" len="med"/>
          </a:ln>
          <a:effectLst/>
        </p:spPr>
        <p:txBody>
          <a:bodyPr lIns="36000" tIns="36000" rIns="36000" bIns="36000" anchor="ctr" anchorCtr="0"/>
          <a:lstStyle/>
          <a:p>
            <a:pPr algn="l"/>
            <a:r>
              <a:rPr lang="en-GB" sz="900" b="1" i="1" dirty="0" smtClean="0"/>
              <a:t>Using RMS in eAF process (see slide 19) </a:t>
            </a:r>
            <a:endParaRPr lang="en-GB" sz="900" b="1" i="1" dirty="0"/>
          </a:p>
        </p:txBody>
      </p:sp>
      <p:pic>
        <p:nvPicPr>
          <p:cNvPr id="4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0900" y="3645024"/>
            <a:ext cx="652275" cy="65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bwMode="auto">
          <a:xfrm>
            <a:off x="3216002" y="5199158"/>
            <a:ext cx="450428" cy="0"/>
          </a:xfrm>
          <a:prstGeom prst="line">
            <a:avLst/>
          </a:prstGeom>
          <a:solidFill>
            <a:schemeClr val="accent1"/>
          </a:solidFill>
          <a:ln w="9525" cap="flat" cmpd="sng" algn="ctr">
            <a:solidFill>
              <a:srgbClr val="175E54"/>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3221100" y="4695683"/>
            <a:ext cx="1" cy="508660"/>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7904" y="4695683"/>
            <a:ext cx="2754856" cy="197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08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68435"/>
            <a:ext cx="8642350" cy="4925005"/>
          </a:xfrm>
        </p:spPr>
        <p:txBody>
          <a:bodyPr/>
          <a:lstStyle/>
          <a:p>
            <a:pPr marL="540000" indent="-540000">
              <a:lnSpc>
                <a:spcPct val="100000"/>
              </a:lnSpc>
              <a:spcBef>
                <a:spcPts val="400"/>
              </a:spcBef>
              <a:spcAft>
                <a:spcPts val="0"/>
              </a:spcAft>
              <a:buFont typeface="+mj-lt"/>
              <a:buAutoNum type="arabicPeriod"/>
              <a:tabLst>
                <a:tab pos="8609013" algn="r"/>
              </a:tabLst>
            </a:pPr>
            <a:r>
              <a:rPr lang="en-GB" sz="1400" dirty="0" smtClean="0"/>
              <a:t>Case for SPOR (why, how, what)	</a:t>
            </a:r>
            <a:br>
              <a:rPr lang="en-GB" sz="1400" dirty="0" smtClean="0"/>
            </a:br>
            <a:r>
              <a:rPr lang="en-GB" sz="1200" i="1" dirty="0" smtClean="0"/>
              <a:t>	</a:t>
            </a:r>
            <a:r>
              <a:rPr lang="en-GB" sz="1100" i="1" dirty="0" smtClean="0"/>
              <a:t>Agnieszka Laka, SPOR Business Change Lead</a:t>
            </a:r>
            <a:endParaRPr lang="en-GB" sz="1100" i="1" dirty="0"/>
          </a:p>
          <a:p>
            <a:pPr marL="540000" lvl="0" indent="-540000">
              <a:lnSpc>
                <a:spcPct val="100000"/>
              </a:lnSpc>
              <a:spcBef>
                <a:spcPts val="400"/>
              </a:spcBef>
              <a:spcAft>
                <a:spcPts val="0"/>
              </a:spcAft>
              <a:buFont typeface="+mj-lt"/>
              <a:buAutoNum type="arabicPeriod"/>
              <a:tabLst>
                <a:tab pos="8609013" algn="r"/>
              </a:tabLst>
            </a:pPr>
            <a:r>
              <a:rPr lang="en-GB" sz="1400" dirty="0" smtClean="0"/>
              <a:t>RMS in </a:t>
            </a:r>
            <a:r>
              <a:rPr lang="en-GB" sz="1400" dirty="0"/>
              <a:t>summary	</a:t>
            </a:r>
            <a:br>
              <a:rPr lang="en-GB" sz="1400" dirty="0"/>
            </a:br>
            <a:r>
              <a:rPr lang="en-GB" sz="1200" i="1" dirty="0"/>
              <a:t>	</a:t>
            </a:r>
            <a:r>
              <a:rPr lang="en-GB" sz="1100" i="1" dirty="0" smtClean="0"/>
              <a:t>Jaume Gonzalez, RMS Business Lead</a:t>
            </a:r>
          </a:p>
          <a:p>
            <a:pPr marL="540000" lvl="0" indent="-540000">
              <a:lnSpc>
                <a:spcPct val="100000"/>
              </a:lnSpc>
              <a:spcBef>
                <a:spcPts val="400"/>
              </a:spcBef>
              <a:spcAft>
                <a:spcPts val="0"/>
              </a:spcAft>
              <a:buFont typeface="+mj-lt"/>
              <a:buAutoNum type="arabicPeriod"/>
              <a:tabLst>
                <a:tab pos="8609013" algn="r"/>
              </a:tabLst>
            </a:pPr>
            <a:r>
              <a:rPr lang="en-GB" sz="1400" dirty="0" smtClean="0"/>
              <a:t>OMS in </a:t>
            </a:r>
            <a:r>
              <a:rPr lang="en-GB" sz="1400" dirty="0"/>
              <a:t>summary	</a:t>
            </a:r>
            <a:br>
              <a:rPr lang="en-GB" sz="1400" dirty="0"/>
            </a:br>
            <a:r>
              <a:rPr lang="en-GB" sz="1200" i="1" dirty="0"/>
              <a:t>	</a:t>
            </a:r>
            <a:r>
              <a:rPr lang="en-GB" sz="1100" i="1" dirty="0"/>
              <a:t>Kepa </a:t>
            </a:r>
            <a:r>
              <a:rPr lang="en-GB" sz="1100" i="1" dirty="0" smtClean="0"/>
              <a:t>Amutxastegi, </a:t>
            </a:r>
            <a:r>
              <a:rPr lang="en-GB" sz="1100" i="1" dirty="0"/>
              <a:t>OMS Business Lead </a:t>
            </a:r>
            <a:endParaRPr lang="en-GB" sz="1100" i="1" dirty="0" smtClean="0"/>
          </a:p>
          <a:p>
            <a:pPr marL="540000" lvl="0" indent="-540000">
              <a:lnSpc>
                <a:spcPct val="100000"/>
              </a:lnSpc>
              <a:spcBef>
                <a:spcPts val="400"/>
              </a:spcBef>
              <a:spcAft>
                <a:spcPts val="0"/>
              </a:spcAft>
              <a:buFont typeface="+mj-lt"/>
              <a:buAutoNum type="arabicPeriod"/>
              <a:tabLst>
                <a:tab pos="8609013" algn="r"/>
              </a:tabLst>
            </a:pPr>
            <a:r>
              <a:rPr lang="en-GB" sz="1400" dirty="0" smtClean="0"/>
              <a:t>Using RMS in </a:t>
            </a:r>
            <a:r>
              <a:rPr lang="en-GB" sz="1400" dirty="0"/>
              <a:t>eAF	</a:t>
            </a:r>
            <a:br>
              <a:rPr lang="en-GB" sz="1400" dirty="0"/>
            </a:br>
            <a:r>
              <a:rPr lang="en-GB" sz="1200" i="1" dirty="0"/>
              <a:t>	</a:t>
            </a:r>
            <a:r>
              <a:rPr lang="en-GB" sz="1100" i="1" dirty="0" smtClean="0"/>
              <a:t>Jaume Gonzalez</a:t>
            </a:r>
          </a:p>
          <a:p>
            <a:pPr marL="540000" lvl="0" indent="-540000">
              <a:lnSpc>
                <a:spcPct val="100000"/>
              </a:lnSpc>
              <a:spcBef>
                <a:spcPts val="400"/>
              </a:spcBef>
              <a:spcAft>
                <a:spcPts val="0"/>
              </a:spcAft>
              <a:buFont typeface="+mj-lt"/>
              <a:buAutoNum type="arabicPeriod"/>
              <a:tabLst>
                <a:tab pos="8609013" algn="r"/>
              </a:tabLst>
            </a:pPr>
            <a:r>
              <a:rPr lang="en-GB" sz="1400" dirty="0" smtClean="0"/>
              <a:t>Using OMS in </a:t>
            </a:r>
            <a:r>
              <a:rPr lang="en-GB" sz="1400" dirty="0"/>
              <a:t>eAF	</a:t>
            </a:r>
            <a:br>
              <a:rPr lang="en-GB" sz="1400" dirty="0"/>
            </a:br>
            <a:r>
              <a:rPr lang="en-GB" sz="1200" dirty="0"/>
              <a:t>	</a:t>
            </a:r>
            <a:r>
              <a:rPr lang="en-GB" sz="1100" i="1" dirty="0"/>
              <a:t> Kepa Amutxastegi</a:t>
            </a:r>
            <a:endParaRPr lang="en-GB" sz="1100" dirty="0" smtClean="0"/>
          </a:p>
          <a:p>
            <a:pPr marL="540000" indent="-540000">
              <a:lnSpc>
                <a:spcPct val="100000"/>
              </a:lnSpc>
              <a:spcBef>
                <a:spcPts val="400"/>
              </a:spcBef>
              <a:spcAft>
                <a:spcPts val="0"/>
              </a:spcAft>
              <a:buFont typeface="+mj-lt"/>
              <a:buAutoNum type="arabicPeriod"/>
              <a:tabLst>
                <a:tab pos="8609013" algn="r"/>
              </a:tabLst>
            </a:pPr>
            <a:r>
              <a:rPr lang="en-GB" sz="1400" dirty="0"/>
              <a:t>Demonstration &amp; case study	</a:t>
            </a:r>
            <a:br>
              <a:rPr lang="en-GB" sz="1400" dirty="0"/>
            </a:br>
            <a:r>
              <a:rPr lang="en-GB" sz="1200" i="1" dirty="0"/>
              <a:t>	</a:t>
            </a:r>
            <a:r>
              <a:rPr lang="en-GB" sz="1100" i="1" dirty="0" smtClean="0"/>
              <a:t>Kristiina Puusaari, eSubmissions Business Lead</a:t>
            </a:r>
          </a:p>
          <a:p>
            <a:pPr marL="540000" indent="-540000">
              <a:lnSpc>
                <a:spcPct val="100000"/>
              </a:lnSpc>
              <a:spcBef>
                <a:spcPts val="400"/>
              </a:spcBef>
              <a:spcAft>
                <a:spcPts val="0"/>
              </a:spcAft>
              <a:buFont typeface="+mj-lt"/>
              <a:buAutoNum type="arabicPeriod"/>
              <a:tabLst>
                <a:tab pos="8609013" algn="r"/>
              </a:tabLst>
            </a:pPr>
            <a:r>
              <a:rPr lang="en-GB" sz="1400" dirty="0" smtClean="0"/>
              <a:t>Requesting Substances via EMA </a:t>
            </a:r>
            <a:r>
              <a:rPr lang="en-GB" sz="1400" dirty="0"/>
              <a:t>Service Desk	</a:t>
            </a:r>
            <a:br>
              <a:rPr lang="en-GB" sz="1400" dirty="0"/>
            </a:br>
            <a:r>
              <a:rPr lang="en-GB" sz="1200" dirty="0"/>
              <a:t>	</a:t>
            </a:r>
            <a:r>
              <a:rPr lang="en-GB" sz="1100" i="1" dirty="0" smtClean="0"/>
              <a:t>Pedro Batista, SPOR Data Steward</a:t>
            </a:r>
            <a:endParaRPr lang="en-GB" sz="1100" i="1" dirty="0"/>
          </a:p>
          <a:p>
            <a:pPr marL="540000" indent="-540000">
              <a:lnSpc>
                <a:spcPct val="100000"/>
              </a:lnSpc>
              <a:spcBef>
                <a:spcPts val="400"/>
              </a:spcBef>
              <a:spcAft>
                <a:spcPts val="0"/>
              </a:spcAft>
              <a:buFont typeface="+mj-lt"/>
              <a:buAutoNum type="arabicPeriod"/>
              <a:tabLst>
                <a:tab pos="8609013" algn="r"/>
              </a:tabLst>
            </a:pPr>
            <a:r>
              <a:rPr lang="en-GB" sz="1400" dirty="0" smtClean="0"/>
              <a:t>SPOR user </a:t>
            </a:r>
            <a:r>
              <a:rPr lang="en-GB" sz="1400" dirty="0"/>
              <a:t>registration process 	</a:t>
            </a:r>
            <a:br>
              <a:rPr lang="en-GB" sz="1400" dirty="0"/>
            </a:br>
            <a:r>
              <a:rPr lang="en-GB" sz="1200" i="1" dirty="0"/>
              <a:t>	</a:t>
            </a:r>
            <a:r>
              <a:rPr lang="en-GB" sz="1100" i="1" dirty="0" smtClean="0"/>
              <a:t>Gabriel Boronat, SPOR Business Change</a:t>
            </a:r>
            <a:endParaRPr lang="en-GB" sz="1100" i="1" dirty="0"/>
          </a:p>
          <a:p>
            <a:pPr marL="540000" indent="-540000">
              <a:lnSpc>
                <a:spcPct val="100000"/>
              </a:lnSpc>
              <a:spcBef>
                <a:spcPts val="400"/>
              </a:spcBef>
              <a:spcAft>
                <a:spcPts val="0"/>
              </a:spcAft>
              <a:buFont typeface="+mj-lt"/>
              <a:buAutoNum type="arabicPeriod"/>
              <a:tabLst>
                <a:tab pos="8609013" algn="r"/>
              </a:tabLst>
            </a:pPr>
            <a:r>
              <a:rPr lang="en-GB" sz="1400" dirty="0"/>
              <a:t>Key messages	</a:t>
            </a:r>
            <a:br>
              <a:rPr lang="en-GB" sz="1400" dirty="0"/>
            </a:br>
            <a:r>
              <a:rPr lang="en-GB" sz="1200" i="1" dirty="0"/>
              <a:t>	</a:t>
            </a:r>
            <a:r>
              <a:rPr lang="en-GB" sz="1100" i="1" dirty="0" smtClean="0"/>
              <a:t>Agnieszka Laka &amp; Gabriel Boronat</a:t>
            </a:r>
          </a:p>
          <a:p>
            <a:pPr marL="540000" lvl="0" indent="-540000">
              <a:lnSpc>
                <a:spcPct val="100000"/>
              </a:lnSpc>
              <a:spcBef>
                <a:spcPts val="400"/>
              </a:spcBef>
              <a:spcAft>
                <a:spcPts val="0"/>
              </a:spcAft>
              <a:buFont typeface="+mj-lt"/>
              <a:buAutoNum type="arabicPeriod"/>
              <a:tabLst>
                <a:tab pos="8609013" algn="r"/>
              </a:tabLst>
            </a:pPr>
            <a:r>
              <a:rPr lang="en-GB" sz="1400" dirty="0" smtClean="0"/>
              <a:t>Additional information &amp; relevant documents</a:t>
            </a:r>
            <a:r>
              <a:rPr lang="en-GB" sz="1400" dirty="0"/>
              <a:t>	</a:t>
            </a:r>
            <a:br>
              <a:rPr lang="en-GB" sz="1400" dirty="0"/>
            </a:br>
            <a:r>
              <a:rPr lang="en-GB" sz="1200" i="1" dirty="0"/>
              <a:t>	</a:t>
            </a:r>
            <a:r>
              <a:rPr lang="en-GB" sz="1100" i="1" dirty="0" smtClean="0"/>
              <a:t>Gabriel Boronat</a:t>
            </a:r>
          </a:p>
        </p:txBody>
      </p:sp>
      <p:sp>
        <p:nvSpPr>
          <p:cNvPr id="2" name="Title 1"/>
          <p:cNvSpPr>
            <a:spLocks noGrp="1"/>
          </p:cNvSpPr>
          <p:nvPr>
            <p:ph type="title"/>
          </p:nvPr>
        </p:nvSpPr>
        <p:spPr>
          <a:xfrm>
            <a:off x="252016" y="19050"/>
            <a:ext cx="6480000" cy="648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a:lnSpc>
                <a:spcPts val="3168"/>
              </a:lnSpc>
            </a:pPr>
            <a:r>
              <a:rPr lang="en-GB" sz="2400" dirty="0">
                <a:solidFill>
                  <a:srgbClr val="FFFFFF"/>
                </a:solidFill>
              </a:rPr>
              <a:t>Draft Agenda</a:t>
            </a:r>
          </a:p>
        </p:txBody>
      </p:sp>
    </p:spTree>
    <p:extLst>
      <p:ext uri="{BB962C8B-B14F-4D97-AF65-F5344CB8AC3E}">
        <p14:creationId xmlns:p14="http://schemas.microsoft.com/office/powerpoint/2010/main" val="1540464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32" y="116632"/>
            <a:ext cx="8456613" cy="950913"/>
          </a:xfrm>
        </p:spPr>
        <p:txBody>
          <a:bodyPr/>
          <a:lstStyle/>
          <a:p>
            <a:r>
              <a:rPr lang="en-GB" sz="2400" dirty="0"/>
              <a:t>R</a:t>
            </a:r>
            <a:r>
              <a:rPr lang="en-GB" sz="2400" dirty="0" smtClean="0"/>
              <a:t>MS user process</a:t>
            </a:r>
            <a:endParaRPr lang="en-GB" sz="2400" dirty="0"/>
          </a:p>
        </p:txBody>
      </p:sp>
      <p:sp>
        <p:nvSpPr>
          <p:cNvPr id="8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RMS in </a:t>
            </a:r>
            <a:r>
              <a:rPr lang="en-GB" altLang="en-US" dirty="0" err="1" smtClean="0"/>
              <a:t>eAF</a:t>
            </a:r>
            <a:r>
              <a:rPr lang="en-GB" altLang="en-US" dirty="0" smtClean="0"/>
              <a:t> </a:t>
            </a:r>
            <a:endParaRPr lang="en-GB" altLang="en-US" dirty="0"/>
          </a:p>
        </p:txBody>
      </p:sp>
      <p:sp>
        <p:nvSpPr>
          <p:cNvPr id="72" name="Rounded Rectangle 71"/>
          <p:cNvSpPr/>
          <p:nvPr/>
        </p:nvSpPr>
        <p:spPr bwMode="auto">
          <a:xfrm>
            <a:off x="791800" y="1146021"/>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a:t>Prepare applicati</a:t>
            </a:r>
            <a:r>
              <a:rPr kumimoji="0" lang="en-GB" sz="1000" b="0" i="0" u="none" strike="noStrike" cap="none" normalizeH="0" baseline="0" dirty="0" smtClean="0">
                <a:ln>
                  <a:noFill/>
                </a:ln>
                <a:solidFill>
                  <a:srgbClr val="000000"/>
                </a:solidFill>
                <a:effectLst/>
                <a:latin typeface="Verdana" pitchFamily="34" charset="0"/>
                <a:cs typeface="Arial" charset="0"/>
              </a:rPr>
              <a:t>on form</a:t>
            </a:r>
          </a:p>
        </p:txBody>
      </p:sp>
      <p:sp>
        <p:nvSpPr>
          <p:cNvPr id="100" name="Rounded Rectangle 99"/>
          <p:cNvSpPr/>
          <p:nvPr/>
        </p:nvSpPr>
        <p:spPr bwMode="auto">
          <a:xfrm>
            <a:off x="3371173" y="2452861"/>
            <a:ext cx="1584000" cy="503988"/>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t>Login to RMS</a:t>
            </a:r>
            <a:r>
              <a:rPr lang="en-GB" sz="1000" dirty="0" smtClean="0"/>
              <a: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rPr>
              <a:t>SPOR role is required</a:t>
            </a:r>
          </a:p>
        </p:txBody>
      </p:sp>
      <p:sp>
        <p:nvSpPr>
          <p:cNvPr id="101" name="Rounded Rectangle 100"/>
          <p:cNvSpPr/>
          <p:nvPr/>
        </p:nvSpPr>
        <p:spPr bwMode="auto">
          <a:xfrm>
            <a:off x="791800" y="3928988"/>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a:lnSpc>
                <a:spcPct val="100000"/>
              </a:lnSpc>
            </a:pPr>
            <a:r>
              <a:rPr lang="en-GB" sz="1000" dirty="0" smtClean="0"/>
              <a:t>Check RMS for New/Updated term</a:t>
            </a:r>
            <a:endParaRPr lang="en-GB" sz="1000" b="1" dirty="0"/>
          </a:p>
        </p:txBody>
      </p:sp>
      <p:sp>
        <p:nvSpPr>
          <p:cNvPr id="102" name="Rounded Rectangle 101"/>
          <p:cNvSpPr/>
          <p:nvPr/>
        </p:nvSpPr>
        <p:spPr bwMode="auto">
          <a:xfrm>
            <a:off x="2608572" y="4416688"/>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Submit </a:t>
            </a:r>
            <a:r>
              <a:rPr lang="en-GB" sz="1000" b="1" dirty="0" smtClean="0"/>
              <a:t>“Add term” </a:t>
            </a:r>
            <a:r>
              <a:rPr lang="en-GB" sz="1000" dirty="0" smtClean="0"/>
              <a:t>request to register new Referential term</a:t>
            </a:r>
            <a:endParaRPr kumimoji="0" lang="en-GB" sz="1000" i="0" u="none" strike="noStrike" cap="none" normalizeH="0" baseline="0" dirty="0" smtClean="0">
              <a:ln>
                <a:noFill/>
              </a:ln>
              <a:solidFill>
                <a:srgbClr val="000000"/>
              </a:solidFill>
              <a:effectLst/>
            </a:endParaRPr>
          </a:p>
        </p:txBody>
      </p:sp>
      <p:sp>
        <p:nvSpPr>
          <p:cNvPr id="104" name="Rounded Rectangle 103"/>
          <p:cNvSpPr/>
          <p:nvPr/>
        </p:nvSpPr>
        <p:spPr bwMode="auto">
          <a:xfrm>
            <a:off x="4356136" y="4417804"/>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Submit </a:t>
            </a:r>
            <a:r>
              <a:rPr lang="en-GB" sz="1000" b="1" dirty="0" smtClean="0"/>
              <a:t>“Update term</a:t>
            </a:r>
            <a:r>
              <a:rPr lang="en-GB" sz="1000" dirty="0" smtClean="0"/>
              <a:t>” change request to update Referential term</a:t>
            </a:r>
            <a:endParaRPr kumimoji="0" lang="en-GB" sz="1000" i="0" u="none" strike="noStrike" cap="none" normalizeH="0" baseline="0" dirty="0" smtClean="0">
              <a:ln>
                <a:noFill/>
              </a:ln>
              <a:solidFill>
                <a:srgbClr val="000000"/>
              </a:solidFill>
              <a:effectLst/>
            </a:endParaRPr>
          </a:p>
        </p:txBody>
      </p:sp>
      <p:sp>
        <p:nvSpPr>
          <p:cNvPr id="105" name="Rounded Rectangle 104"/>
          <p:cNvSpPr/>
          <p:nvPr/>
        </p:nvSpPr>
        <p:spPr bwMode="auto">
          <a:xfrm>
            <a:off x="6928836" y="1155533"/>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Complete application form &amp; submit</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sp>
        <p:nvSpPr>
          <p:cNvPr id="106" name="Diamond 105"/>
          <p:cNvSpPr/>
          <p:nvPr/>
        </p:nvSpPr>
        <p:spPr bwMode="auto">
          <a:xfrm>
            <a:off x="3263173" y="1065533"/>
            <a:ext cx="1800000" cy="900000"/>
          </a:xfrm>
          <a:prstGeom prst="diamond">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36000" tIns="36000" rIns="36000" bIns="36000" numCol="1" rtlCol="0" anchor="ctr" anchorCtr="0" compatLnSpc="1">
            <a:prstTxWarp prst="textNoShape">
              <a:avLst/>
            </a:prstTxWarp>
            <a:noAutofit/>
          </a:bodyPr>
          <a:lstStyle/>
          <a:p>
            <a:r>
              <a:rPr lang="en-GB" sz="1000" dirty="0" smtClean="0"/>
              <a:t>Referential terms OK in eAF?</a:t>
            </a:r>
            <a:endParaRPr lang="en-GB" sz="1000" dirty="0"/>
          </a:p>
        </p:txBody>
      </p:sp>
      <p:sp>
        <p:nvSpPr>
          <p:cNvPr id="107" name="Diamond 106"/>
          <p:cNvSpPr/>
          <p:nvPr/>
        </p:nvSpPr>
        <p:spPr bwMode="auto">
          <a:xfrm>
            <a:off x="3265980" y="3269104"/>
            <a:ext cx="1800000" cy="652101"/>
          </a:xfrm>
          <a:prstGeom prst="diamond">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36000" tIns="36000" rIns="36000" bIns="36000" numCol="1" rtlCol="0" anchor="ctr" anchorCtr="0" compatLnSpc="1">
            <a:prstTxWarp prst="textNoShape">
              <a:avLst/>
            </a:prstTxWarp>
            <a:noAutofit/>
          </a:bodyPr>
          <a:lstStyle/>
          <a:p>
            <a:r>
              <a:rPr lang="en-GB" sz="1000" dirty="0"/>
              <a:t>Referential </a:t>
            </a:r>
            <a:r>
              <a:rPr lang="en-GB" sz="1000" dirty="0" smtClean="0"/>
              <a:t>term exists?</a:t>
            </a:r>
            <a:endParaRPr lang="en-GB" sz="1000" dirty="0"/>
          </a:p>
        </p:txBody>
      </p:sp>
      <p:sp>
        <p:nvSpPr>
          <p:cNvPr id="108" name="Rounded Rectangle 107"/>
          <p:cNvSpPr/>
          <p:nvPr/>
        </p:nvSpPr>
        <p:spPr bwMode="auto">
          <a:xfrm>
            <a:off x="6928836" y="2420968"/>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Receive application form</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grpSp>
        <p:nvGrpSpPr>
          <p:cNvPr id="110" name="Group 109"/>
          <p:cNvGrpSpPr/>
          <p:nvPr/>
        </p:nvGrpSpPr>
        <p:grpSpPr>
          <a:xfrm>
            <a:off x="5594682" y="1210408"/>
            <a:ext cx="540000" cy="572151"/>
            <a:chOff x="162390" y="2317005"/>
            <a:chExt cx="540000" cy="572151"/>
          </a:xfrm>
        </p:grpSpPr>
        <p:sp>
          <p:nvSpPr>
            <p:cNvPr id="111" name="Rectangle 110"/>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12" name="Group 111"/>
            <p:cNvGrpSpPr/>
            <p:nvPr/>
          </p:nvGrpSpPr>
          <p:grpSpPr>
            <a:xfrm>
              <a:off x="162390" y="2317005"/>
              <a:ext cx="540000" cy="564847"/>
              <a:chOff x="162390" y="2317005"/>
              <a:chExt cx="540000" cy="564847"/>
            </a:xfrm>
          </p:grpSpPr>
          <p:sp>
            <p:nvSpPr>
              <p:cNvPr id="113"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14" name="TextBox 113"/>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a:t>eAF</a:t>
                </a:r>
              </a:p>
            </p:txBody>
          </p:sp>
        </p:grpSp>
      </p:grpSp>
      <p:sp>
        <p:nvSpPr>
          <p:cNvPr id="115" name="Rounded Rectangle 114"/>
          <p:cNvSpPr/>
          <p:nvPr/>
        </p:nvSpPr>
        <p:spPr bwMode="auto">
          <a:xfrm>
            <a:off x="6931370" y="3699956"/>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Process application</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cxnSp>
        <p:nvCxnSpPr>
          <p:cNvPr id="6" name="Straight Arrow Connector 5"/>
          <p:cNvCxnSpPr>
            <a:endCxn id="106" idx="1"/>
          </p:cNvCxnSpPr>
          <p:nvPr/>
        </p:nvCxnSpPr>
        <p:spPr bwMode="auto">
          <a:xfrm>
            <a:off x="2231800" y="1515533"/>
            <a:ext cx="1031373" cy="0"/>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4163173" y="1988840"/>
            <a:ext cx="0" cy="462363"/>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100" idx="2"/>
            <a:endCxn id="107" idx="0"/>
          </p:cNvCxnSpPr>
          <p:nvPr/>
        </p:nvCxnSpPr>
        <p:spPr bwMode="auto">
          <a:xfrm>
            <a:off x="4163173" y="2956849"/>
            <a:ext cx="2807" cy="312255"/>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lbow Connector 25"/>
          <p:cNvCxnSpPr>
            <a:stCxn id="107" idx="2"/>
            <a:endCxn id="102" idx="0"/>
          </p:cNvCxnSpPr>
          <p:nvPr/>
        </p:nvCxnSpPr>
        <p:spPr bwMode="auto">
          <a:xfrm rot="5400000">
            <a:off x="3499535" y="3750242"/>
            <a:ext cx="495483" cy="837408"/>
          </a:xfrm>
          <a:prstGeom prst="bentConnector3">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lbow Connector 29"/>
          <p:cNvCxnSpPr>
            <a:stCxn id="107" idx="2"/>
            <a:endCxn id="104" idx="0"/>
          </p:cNvCxnSpPr>
          <p:nvPr/>
        </p:nvCxnSpPr>
        <p:spPr bwMode="auto">
          <a:xfrm rot="16200000" flipH="1">
            <a:off x="4372759" y="3714426"/>
            <a:ext cx="496599" cy="910156"/>
          </a:xfrm>
          <a:prstGeom prst="bentConnector3">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101" idx="0"/>
            <a:endCxn id="72" idx="2"/>
          </p:cNvCxnSpPr>
          <p:nvPr/>
        </p:nvCxnSpPr>
        <p:spPr bwMode="auto">
          <a:xfrm flipV="1">
            <a:off x="1511800" y="1866021"/>
            <a:ext cx="0" cy="2062967"/>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106" idx="3"/>
            <a:endCxn id="111" idx="1"/>
          </p:cNvCxnSpPr>
          <p:nvPr/>
        </p:nvCxnSpPr>
        <p:spPr bwMode="auto">
          <a:xfrm flipV="1">
            <a:off x="5063173" y="1514359"/>
            <a:ext cx="577406" cy="11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a:stCxn id="111" idx="3"/>
            <a:endCxn id="105" idx="1"/>
          </p:cNvCxnSpPr>
          <p:nvPr/>
        </p:nvCxnSpPr>
        <p:spPr bwMode="auto">
          <a:xfrm>
            <a:off x="6083379" y="1514359"/>
            <a:ext cx="845457" cy="11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105" idx="2"/>
            <a:endCxn id="108" idx="0"/>
          </p:cNvCxnSpPr>
          <p:nvPr/>
        </p:nvCxnSpPr>
        <p:spPr bwMode="auto">
          <a:xfrm>
            <a:off x="7648836" y="1875533"/>
            <a:ext cx="0" cy="545435"/>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108" idx="2"/>
            <a:endCxn id="115" idx="0"/>
          </p:cNvCxnSpPr>
          <p:nvPr/>
        </p:nvCxnSpPr>
        <p:spPr bwMode="auto">
          <a:xfrm>
            <a:off x="7648836" y="3140968"/>
            <a:ext cx="2534" cy="558988"/>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6" name="Group 115"/>
          <p:cNvGrpSpPr/>
          <p:nvPr/>
        </p:nvGrpSpPr>
        <p:grpSpPr>
          <a:xfrm>
            <a:off x="600847" y="965003"/>
            <a:ext cx="360000" cy="360000"/>
            <a:chOff x="467544" y="2368961"/>
            <a:chExt cx="414567" cy="414567"/>
          </a:xfrm>
        </p:grpSpPr>
        <p:sp>
          <p:nvSpPr>
            <p:cNvPr id="117" name="Oval 116"/>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18" name="Picture 117"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19" name="Group 118"/>
          <p:cNvGrpSpPr/>
          <p:nvPr/>
        </p:nvGrpSpPr>
        <p:grpSpPr>
          <a:xfrm>
            <a:off x="6758361" y="974515"/>
            <a:ext cx="360000" cy="360000"/>
            <a:chOff x="467544" y="2368961"/>
            <a:chExt cx="414567" cy="414567"/>
          </a:xfrm>
        </p:grpSpPr>
        <p:sp>
          <p:nvSpPr>
            <p:cNvPr id="120" name="Oval 119"/>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1" name="Picture 120"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2" name="Group 121"/>
          <p:cNvGrpSpPr/>
          <p:nvPr/>
        </p:nvGrpSpPr>
        <p:grpSpPr>
          <a:xfrm>
            <a:off x="3264872" y="2265001"/>
            <a:ext cx="360000" cy="360000"/>
            <a:chOff x="467544" y="2368961"/>
            <a:chExt cx="414567" cy="414567"/>
          </a:xfrm>
        </p:grpSpPr>
        <p:sp>
          <p:nvSpPr>
            <p:cNvPr id="123" name="Oval 122"/>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4" name="Picture 123"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5" name="Group 124"/>
          <p:cNvGrpSpPr/>
          <p:nvPr/>
        </p:nvGrpSpPr>
        <p:grpSpPr>
          <a:xfrm>
            <a:off x="5580112" y="4221065"/>
            <a:ext cx="360000" cy="360000"/>
            <a:chOff x="467544" y="2368961"/>
            <a:chExt cx="414567" cy="414567"/>
          </a:xfrm>
        </p:grpSpPr>
        <p:sp>
          <p:nvSpPr>
            <p:cNvPr id="126" name="Oval 125"/>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7" name="Picture 126"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8" name="Group 127"/>
          <p:cNvGrpSpPr/>
          <p:nvPr/>
        </p:nvGrpSpPr>
        <p:grpSpPr>
          <a:xfrm>
            <a:off x="2393837" y="4225543"/>
            <a:ext cx="356436" cy="360000"/>
            <a:chOff x="467544" y="2368961"/>
            <a:chExt cx="414567" cy="414567"/>
          </a:xfrm>
        </p:grpSpPr>
        <p:sp>
          <p:nvSpPr>
            <p:cNvPr id="129" name="Oval 128"/>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30" name="Picture 129"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cxnSp>
        <p:nvCxnSpPr>
          <p:cNvPr id="141" name="Straight Arrow Connector 140"/>
          <p:cNvCxnSpPr>
            <a:stCxn id="104" idx="2"/>
          </p:cNvCxnSpPr>
          <p:nvPr/>
        </p:nvCxnSpPr>
        <p:spPr bwMode="auto">
          <a:xfrm>
            <a:off x="5076136" y="5137804"/>
            <a:ext cx="1" cy="408406"/>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Arrow Connector 141"/>
          <p:cNvCxnSpPr>
            <a:stCxn id="102" idx="2"/>
          </p:cNvCxnSpPr>
          <p:nvPr/>
        </p:nvCxnSpPr>
        <p:spPr bwMode="auto">
          <a:xfrm>
            <a:off x="3328572" y="5136688"/>
            <a:ext cx="0" cy="409522"/>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TextBox 147"/>
          <p:cNvSpPr txBox="1"/>
          <p:nvPr/>
        </p:nvSpPr>
        <p:spPr>
          <a:xfrm>
            <a:off x="912311" y="2636912"/>
            <a:ext cx="1211417" cy="553998"/>
          </a:xfrm>
          <a:prstGeom prst="rect">
            <a:avLst/>
          </a:prstGeom>
          <a:solidFill>
            <a:schemeClr val="bg1"/>
          </a:solidFill>
        </p:spPr>
        <p:txBody>
          <a:bodyPr wrap="square" rtlCol="0">
            <a:spAutoFit/>
          </a:bodyPr>
          <a:lstStyle/>
          <a:p>
            <a:pPr>
              <a:lnSpc>
                <a:spcPct val="100000"/>
              </a:lnSpc>
            </a:pPr>
            <a:r>
              <a:rPr lang="en-GB" sz="1000" dirty="0" smtClean="0">
                <a:solidFill>
                  <a:schemeClr val="tx1"/>
                </a:solidFill>
              </a:rPr>
              <a:t>Refreshed data pulled into eAF automatically</a:t>
            </a:r>
            <a:endParaRPr lang="en-GB" sz="1000" dirty="0">
              <a:solidFill>
                <a:schemeClr val="tx1"/>
              </a:solidFill>
            </a:endParaRPr>
          </a:p>
        </p:txBody>
      </p:sp>
      <p:sp>
        <p:nvSpPr>
          <p:cNvPr id="149" name="Rectangle 148"/>
          <p:cNvSpPr/>
          <p:nvPr/>
        </p:nvSpPr>
        <p:spPr bwMode="auto">
          <a:xfrm>
            <a:off x="592188" y="1749045"/>
            <a:ext cx="540000" cy="216000"/>
          </a:xfrm>
          <a:prstGeom prst="rect">
            <a:avLst/>
          </a:prstGeom>
          <a:solidFill>
            <a:srgbClr val="FFDC4E"/>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Verdana" pitchFamily="34" charset="0"/>
                <a:cs typeface="Arial" charset="0"/>
              </a:rPr>
              <a:t>Start</a:t>
            </a:r>
          </a:p>
        </p:txBody>
      </p:sp>
      <p:grpSp>
        <p:nvGrpSpPr>
          <p:cNvPr id="150" name="Group 149"/>
          <p:cNvGrpSpPr/>
          <p:nvPr/>
        </p:nvGrpSpPr>
        <p:grpSpPr>
          <a:xfrm>
            <a:off x="2051720" y="692696"/>
            <a:ext cx="540000" cy="572151"/>
            <a:chOff x="162390" y="2317005"/>
            <a:chExt cx="540000" cy="572151"/>
          </a:xfrm>
        </p:grpSpPr>
        <p:sp>
          <p:nvSpPr>
            <p:cNvPr id="151" name="Rectangle 150"/>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52" name="Group 151"/>
            <p:cNvGrpSpPr/>
            <p:nvPr/>
          </p:nvGrpSpPr>
          <p:grpSpPr>
            <a:xfrm>
              <a:off x="162390" y="2317005"/>
              <a:ext cx="540000" cy="564847"/>
              <a:chOff x="162390" y="2317005"/>
              <a:chExt cx="540000" cy="564847"/>
            </a:xfrm>
          </p:grpSpPr>
          <p:sp>
            <p:nvSpPr>
              <p:cNvPr id="153"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54" name="TextBox 153"/>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a:t>eAF</a:t>
                </a:r>
              </a:p>
            </p:txBody>
          </p:sp>
        </p:grpSp>
      </p:grpSp>
      <p:sp>
        <p:nvSpPr>
          <p:cNvPr id="155" name="Rectangle 154"/>
          <p:cNvSpPr/>
          <p:nvPr/>
        </p:nvSpPr>
        <p:spPr bwMode="auto">
          <a:xfrm>
            <a:off x="8064448" y="4278003"/>
            <a:ext cx="540000" cy="283906"/>
          </a:xfrm>
          <a:prstGeom prst="rect">
            <a:avLst/>
          </a:prstGeom>
          <a:solidFill>
            <a:srgbClr val="FFDC4E"/>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Verdana" pitchFamily="34" charset="0"/>
                <a:cs typeface="Arial" charset="0"/>
              </a:rPr>
              <a:t>Finish</a:t>
            </a:r>
          </a:p>
        </p:txBody>
      </p:sp>
      <p:sp>
        <p:nvSpPr>
          <p:cNvPr id="53" name="TextBox 52"/>
          <p:cNvSpPr txBox="1"/>
          <p:nvPr/>
        </p:nvSpPr>
        <p:spPr>
          <a:xfrm>
            <a:off x="4528156" y="4073004"/>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Y</a:t>
            </a:r>
            <a:endParaRPr lang="en-GB" sz="800" b="1" dirty="0"/>
          </a:p>
        </p:txBody>
      </p:sp>
      <p:sp>
        <p:nvSpPr>
          <p:cNvPr id="158" name="TextBox 157"/>
          <p:cNvSpPr txBox="1"/>
          <p:nvPr/>
        </p:nvSpPr>
        <p:spPr>
          <a:xfrm>
            <a:off x="5261876" y="1425084"/>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Y</a:t>
            </a:r>
            <a:endParaRPr lang="en-GB" sz="800" b="1" dirty="0"/>
          </a:p>
        </p:txBody>
      </p:sp>
      <p:sp>
        <p:nvSpPr>
          <p:cNvPr id="159" name="TextBox 158"/>
          <p:cNvSpPr txBox="1"/>
          <p:nvPr/>
        </p:nvSpPr>
        <p:spPr>
          <a:xfrm>
            <a:off x="3664228" y="4075796"/>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N</a:t>
            </a:r>
            <a:endParaRPr lang="en-GB" sz="800" b="1" dirty="0"/>
          </a:p>
        </p:txBody>
      </p:sp>
      <p:sp>
        <p:nvSpPr>
          <p:cNvPr id="160" name="TextBox 159"/>
          <p:cNvSpPr txBox="1"/>
          <p:nvPr/>
        </p:nvSpPr>
        <p:spPr>
          <a:xfrm>
            <a:off x="4074294" y="2116512"/>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N</a:t>
            </a:r>
            <a:endParaRPr lang="en-GB" sz="800" b="1" dirty="0"/>
          </a:p>
        </p:txBody>
      </p:sp>
      <p:grpSp>
        <p:nvGrpSpPr>
          <p:cNvPr id="187" name="Group 186"/>
          <p:cNvGrpSpPr/>
          <p:nvPr/>
        </p:nvGrpSpPr>
        <p:grpSpPr>
          <a:xfrm>
            <a:off x="610794" y="3713004"/>
            <a:ext cx="360000" cy="360000"/>
            <a:chOff x="467544" y="2368961"/>
            <a:chExt cx="414567" cy="414567"/>
          </a:xfrm>
        </p:grpSpPr>
        <p:sp>
          <p:nvSpPr>
            <p:cNvPr id="188" name="Oval 187"/>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89" name="Picture 188"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93" name="Group 92"/>
          <p:cNvGrpSpPr/>
          <p:nvPr/>
        </p:nvGrpSpPr>
        <p:grpSpPr>
          <a:xfrm>
            <a:off x="6769546" y="3501008"/>
            <a:ext cx="360000" cy="360000"/>
            <a:chOff x="5256128" y="2201880"/>
            <a:chExt cx="432000" cy="432000"/>
          </a:xfrm>
        </p:grpSpPr>
        <p:sp>
          <p:nvSpPr>
            <p:cNvPr id="94" name="Oval 93"/>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95" name="Picture 94" descr="1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511" y="2302040"/>
              <a:ext cx="266197" cy="252000"/>
            </a:xfrm>
            <a:prstGeom prst="rect">
              <a:avLst/>
            </a:prstGeom>
          </p:spPr>
        </p:pic>
      </p:grpSp>
      <p:grpSp>
        <p:nvGrpSpPr>
          <p:cNvPr id="96" name="Group 95"/>
          <p:cNvGrpSpPr/>
          <p:nvPr/>
        </p:nvGrpSpPr>
        <p:grpSpPr>
          <a:xfrm>
            <a:off x="6752612" y="2204904"/>
            <a:ext cx="360000" cy="360000"/>
            <a:chOff x="5256128" y="2201880"/>
            <a:chExt cx="432000" cy="432000"/>
          </a:xfrm>
        </p:grpSpPr>
        <p:sp>
          <p:nvSpPr>
            <p:cNvPr id="97" name="Oval 96"/>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98" name="Picture 97" descr="1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9351" y="2302040"/>
              <a:ext cx="266197" cy="252000"/>
            </a:xfrm>
            <a:prstGeom prst="rect">
              <a:avLst/>
            </a:prstGeom>
          </p:spPr>
        </p:pic>
      </p:grpSp>
      <p:sp>
        <p:nvSpPr>
          <p:cNvPr id="82" name="Rounded Rectangle 81"/>
          <p:cNvSpPr/>
          <p:nvPr/>
        </p:nvSpPr>
        <p:spPr bwMode="auto">
          <a:xfrm>
            <a:off x="2319017" y="5546210"/>
            <a:ext cx="1748059" cy="617995"/>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Wait for new term to be </a:t>
            </a:r>
            <a:r>
              <a:rPr lang="en-GB" sz="1000" b="1" dirty="0" smtClean="0"/>
              <a:t>validated/approved</a:t>
            </a:r>
            <a:r>
              <a:rPr lang="en-GB" sz="1000" dirty="0" smtClean="0"/>
              <a:t> by EMA Data Stewards</a:t>
            </a:r>
            <a:endParaRPr kumimoji="0" lang="en-GB" sz="1000" b="1" i="0" u="none" strike="noStrike" cap="none" normalizeH="0" baseline="0" dirty="0" smtClean="0">
              <a:ln>
                <a:noFill/>
              </a:ln>
              <a:solidFill>
                <a:srgbClr val="000000"/>
              </a:solidFill>
              <a:effectLst/>
            </a:endParaRPr>
          </a:p>
        </p:txBody>
      </p:sp>
      <p:sp>
        <p:nvSpPr>
          <p:cNvPr id="83" name="Rounded Rectangle 82"/>
          <p:cNvSpPr/>
          <p:nvPr/>
        </p:nvSpPr>
        <p:spPr bwMode="auto">
          <a:xfrm>
            <a:off x="4356136" y="5546210"/>
            <a:ext cx="1778546" cy="617995"/>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Wait for term changes to be validated / </a:t>
            </a:r>
            <a:r>
              <a:rPr lang="en-GB" sz="1000" b="1" dirty="0" smtClean="0"/>
              <a:t>approved</a:t>
            </a:r>
            <a:r>
              <a:rPr lang="en-GB" sz="1000" dirty="0" smtClean="0"/>
              <a:t> by EMA Data Stewards</a:t>
            </a:r>
            <a:endParaRPr kumimoji="0" lang="en-GB" sz="1000" b="1" i="0" u="none" strike="noStrike" cap="none" normalizeH="0" baseline="0" dirty="0" smtClean="0">
              <a:ln>
                <a:noFill/>
              </a:ln>
              <a:solidFill>
                <a:srgbClr val="000000"/>
              </a:solidFill>
              <a:effectLst/>
            </a:endParaRPr>
          </a:p>
        </p:txBody>
      </p:sp>
      <p:grpSp>
        <p:nvGrpSpPr>
          <p:cNvPr id="146" name="Group 145"/>
          <p:cNvGrpSpPr/>
          <p:nvPr/>
        </p:nvGrpSpPr>
        <p:grpSpPr>
          <a:xfrm>
            <a:off x="4716016" y="1988840"/>
            <a:ext cx="540000" cy="572151"/>
            <a:chOff x="162390" y="2317005"/>
            <a:chExt cx="540000" cy="572151"/>
          </a:xfrm>
        </p:grpSpPr>
        <p:sp>
          <p:nvSpPr>
            <p:cNvPr id="147" name="Rectangle 146"/>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56" name="Group 155"/>
            <p:cNvGrpSpPr/>
            <p:nvPr/>
          </p:nvGrpSpPr>
          <p:grpSpPr>
            <a:xfrm>
              <a:off x="162390" y="2317005"/>
              <a:ext cx="540000" cy="564847"/>
              <a:chOff x="162390" y="2317005"/>
              <a:chExt cx="540000" cy="564847"/>
            </a:xfrm>
          </p:grpSpPr>
          <p:sp>
            <p:nvSpPr>
              <p:cNvPr id="157"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61" name="TextBox 160"/>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smtClean="0"/>
                  <a:t>RMS</a:t>
                </a:r>
                <a:endParaRPr lang="en-GB" dirty="0"/>
              </a:p>
            </p:txBody>
          </p:sp>
        </p:grpSp>
      </p:grpSp>
      <p:grpSp>
        <p:nvGrpSpPr>
          <p:cNvPr id="45" name="Group 4"/>
          <p:cNvGrpSpPr>
            <a:grpSpLocks noChangeAspect="1"/>
          </p:cNvGrpSpPr>
          <p:nvPr/>
        </p:nvGrpSpPr>
        <p:grpSpPr bwMode="auto">
          <a:xfrm>
            <a:off x="6190680" y="5733256"/>
            <a:ext cx="173038" cy="254000"/>
            <a:chOff x="3696" y="3678"/>
            <a:chExt cx="109" cy="160"/>
          </a:xfrm>
        </p:grpSpPr>
        <p:sp>
          <p:nvSpPr>
            <p:cNvPr id="46" name="AutoShape 3"/>
            <p:cNvSpPr>
              <a:spLocks noChangeAspect="1" noChangeArrowheads="1" noTextEdit="1"/>
            </p:cNvSpPr>
            <p:nvPr/>
          </p:nvSpPr>
          <p:spPr bwMode="auto">
            <a:xfrm>
              <a:off x="3696" y="3678"/>
              <a:ext cx="1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5"/>
            <p:cNvSpPr>
              <a:spLocks noEditPoints="1"/>
            </p:cNvSpPr>
            <p:nvPr/>
          </p:nvSpPr>
          <p:spPr bwMode="auto">
            <a:xfrm>
              <a:off x="3696" y="3678"/>
              <a:ext cx="109" cy="160"/>
            </a:xfrm>
            <a:custGeom>
              <a:avLst/>
              <a:gdLst>
                <a:gd name="T0" fmla="*/ 65 w 70"/>
                <a:gd name="T1" fmla="*/ 92 h 104"/>
                <a:gd name="T2" fmla="*/ 64 w 70"/>
                <a:gd name="T3" fmla="*/ 92 h 104"/>
                <a:gd name="T4" fmla="*/ 62 w 70"/>
                <a:gd name="T5" fmla="*/ 76 h 104"/>
                <a:gd name="T6" fmla="*/ 43 w 70"/>
                <a:gd name="T7" fmla="*/ 56 h 104"/>
                <a:gd name="T8" fmla="*/ 43 w 70"/>
                <a:gd name="T9" fmla="*/ 56 h 104"/>
                <a:gd name="T10" fmla="*/ 42 w 70"/>
                <a:gd name="T11" fmla="*/ 55 h 104"/>
                <a:gd name="T12" fmla="*/ 43 w 70"/>
                <a:gd name="T13" fmla="*/ 53 h 104"/>
                <a:gd name="T14" fmla="*/ 43 w 70"/>
                <a:gd name="T15" fmla="*/ 53 h 104"/>
                <a:gd name="T16" fmla="*/ 61 w 70"/>
                <a:gd name="T17" fmla="*/ 31 h 104"/>
                <a:gd name="T18" fmla="*/ 64 w 70"/>
                <a:gd name="T19" fmla="*/ 11 h 104"/>
                <a:gd name="T20" fmla="*/ 65 w 70"/>
                <a:gd name="T21" fmla="*/ 11 h 104"/>
                <a:gd name="T22" fmla="*/ 70 w 70"/>
                <a:gd name="T23" fmla="*/ 6 h 104"/>
                <a:gd name="T24" fmla="*/ 65 w 70"/>
                <a:gd name="T25" fmla="*/ 0 h 104"/>
                <a:gd name="T26" fmla="*/ 5 w 70"/>
                <a:gd name="T27" fmla="*/ 0 h 104"/>
                <a:gd name="T28" fmla="*/ 0 w 70"/>
                <a:gd name="T29" fmla="*/ 6 h 104"/>
                <a:gd name="T30" fmla="*/ 5 w 70"/>
                <a:gd name="T31" fmla="*/ 11 h 104"/>
                <a:gd name="T32" fmla="*/ 6 w 70"/>
                <a:gd name="T33" fmla="*/ 11 h 104"/>
                <a:gd name="T34" fmla="*/ 9 w 70"/>
                <a:gd name="T35" fmla="*/ 31 h 104"/>
                <a:gd name="T36" fmla="*/ 27 w 70"/>
                <a:gd name="T37" fmla="*/ 53 h 104"/>
                <a:gd name="T38" fmla="*/ 27 w 70"/>
                <a:gd name="T39" fmla="*/ 53 h 104"/>
                <a:gd name="T40" fmla="*/ 28 w 70"/>
                <a:gd name="T41" fmla="*/ 55 h 104"/>
                <a:gd name="T42" fmla="*/ 27 w 70"/>
                <a:gd name="T43" fmla="*/ 55 h 104"/>
                <a:gd name="T44" fmla="*/ 26 w 70"/>
                <a:gd name="T45" fmla="*/ 56 h 104"/>
                <a:gd name="T46" fmla="*/ 8 w 70"/>
                <a:gd name="T47" fmla="*/ 76 h 104"/>
                <a:gd name="T48" fmla="*/ 6 w 70"/>
                <a:gd name="T49" fmla="*/ 92 h 104"/>
                <a:gd name="T50" fmla="*/ 5 w 70"/>
                <a:gd name="T51" fmla="*/ 92 h 104"/>
                <a:gd name="T52" fmla="*/ 0 w 70"/>
                <a:gd name="T53" fmla="*/ 98 h 104"/>
                <a:gd name="T54" fmla="*/ 5 w 70"/>
                <a:gd name="T55" fmla="*/ 104 h 104"/>
                <a:gd name="T56" fmla="*/ 65 w 70"/>
                <a:gd name="T57" fmla="*/ 104 h 104"/>
                <a:gd name="T58" fmla="*/ 70 w 70"/>
                <a:gd name="T59" fmla="*/ 98 h 104"/>
                <a:gd name="T60" fmla="*/ 65 w 70"/>
                <a:gd name="T61" fmla="*/ 92 h 104"/>
                <a:gd name="T62" fmla="*/ 11 w 70"/>
                <a:gd name="T63" fmla="*/ 77 h 104"/>
                <a:gd name="T64" fmla="*/ 28 w 70"/>
                <a:gd name="T65" fmla="*/ 59 h 104"/>
                <a:gd name="T66" fmla="*/ 29 w 70"/>
                <a:gd name="T67" fmla="*/ 58 h 104"/>
                <a:gd name="T68" fmla="*/ 31 w 70"/>
                <a:gd name="T69" fmla="*/ 55 h 104"/>
                <a:gd name="T70" fmla="*/ 29 w 70"/>
                <a:gd name="T71" fmla="*/ 51 h 104"/>
                <a:gd name="T72" fmla="*/ 29 w 70"/>
                <a:gd name="T73" fmla="*/ 50 h 104"/>
                <a:gd name="T74" fmla="*/ 12 w 70"/>
                <a:gd name="T75" fmla="*/ 29 h 104"/>
                <a:gd name="T76" fmla="*/ 9 w 70"/>
                <a:gd name="T77" fmla="*/ 11 h 104"/>
                <a:gd name="T78" fmla="*/ 61 w 70"/>
                <a:gd name="T79" fmla="*/ 11 h 104"/>
                <a:gd name="T80" fmla="*/ 58 w 70"/>
                <a:gd name="T81" fmla="*/ 29 h 104"/>
                <a:gd name="T82" fmla="*/ 41 w 70"/>
                <a:gd name="T83" fmla="*/ 50 h 104"/>
                <a:gd name="T84" fmla="*/ 41 w 70"/>
                <a:gd name="T85" fmla="*/ 51 h 104"/>
                <a:gd name="T86" fmla="*/ 39 w 70"/>
                <a:gd name="T87" fmla="*/ 55 h 104"/>
                <a:gd name="T88" fmla="*/ 41 w 70"/>
                <a:gd name="T89" fmla="*/ 58 h 104"/>
                <a:gd name="T90" fmla="*/ 42 w 70"/>
                <a:gd name="T91" fmla="*/ 59 h 104"/>
                <a:gd name="T92" fmla="*/ 59 w 70"/>
                <a:gd name="T93" fmla="*/ 77 h 104"/>
                <a:gd name="T94" fmla="*/ 62 w 70"/>
                <a:gd name="T95" fmla="*/ 92 h 104"/>
                <a:gd name="T96" fmla="*/ 55 w 70"/>
                <a:gd name="T97" fmla="*/ 92 h 104"/>
                <a:gd name="T98" fmla="*/ 35 w 70"/>
                <a:gd name="T99" fmla="*/ 66 h 104"/>
                <a:gd name="T100" fmla="*/ 15 w 70"/>
                <a:gd name="T101" fmla="*/ 92 h 104"/>
                <a:gd name="T102" fmla="*/ 8 w 70"/>
                <a:gd name="T103" fmla="*/ 92 h 104"/>
                <a:gd name="T104" fmla="*/ 11 w 70"/>
                <a:gd name="T105" fmla="*/ 7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104">
                  <a:moveTo>
                    <a:pt x="65" y="92"/>
                  </a:moveTo>
                  <a:cubicBezTo>
                    <a:pt x="64" y="92"/>
                    <a:pt x="64" y="92"/>
                    <a:pt x="64" y="92"/>
                  </a:cubicBezTo>
                  <a:cubicBezTo>
                    <a:pt x="65" y="89"/>
                    <a:pt x="64" y="83"/>
                    <a:pt x="62" y="76"/>
                  </a:cubicBezTo>
                  <a:cubicBezTo>
                    <a:pt x="58" y="65"/>
                    <a:pt x="47" y="58"/>
                    <a:pt x="43" y="56"/>
                  </a:cubicBezTo>
                  <a:cubicBezTo>
                    <a:pt x="43" y="56"/>
                    <a:pt x="43" y="56"/>
                    <a:pt x="43" y="56"/>
                  </a:cubicBezTo>
                  <a:cubicBezTo>
                    <a:pt x="43" y="55"/>
                    <a:pt x="42" y="55"/>
                    <a:pt x="42" y="55"/>
                  </a:cubicBezTo>
                  <a:cubicBezTo>
                    <a:pt x="42" y="54"/>
                    <a:pt x="43" y="54"/>
                    <a:pt x="43" y="53"/>
                  </a:cubicBezTo>
                  <a:cubicBezTo>
                    <a:pt x="43" y="53"/>
                    <a:pt x="43" y="53"/>
                    <a:pt x="43" y="53"/>
                  </a:cubicBezTo>
                  <a:cubicBezTo>
                    <a:pt x="52" y="43"/>
                    <a:pt x="58" y="36"/>
                    <a:pt x="61" y="31"/>
                  </a:cubicBezTo>
                  <a:cubicBezTo>
                    <a:pt x="64" y="25"/>
                    <a:pt x="64" y="16"/>
                    <a:pt x="64" y="11"/>
                  </a:cubicBezTo>
                  <a:cubicBezTo>
                    <a:pt x="65" y="11"/>
                    <a:pt x="65" y="11"/>
                    <a:pt x="65" y="11"/>
                  </a:cubicBezTo>
                  <a:cubicBezTo>
                    <a:pt x="68" y="11"/>
                    <a:pt x="70" y="9"/>
                    <a:pt x="70" y="6"/>
                  </a:cubicBezTo>
                  <a:cubicBezTo>
                    <a:pt x="70" y="2"/>
                    <a:pt x="68" y="0"/>
                    <a:pt x="65" y="0"/>
                  </a:cubicBezTo>
                  <a:cubicBezTo>
                    <a:pt x="5" y="0"/>
                    <a:pt x="5" y="0"/>
                    <a:pt x="5" y="0"/>
                  </a:cubicBezTo>
                  <a:cubicBezTo>
                    <a:pt x="2" y="0"/>
                    <a:pt x="0" y="2"/>
                    <a:pt x="0" y="6"/>
                  </a:cubicBezTo>
                  <a:cubicBezTo>
                    <a:pt x="0" y="9"/>
                    <a:pt x="2" y="11"/>
                    <a:pt x="5" y="11"/>
                  </a:cubicBezTo>
                  <a:cubicBezTo>
                    <a:pt x="6" y="11"/>
                    <a:pt x="6" y="11"/>
                    <a:pt x="6" y="11"/>
                  </a:cubicBezTo>
                  <a:cubicBezTo>
                    <a:pt x="6" y="16"/>
                    <a:pt x="6" y="25"/>
                    <a:pt x="9" y="31"/>
                  </a:cubicBezTo>
                  <a:cubicBezTo>
                    <a:pt x="12" y="36"/>
                    <a:pt x="18" y="43"/>
                    <a:pt x="27" y="53"/>
                  </a:cubicBezTo>
                  <a:cubicBezTo>
                    <a:pt x="27" y="53"/>
                    <a:pt x="27" y="53"/>
                    <a:pt x="27" y="53"/>
                  </a:cubicBezTo>
                  <a:cubicBezTo>
                    <a:pt x="27" y="54"/>
                    <a:pt x="28" y="54"/>
                    <a:pt x="28" y="55"/>
                  </a:cubicBezTo>
                  <a:cubicBezTo>
                    <a:pt x="28" y="55"/>
                    <a:pt x="27" y="55"/>
                    <a:pt x="27" y="55"/>
                  </a:cubicBezTo>
                  <a:cubicBezTo>
                    <a:pt x="27" y="56"/>
                    <a:pt x="27" y="56"/>
                    <a:pt x="26" y="56"/>
                  </a:cubicBezTo>
                  <a:cubicBezTo>
                    <a:pt x="23" y="58"/>
                    <a:pt x="12" y="65"/>
                    <a:pt x="8" y="76"/>
                  </a:cubicBezTo>
                  <a:cubicBezTo>
                    <a:pt x="6" y="83"/>
                    <a:pt x="5" y="89"/>
                    <a:pt x="6" y="92"/>
                  </a:cubicBezTo>
                  <a:cubicBezTo>
                    <a:pt x="5" y="92"/>
                    <a:pt x="5" y="92"/>
                    <a:pt x="5" y="92"/>
                  </a:cubicBezTo>
                  <a:cubicBezTo>
                    <a:pt x="2" y="92"/>
                    <a:pt x="0" y="95"/>
                    <a:pt x="0" y="98"/>
                  </a:cubicBezTo>
                  <a:cubicBezTo>
                    <a:pt x="0" y="101"/>
                    <a:pt x="2" y="104"/>
                    <a:pt x="5" y="104"/>
                  </a:cubicBezTo>
                  <a:cubicBezTo>
                    <a:pt x="65" y="104"/>
                    <a:pt x="65" y="104"/>
                    <a:pt x="65" y="104"/>
                  </a:cubicBezTo>
                  <a:cubicBezTo>
                    <a:pt x="68" y="104"/>
                    <a:pt x="70" y="101"/>
                    <a:pt x="70" y="98"/>
                  </a:cubicBezTo>
                  <a:cubicBezTo>
                    <a:pt x="70" y="95"/>
                    <a:pt x="68" y="92"/>
                    <a:pt x="65" y="92"/>
                  </a:cubicBezTo>
                  <a:close/>
                  <a:moveTo>
                    <a:pt x="11" y="77"/>
                  </a:moveTo>
                  <a:cubicBezTo>
                    <a:pt x="13" y="70"/>
                    <a:pt x="19" y="64"/>
                    <a:pt x="28" y="59"/>
                  </a:cubicBezTo>
                  <a:cubicBezTo>
                    <a:pt x="28" y="59"/>
                    <a:pt x="29" y="58"/>
                    <a:pt x="29" y="58"/>
                  </a:cubicBezTo>
                  <a:cubicBezTo>
                    <a:pt x="30" y="58"/>
                    <a:pt x="30" y="56"/>
                    <a:pt x="31" y="55"/>
                  </a:cubicBezTo>
                  <a:cubicBezTo>
                    <a:pt x="31" y="54"/>
                    <a:pt x="30" y="52"/>
                    <a:pt x="29" y="51"/>
                  </a:cubicBezTo>
                  <a:cubicBezTo>
                    <a:pt x="29" y="50"/>
                    <a:pt x="29" y="50"/>
                    <a:pt x="29" y="50"/>
                  </a:cubicBezTo>
                  <a:cubicBezTo>
                    <a:pt x="18" y="39"/>
                    <a:pt x="13" y="32"/>
                    <a:pt x="12" y="29"/>
                  </a:cubicBezTo>
                  <a:cubicBezTo>
                    <a:pt x="9" y="24"/>
                    <a:pt x="9" y="16"/>
                    <a:pt x="9" y="11"/>
                  </a:cubicBezTo>
                  <a:cubicBezTo>
                    <a:pt x="61" y="11"/>
                    <a:pt x="61" y="11"/>
                    <a:pt x="61" y="11"/>
                  </a:cubicBezTo>
                  <a:cubicBezTo>
                    <a:pt x="61" y="16"/>
                    <a:pt x="61" y="24"/>
                    <a:pt x="58" y="29"/>
                  </a:cubicBezTo>
                  <a:cubicBezTo>
                    <a:pt x="57" y="32"/>
                    <a:pt x="52" y="39"/>
                    <a:pt x="41" y="50"/>
                  </a:cubicBezTo>
                  <a:cubicBezTo>
                    <a:pt x="41" y="51"/>
                    <a:pt x="41" y="51"/>
                    <a:pt x="41" y="51"/>
                  </a:cubicBezTo>
                  <a:cubicBezTo>
                    <a:pt x="40" y="52"/>
                    <a:pt x="39" y="54"/>
                    <a:pt x="39" y="55"/>
                  </a:cubicBezTo>
                  <a:cubicBezTo>
                    <a:pt x="40" y="56"/>
                    <a:pt x="40" y="58"/>
                    <a:pt x="41" y="58"/>
                  </a:cubicBezTo>
                  <a:cubicBezTo>
                    <a:pt x="41" y="58"/>
                    <a:pt x="42" y="59"/>
                    <a:pt x="42" y="59"/>
                  </a:cubicBezTo>
                  <a:cubicBezTo>
                    <a:pt x="51" y="64"/>
                    <a:pt x="57" y="70"/>
                    <a:pt x="59" y="77"/>
                  </a:cubicBezTo>
                  <a:cubicBezTo>
                    <a:pt x="61" y="84"/>
                    <a:pt x="62" y="89"/>
                    <a:pt x="62" y="92"/>
                  </a:cubicBezTo>
                  <a:cubicBezTo>
                    <a:pt x="55" y="92"/>
                    <a:pt x="55" y="92"/>
                    <a:pt x="55" y="92"/>
                  </a:cubicBezTo>
                  <a:cubicBezTo>
                    <a:pt x="54" y="71"/>
                    <a:pt x="37" y="66"/>
                    <a:pt x="35" y="66"/>
                  </a:cubicBezTo>
                  <a:cubicBezTo>
                    <a:pt x="20" y="68"/>
                    <a:pt x="16" y="85"/>
                    <a:pt x="15" y="92"/>
                  </a:cubicBezTo>
                  <a:cubicBezTo>
                    <a:pt x="8" y="92"/>
                    <a:pt x="8" y="92"/>
                    <a:pt x="8" y="92"/>
                  </a:cubicBezTo>
                  <a:cubicBezTo>
                    <a:pt x="8" y="89"/>
                    <a:pt x="9" y="84"/>
                    <a:pt x="11" y="7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auto">
            <a:xfrm>
              <a:off x="3729" y="3726"/>
              <a:ext cx="45" cy="24"/>
            </a:xfrm>
            <a:custGeom>
              <a:avLst/>
              <a:gdLst>
                <a:gd name="T0" fmla="*/ 26 w 29"/>
                <a:gd name="T1" fmla="*/ 1 h 16"/>
                <a:gd name="T2" fmla="*/ 0 w 29"/>
                <a:gd name="T3" fmla="*/ 1 h 16"/>
                <a:gd name="T4" fmla="*/ 14 w 29"/>
                <a:gd name="T5" fmla="*/ 16 h 16"/>
                <a:gd name="T6" fmla="*/ 26 w 29"/>
                <a:gd name="T7" fmla="*/ 1 h 16"/>
              </a:gdLst>
              <a:ahLst/>
              <a:cxnLst>
                <a:cxn ang="0">
                  <a:pos x="T0" y="T1"/>
                </a:cxn>
                <a:cxn ang="0">
                  <a:pos x="T2" y="T3"/>
                </a:cxn>
                <a:cxn ang="0">
                  <a:pos x="T4" y="T5"/>
                </a:cxn>
                <a:cxn ang="0">
                  <a:pos x="T6" y="T7"/>
                </a:cxn>
              </a:cxnLst>
              <a:rect l="0" t="0" r="r" b="b"/>
              <a:pathLst>
                <a:path w="29" h="16">
                  <a:moveTo>
                    <a:pt x="26" y="1"/>
                  </a:moveTo>
                  <a:cubicBezTo>
                    <a:pt x="25" y="1"/>
                    <a:pt x="0" y="0"/>
                    <a:pt x="0" y="1"/>
                  </a:cubicBezTo>
                  <a:cubicBezTo>
                    <a:pt x="0" y="9"/>
                    <a:pt x="14" y="16"/>
                    <a:pt x="14" y="16"/>
                  </a:cubicBezTo>
                  <a:cubicBezTo>
                    <a:pt x="23" y="10"/>
                    <a:pt x="29" y="2"/>
                    <a:pt x="26" y="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62" name="Group 4"/>
          <p:cNvGrpSpPr>
            <a:grpSpLocks noChangeAspect="1"/>
          </p:cNvGrpSpPr>
          <p:nvPr/>
        </p:nvGrpSpPr>
        <p:grpSpPr bwMode="auto">
          <a:xfrm>
            <a:off x="2077454" y="5733256"/>
            <a:ext cx="173038" cy="254000"/>
            <a:chOff x="3696" y="3678"/>
            <a:chExt cx="109" cy="160"/>
          </a:xfrm>
        </p:grpSpPr>
        <p:sp>
          <p:nvSpPr>
            <p:cNvPr id="163" name="AutoShape 3"/>
            <p:cNvSpPr>
              <a:spLocks noChangeAspect="1" noChangeArrowheads="1" noTextEdit="1"/>
            </p:cNvSpPr>
            <p:nvPr/>
          </p:nvSpPr>
          <p:spPr bwMode="auto">
            <a:xfrm>
              <a:off x="3696" y="3678"/>
              <a:ext cx="1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5"/>
            <p:cNvSpPr>
              <a:spLocks noEditPoints="1"/>
            </p:cNvSpPr>
            <p:nvPr/>
          </p:nvSpPr>
          <p:spPr bwMode="auto">
            <a:xfrm>
              <a:off x="3696" y="3678"/>
              <a:ext cx="109" cy="160"/>
            </a:xfrm>
            <a:custGeom>
              <a:avLst/>
              <a:gdLst>
                <a:gd name="T0" fmla="*/ 65 w 70"/>
                <a:gd name="T1" fmla="*/ 92 h 104"/>
                <a:gd name="T2" fmla="*/ 64 w 70"/>
                <a:gd name="T3" fmla="*/ 92 h 104"/>
                <a:gd name="T4" fmla="*/ 62 w 70"/>
                <a:gd name="T5" fmla="*/ 76 h 104"/>
                <a:gd name="T6" fmla="*/ 43 w 70"/>
                <a:gd name="T7" fmla="*/ 56 h 104"/>
                <a:gd name="T8" fmla="*/ 43 w 70"/>
                <a:gd name="T9" fmla="*/ 56 h 104"/>
                <a:gd name="T10" fmla="*/ 42 w 70"/>
                <a:gd name="T11" fmla="*/ 55 h 104"/>
                <a:gd name="T12" fmla="*/ 43 w 70"/>
                <a:gd name="T13" fmla="*/ 53 h 104"/>
                <a:gd name="T14" fmla="*/ 43 w 70"/>
                <a:gd name="T15" fmla="*/ 53 h 104"/>
                <a:gd name="T16" fmla="*/ 61 w 70"/>
                <a:gd name="T17" fmla="*/ 31 h 104"/>
                <a:gd name="T18" fmla="*/ 64 w 70"/>
                <a:gd name="T19" fmla="*/ 11 h 104"/>
                <a:gd name="T20" fmla="*/ 65 w 70"/>
                <a:gd name="T21" fmla="*/ 11 h 104"/>
                <a:gd name="T22" fmla="*/ 70 w 70"/>
                <a:gd name="T23" fmla="*/ 6 h 104"/>
                <a:gd name="T24" fmla="*/ 65 w 70"/>
                <a:gd name="T25" fmla="*/ 0 h 104"/>
                <a:gd name="T26" fmla="*/ 5 w 70"/>
                <a:gd name="T27" fmla="*/ 0 h 104"/>
                <a:gd name="T28" fmla="*/ 0 w 70"/>
                <a:gd name="T29" fmla="*/ 6 h 104"/>
                <a:gd name="T30" fmla="*/ 5 w 70"/>
                <a:gd name="T31" fmla="*/ 11 h 104"/>
                <a:gd name="T32" fmla="*/ 6 w 70"/>
                <a:gd name="T33" fmla="*/ 11 h 104"/>
                <a:gd name="T34" fmla="*/ 9 w 70"/>
                <a:gd name="T35" fmla="*/ 31 h 104"/>
                <a:gd name="T36" fmla="*/ 27 w 70"/>
                <a:gd name="T37" fmla="*/ 53 h 104"/>
                <a:gd name="T38" fmla="*/ 27 w 70"/>
                <a:gd name="T39" fmla="*/ 53 h 104"/>
                <a:gd name="T40" fmla="*/ 28 w 70"/>
                <a:gd name="T41" fmla="*/ 55 h 104"/>
                <a:gd name="T42" fmla="*/ 27 w 70"/>
                <a:gd name="T43" fmla="*/ 55 h 104"/>
                <a:gd name="T44" fmla="*/ 26 w 70"/>
                <a:gd name="T45" fmla="*/ 56 h 104"/>
                <a:gd name="T46" fmla="*/ 8 w 70"/>
                <a:gd name="T47" fmla="*/ 76 h 104"/>
                <a:gd name="T48" fmla="*/ 6 w 70"/>
                <a:gd name="T49" fmla="*/ 92 h 104"/>
                <a:gd name="T50" fmla="*/ 5 w 70"/>
                <a:gd name="T51" fmla="*/ 92 h 104"/>
                <a:gd name="T52" fmla="*/ 0 w 70"/>
                <a:gd name="T53" fmla="*/ 98 h 104"/>
                <a:gd name="T54" fmla="*/ 5 w 70"/>
                <a:gd name="T55" fmla="*/ 104 h 104"/>
                <a:gd name="T56" fmla="*/ 65 w 70"/>
                <a:gd name="T57" fmla="*/ 104 h 104"/>
                <a:gd name="T58" fmla="*/ 70 w 70"/>
                <a:gd name="T59" fmla="*/ 98 h 104"/>
                <a:gd name="T60" fmla="*/ 65 w 70"/>
                <a:gd name="T61" fmla="*/ 92 h 104"/>
                <a:gd name="T62" fmla="*/ 11 w 70"/>
                <a:gd name="T63" fmla="*/ 77 h 104"/>
                <a:gd name="T64" fmla="*/ 28 w 70"/>
                <a:gd name="T65" fmla="*/ 59 h 104"/>
                <a:gd name="T66" fmla="*/ 29 w 70"/>
                <a:gd name="T67" fmla="*/ 58 h 104"/>
                <a:gd name="T68" fmla="*/ 31 w 70"/>
                <a:gd name="T69" fmla="*/ 55 h 104"/>
                <a:gd name="T70" fmla="*/ 29 w 70"/>
                <a:gd name="T71" fmla="*/ 51 h 104"/>
                <a:gd name="T72" fmla="*/ 29 w 70"/>
                <a:gd name="T73" fmla="*/ 50 h 104"/>
                <a:gd name="T74" fmla="*/ 12 w 70"/>
                <a:gd name="T75" fmla="*/ 29 h 104"/>
                <a:gd name="T76" fmla="*/ 9 w 70"/>
                <a:gd name="T77" fmla="*/ 11 h 104"/>
                <a:gd name="T78" fmla="*/ 61 w 70"/>
                <a:gd name="T79" fmla="*/ 11 h 104"/>
                <a:gd name="T80" fmla="*/ 58 w 70"/>
                <a:gd name="T81" fmla="*/ 29 h 104"/>
                <a:gd name="T82" fmla="*/ 41 w 70"/>
                <a:gd name="T83" fmla="*/ 50 h 104"/>
                <a:gd name="T84" fmla="*/ 41 w 70"/>
                <a:gd name="T85" fmla="*/ 51 h 104"/>
                <a:gd name="T86" fmla="*/ 39 w 70"/>
                <a:gd name="T87" fmla="*/ 55 h 104"/>
                <a:gd name="T88" fmla="*/ 41 w 70"/>
                <a:gd name="T89" fmla="*/ 58 h 104"/>
                <a:gd name="T90" fmla="*/ 42 w 70"/>
                <a:gd name="T91" fmla="*/ 59 h 104"/>
                <a:gd name="T92" fmla="*/ 59 w 70"/>
                <a:gd name="T93" fmla="*/ 77 h 104"/>
                <a:gd name="T94" fmla="*/ 62 w 70"/>
                <a:gd name="T95" fmla="*/ 92 h 104"/>
                <a:gd name="T96" fmla="*/ 55 w 70"/>
                <a:gd name="T97" fmla="*/ 92 h 104"/>
                <a:gd name="T98" fmla="*/ 35 w 70"/>
                <a:gd name="T99" fmla="*/ 66 h 104"/>
                <a:gd name="T100" fmla="*/ 15 w 70"/>
                <a:gd name="T101" fmla="*/ 92 h 104"/>
                <a:gd name="T102" fmla="*/ 8 w 70"/>
                <a:gd name="T103" fmla="*/ 92 h 104"/>
                <a:gd name="T104" fmla="*/ 11 w 70"/>
                <a:gd name="T105" fmla="*/ 7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104">
                  <a:moveTo>
                    <a:pt x="65" y="92"/>
                  </a:moveTo>
                  <a:cubicBezTo>
                    <a:pt x="64" y="92"/>
                    <a:pt x="64" y="92"/>
                    <a:pt x="64" y="92"/>
                  </a:cubicBezTo>
                  <a:cubicBezTo>
                    <a:pt x="65" y="89"/>
                    <a:pt x="64" y="83"/>
                    <a:pt x="62" y="76"/>
                  </a:cubicBezTo>
                  <a:cubicBezTo>
                    <a:pt x="58" y="65"/>
                    <a:pt x="47" y="58"/>
                    <a:pt x="43" y="56"/>
                  </a:cubicBezTo>
                  <a:cubicBezTo>
                    <a:pt x="43" y="56"/>
                    <a:pt x="43" y="56"/>
                    <a:pt x="43" y="56"/>
                  </a:cubicBezTo>
                  <a:cubicBezTo>
                    <a:pt x="43" y="55"/>
                    <a:pt x="42" y="55"/>
                    <a:pt x="42" y="55"/>
                  </a:cubicBezTo>
                  <a:cubicBezTo>
                    <a:pt x="42" y="54"/>
                    <a:pt x="43" y="54"/>
                    <a:pt x="43" y="53"/>
                  </a:cubicBezTo>
                  <a:cubicBezTo>
                    <a:pt x="43" y="53"/>
                    <a:pt x="43" y="53"/>
                    <a:pt x="43" y="53"/>
                  </a:cubicBezTo>
                  <a:cubicBezTo>
                    <a:pt x="52" y="43"/>
                    <a:pt x="58" y="36"/>
                    <a:pt x="61" y="31"/>
                  </a:cubicBezTo>
                  <a:cubicBezTo>
                    <a:pt x="64" y="25"/>
                    <a:pt x="64" y="16"/>
                    <a:pt x="64" y="11"/>
                  </a:cubicBezTo>
                  <a:cubicBezTo>
                    <a:pt x="65" y="11"/>
                    <a:pt x="65" y="11"/>
                    <a:pt x="65" y="11"/>
                  </a:cubicBezTo>
                  <a:cubicBezTo>
                    <a:pt x="68" y="11"/>
                    <a:pt x="70" y="9"/>
                    <a:pt x="70" y="6"/>
                  </a:cubicBezTo>
                  <a:cubicBezTo>
                    <a:pt x="70" y="2"/>
                    <a:pt x="68" y="0"/>
                    <a:pt x="65" y="0"/>
                  </a:cubicBezTo>
                  <a:cubicBezTo>
                    <a:pt x="5" y="0"/>
                    <a:pt x="5" y="0"/>
                    <a:pt x="5" y="0"/>
                  </a:cubicBezTo>
                  <a:cubicBezTo>
                    <a:pt x="2" y="0"/>
                    <a:pt x="0" y="2"/>
                    <a:pt x="0" y="6"/>
                  </a:cubicBezTo>
                  <a:cubicBezTo>
                    <a:pt x="0" y="9"/>
                    <a:pt x="2" y="11"/>
                    <a:pt x="5" y="11"/>
                  </a:cubicBezTo>
                  <a:cubicBezTo>
                    <a:pt x="6" y="11"/>
                    <a:pt x="6" y="11"/>
                    <a:pt x="6" y="11"/>
                  </a:cubicBezTo>
                  <a:cubicBezTo>
                    <a:pt x="6" y="16"/>
                    <a:pt x="6" y="25"/>
                    <a:pt x="9" y="31"/>
                  </a:cubicBezTo>
                  <a:cubicBezTo>
                    <a:pt x="12" y="36"/>
                    <a:pt x="18" y="43"/>
                    <a:pt x="27" y="53"/>
                  </a:cubicBezTo>
                  <a:cubicBezTo>
                    <a:pt x="27" y="53"/>
                    <a:pt x="27" y="53"/>
                    <a:pt x="27" y="53"/>
                  </a:cubicBezTo>
                  <a:cubicBezTo>
                    <a:pt x="27" y="54"/>
                    <a:pt x="28" y="54"/>
                    <a:pt x="28" y="55"/>
                  </a:cubicBezTo>
                  <a:cubicBezTo>
                    <a:pt x="28" y="55"/>
                    <a:pt x="27" y="55"/>
                    <a:pt x="27" y="55"/>
                  </a:cubicBezTo>
                  <a:cubicBezTo>
                    <a:pt x="27" y="56"/>
                    <a:pt x="27" y="56"/>
                    <a:pt x="26" y="56"/>
                  </a:cubicBezTo>
                  <a:cubicBezTo>
                    <a:pt x="23" y="58"/>
                    <a:pt x="12" y="65"/>
                    <a:pt x="8" y="76"/>
                  </a:cubicBezTo>
                  <a:cubicBezTo>
                    <a:pt x="6" y="83"/>
                    <a:pt x="5" y="89"/>
                    <a:pt x="6" y="92"/>
                  </a:cubicBezTo>
                  <a:cubicBezTo>
                    <a:pt x="5" y="92"/>
                    <a:pt x="5" y="92"/>
                    <a:pt x="5" y="92"/>
                  </a:cubicBezTo>
                  <a:cubicBezTo>
                    <a:pt x="2" y="92"/>
                    <a:pt x="0" y="95"/>
                    <a:pt x="0" y="98"/>
                  </a:cubicBezTo>
                  <a:cubicBezTo>
                    <a:pt x="0" y="101"/>
                    <a:pt x="2" y="104"/>
                    <a:pt x="5" y="104"/>
                  </a:cubicBezTo>
                  <a:cubicBezTo>
                    <a:pt x="65" y="104"/>
                    <a:pt x="65" y="104"/>
                    <a:pt x="65" y="104"/>
                  </a:cubicBezTo>
                  <a:cubicBezTo>
                    <a:pt x="68" y="104"/>
                    <a:pt x="70" y="101"/>
                    <a:pt x="70" y="98"/>
                  </a:cubicBezTo>
                  <a:cubicBezTo>
                    <a:pt x="70" y="95"/>
                    <a:pt x="68" y="92"/>
                    <a:pt x="65" y="92"/>
                  </a:cubicBezTo>
                  <a:close/>
                  <a:moveTo>
                    <a:pt x="11" y="77"/>
                  </a:moveTo>
                  <a:cubicBezTo>
                    <a:pt x="13" y="70"/>
                    <a:pt x="19" y="64"/>
                    <a:pt x="28" y="59"/>
                  </a:cubicBezTo>
                  <a:cubicBezTo>
                    <a:pt x="28" y="59"/>
                    <a:pt x="29" y="58"/>
                    <a:pt x="29" y="58"/>
                  </a:cubicBezTo>
                  <a:cubicBezTo>
                    <a:pt x="30" y="58"/>
                    <a:pt x="30" y="56"/>
                    <a:pt x="31" y="55"/>
                  </a:cubicBezTo>
                  <a:cubicBezTo>
                    <a:pt x="31" y="54"/>
                    <a:pt x="30" y="52"/>
                    <a:pt x="29" y="51"/>
                  </a:cubicBezTo>
                  <a:cubicBezTo>
                    <a:pt x="29" y="50"/>
                    <a:pt x="29" y="50"/>
                    <a:pt x="29" y="50"/>
                  </a:cubicBezTo>
                  <a:cubicBezTo>
                    <a:pt x="18" y="39"/>
                    <a:pt x="13" y="32"/>
                    <a:pt x="12" y="29"/>
                  </a:cubicBezTo>
                  <a:cubicBezTo>
                    <a:pt x="9" y="24"/>
                    <a:pt x="9" y="16"/>
                    <a:pt x="9" y="11"/>
                  </a:cubicBezTo>
                  <a:cubicBezTo>
                    <a:pt x="61" y="11"/>
                    <a:pt x="61" y="11"/>
                    <a:pt x="61" y="11"/>
                  </a:cubicBezTo>
                  <a:cubicBezTo>
                    <a:pt x="61" y="16"/>
                    <a:pt x="61" y="24"/>
                    <a:pt x="58" y="29"/>
                  </a:cubicBezTo>
                  <a:cubicBezTo>
                    <a:pt x="57" y="32"/>
                    <a:pt x="52" y="39"/>
                    <a:pt x="41" y="50"/>
                  </a:cubicBezTo>
                  <a:cubicBezTo>
                    <a:pt x="41" y="51"/>
                    <a:pt x="41" y="51"/>
                    <a:pt x="41" y="51"/>
                  </a:cubicBezTo>
                  <a:cubicBezTo>
                    <a:pt x="40" y="52"/>
                    <a:pt x="39" y="54"/>
                    <a:pt x="39" y="55"/>
                  </a:cubicBezTo>
                  <a:cubicBezTo>
                    <a:pt x="40" y="56"/>
                    <a:pt x="40" y="58"/>
                    <a:pt x="41" y="58"/>
                  </a:cubicBezTo>
                  <a:cubicBezTo>
                    <a:pt x="41" y="58"/>
                    <a:pt x="42" y="59"/>
                    <a:pt x="42" y="59"/>
                  </a:cubicBezTo>
                  <a:cubicBezTo>
                    <a:pt x="51" y="64"/>
                    <a:pt x="57" y="70"/>
                    <a:pt x="59" y="77"/>
                  </a:cubicBezTo>
                  <a:cubicBezTo>
                    <a:pt x="61" y="84"/>
                    <a:pt x="62" y="89"/>
                    <a:pt x="62" y="92"/>
                  </a:cubicBezTo>
                  <a:cubicBezTo>
                    <a:pt x="55" y="92"/>
                    <a:pt x="55" y="92"/>
                    <a:pt x="55" y="92"/>
                  </a:cubicBezTo>
                  <a:cubicBezTo>
                    <a:pt x="54" y="71"/>
                    <a:pt x="37" y="66"/>
                    <a:pt x="35" y="66"/>
                  </a:cubicBezTo>
                  <a:cubicBezTo>
                    <a:pt x="20" y="68"/>
                    <a:pt x="16" y="85"/>
                    <a:pt x="15" y="92"/>
                  </a:cubicBezTo>
                  <a:cubicBezTo>
                    <a:pt x="8" y="92"/>
                    <a:pt x="8" y="92"/>
                    <a:pt x="8" y="92"/>
                  </a:cubicBezTo>
                  <a:cubicBezTo>
                    <a:pt x="8" y="89"/>
                    <a:pt x="9" y="84"/>
                    <a:pt x="11" y="7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6"/>
            <p:cNvSpPr>
              <a:spLocks/>
            </p:cNvSpPr>
            <p:nvPr/>
          </p:nvSpPr>
          <p:spPr bwMode="auto">
            <a:xfrm>
              <a:off x="3729" y="3726"/>
              <a:ext cx="45" cy="24"/>
            </a:xfrm>
            <a:custGeom>
              <a:avLst/>
              <a:gdLst>
                <a:gd name="T0" fmla="*/ 26 w 29"/>
                <a:gd name="T1" fmla="*/ 1 h 16"/>
                <a:gd name="T2" fmla="*/ 0 w 29"/>
                <a:gd name="T3" fmla="*/ 1 h 16"/>
                <a:gd name="T4" fmla="*/ 14 w 29"/>
                <a:gd name="T5" fmla="*/ 16 h 16"/>
                <a:gd name="T6" fmla="*/ 26 w 29"/>
                <a:gd name="T7" fmla="*/ 1 h 16"/>
              </a:gdLst>
              <a:ahLst/>
              <a:cxnLst>
                <a:cxn ang="0">
                  <a:pos x="T0" y="T1"/>
                </a:cxn>
                <a:cxn ang="0">
                  <a:pos x="T2" y="T3"/>
                </a:cxn>
                <a:cxn ang="0">
                  <a:pos x="T4" y="T5"/>
                </a:cxn>
                <a:cxn ang="0">
                  <a:pos x="T6" y="T7"/>
                </a:cxn>
              </a:cxnLst>
              <a:rect l="0" t="0" r="r" b="b"/>
              <a:pathLst>
                <a:path w="29" h="16">
                  <a:moveTo>
                    <a:pt x="26" y="1"/>
                  </a:moveTo>
                  <a:cubicBezTo>
                    <a:pt x="25" y="1"/>
                    <a:pt x="0" y="0"/>
                    <a:pt x="0" y="1"/>
                  </a:cubicBezTo>
                  <a:cubicBezTo>
                    <a:pt x="0" y="9"/>
                    <a:pt x="14" y="16"/>
                    <a:pt x="14" y="16"/>
                  </a:cubicBezTo>
                  <a:cubicBezTo>
                    <a:pt x="23" y="10"/>
                    <a:pt x="29" y="2"/>
                    <a:pt x="26" y="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87" name="Elbow Connector 86"/>
          <p:cNvCxnSpPr/>
          <p:nvPr/>
        </p:nvCxnSpPr>
        <p:spPr bwMode="auto">
          <a:xfrm rot="5400000" flipH="1">
            <a:off x="1671829" y="4488959"/>
            <a:ext cx="1515217" cy="1835276"/>
          </a:xfrm>
          <a:prstGeom prst="bentConnector3">
            <a:avLst>
              <a:gd name="adj1" fmla="val -15087"/>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Elbow Connector 87"/>
          <p:cNvCxnSpPr/>
          <p:nvPr/>
        </p:nvCxnSpPr>
        <p:spPr bwMode="auto">
          <a:xfrm rot="5400000" flipH="1">
            <a:off x="2536359" y="3624429"/>
            <a:ext cx="1515217" cy="3564336"/>
          </a:xfrm>
          <a:prstGeom prst="bentConnector3">
            <a:avLst>
              <a:gd name="adj1" fmla="val -15087"/>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p:cNvGrpSpPr/>
          <p:nvPr/>
        </p:nvGrpSpPr>
        <p:grpSpPr>
          <a:xfrm>
            <a:off x="7580970" y="5877272"/>
            <a:ext cx="1527534" cy="809454"/>
            <a:chOff x="7580970" y="5877272"/>
            <a:chExt cx="1527534" cy="809454"/>
          </a:xfrm>
        </p:grpSpPr>
        <p:grpSp>
          <p:nvGrpSpPr>
            <p:cNvPr id="89" name="Group 88"/>
            <p:cNvGrpSpPr/>
            <p:nvPr/>
          </p:nvGrpSpPr>
          <p:grpSpPr>
            <a:xfrm>
              <a:off x="8049886" y="5966336"/>
              <a:ext cx="360000" cy="360000"/>
              <a:chOff x="467544" y="2368961"/>
              <a:chExt cx="414567" cy="414567"/>
            </a:xfrm>
          </p:grpSpPr>
          <p:sp>
            <p:nvSpPr>
              <p:cNvPr id="90" name="Oval 89"/>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91" name="Picture 90"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99" name="Group 98"/>
            <p:cNvGrpSpPr/>
            <p:nvPr/>
          </p:nvGrpSpPr>
          <p:grpSpPr>
            <a:xfrm>
              <a:off x="8571167" y="5966336"/>
              <a:ext cx="360000" cy="360000"/>
              <a:chOff x="5256128" y="2201880"/>
              <a:chExt cx="432000" cy="432000"/>
            </a:xfrm>
          </p:grpSpPr>
          <p:sp>
            <p:nvSpPr>
              <p:cNvPr id="103" name="Oval 102"/>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09" name="Picture 108" descr="1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511" y="2302040"/>
                <a:ext cx="266197" cy="252000"/>
              </a:xfrm>
              <a:prstGeom prst="rect">
                <a:avLst/>
              </a:prstGeom>
            </p:spPr>
          </p:pic>
        </p:grpSp>
        <p:sp>
          <p:nvSpPr>
            <p:cNvPr id="3" name="TextBox 2"/>
            <p:cNvSpPr txBox="1"/>
            <p:nvPr/>
          </p:nvSpPr>
          <p:spPr>
            <a:xfrm>
              <a:off x="8476601" y="6333435"/>
              <a:ext cx="631903" cy="350865"/>
            </a:xfrm>
            <a:prstGeom prst="rect">
              <a:avLst/>
            </a:prstGeom>
            <a:noFill/>
          </p:spPr>
          <p:txBody>
            <a:bodyPr wrap="none" rtlCol="0">
              <a:spAutoFit/>
            </a:bodyPr>
            <a:lstStyle/>
            <a:p>
              <a:r>
                <a:rPr lang="en-GB" sz="700" dirty="0" smtClean="0"/>
                <a:t>NCA, EMA</a:t>
              </a:r>
            </a:p>
            <a:p>
              <a:r>
                <a:rPr lang="en-GB" sz="700" dirty="0"/>
                <a:t>a</a:t>
              </a:r>
              <a:r>
                <a:rPr lang="en-GB" sz="700" dirty="0" smtClean="0"/>
                <a:t>ctivity</a:t>
              </a:r>
              <a:endParaRPr lang="en-GB" sz="700" dirty="0"/>
            </a:p>
          </p:txBody>
        </p:sp>
        <p:sp>
          <p:nvSpPr>
            <p:cNvPr id="131" name="TextBox 130"/>
            <p:cNvSpPr txBox="1"/>
            <p:nvPr/>
          </p:nvSpPr>
          <p:spPr>
            <a:xfrm>
              <a:off x="7955701" y="6335861"/>
              <a:ext cx="564578" cy="350865"/>
            </a:xfrm>
            <a:prstGeom prst="rect">
              <a:avLst/>
            </a:prstGeom>
            <a:noFill/>
          </p:spPr>
          <p:txBody>
            <a:bodyPr wrap="none" rtlCol="0">
              <a:spAutoFit/>
            </a:bodyPr>
            <a:lstStyle/>
            <a:p>
              <a:r>
                <a:rPr lang="en-GB" sz="700" dirty="0" smtClean="0"/>
                <a:t>Industry</a:t>
              </a:r>
            </a:p>
            <a:p>
              <a:r>
                <a:rPr lang="en-GB" sz="700" dirty="0"/>
                <a:t>a</a:t>
              </a:r>
              <a:r>
                <a:rPr lang="en-GB" sz="700" dirty="0" smtClean="0"/>
                <a:t>ctivity</a:t>
              </a:r>
              <a:endParaRPr lang="en-GB" sz="700" dirty="0"/>
            </a:p>
          </p:txBody>
        </p:sp>
        <p:sp>
          <p:nvSpPr>
            <p:cNvPr id="132" name="TextBox 131"/>
            <p:cNvSpPr txBox="1"/>
            <p:nvPr/>
          </p:nvSpPr>
          <p:spPr>
            <a:xfrm>
              <a:off x="7580970" y="6038304"/>
              <a:ext cx="426719" cy="240900"/>
            </a:xfrm>
            <a:prstGeom prst="rect">
              <a:avLst/>
            </a:prstGeom>
            <a:noFill/>
          </p:spPr>
          <p:txBody>
            <a:bodyPr wrap="none" rtlCol="0">
              <a:spAutoFit/>
            </a:bodyPr>
            <a:lstStyle/>
            <a:p>
              <a:r>
                <a:rPr lang="en-GB" sz="900" b="1" dirty="0" smtClean="0"/>
                <a:t>Key</a:t>
              </a:r>
            </a:p>
          </p:txBody>
        </p:sp>
        <p:sp>
          <p:nvSpPr>
            <p:cNvPr id="4" name="Rectangle 3"/>
            <p:cNvSpPr/>
            <p:nvPr/>
          </p:nvSpPr>
          <p:spPr bwMode="auto">
            <a:xfrm>
              <a:off x="7580970" y="5877272"/>
              <a:ext cx="1527534" cy="807028"/>
            </a:xfrm>
            <a:prstGeom prst="rect">
              <a:avLst/>
            </a:prstGeom>
            <a:noFill/>
            <a:ln w="9525" cap="flat" cmpd="sng" algn="ctr">
              <a:solidFill>
                <a:schemeClr val="bg2">
                  <a:lumMod val="60000"/>
                  <a:lumOff val="40000"/>
                </a:schemeClr>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sp>
        <p:nvSpPr>
          <p:cNvPr id="133" name="Slide Number Placeholder 4"/>
          <p:cNvSpPr txBox="1">
            <a:spLocks/>
          </p:cNvSpPr>
          <p:nvPr/>
        </p:nvSpPr>
        <p:spPr bwMode="auto">
          <a:xfrm>
            <a:off x="360363"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eaLnBrk="0" fontAlgn="base" hangingPunct="0">
              <a:lnSpc>
                <a:spcPts val="2800"/>
              </a:lnSpc>
              <a:spcBef>
                <a:spcPct val="0"/>
              </a:spcBef>
              <a:spcAft>
                <a:spcPts val="1200"/>
              </a:spcAft>
              <a:buClr>
                <a:srgbClr val="000000"/>
              </a:buClr>
              <a:defRPr sz="2000" kern="1200">
                <a:solidFill>
                  <a:schemeClr val="tx1"/>
                </a:solidFill>
                <a:latin typeface="Verdana" pitchFamily="34" charset="0"/>
                <a:ea typeface="+mn-ea"/>
                <a:cs typeface="Arial" charset="0"/>
              </a:defRPr>
            </a:lvl1pPr>
            <a:lvl2pPr marL="742950" indent="-285750" algn="l" rtl="0" eaLnBrk="0" fontAlgn="base" hangingPunct="0">
              <a:lnSpc>
                <a:spcPts val="2400"/>
              </a:lnSpc>
              <a:spcBef>
                <a:spcPct val="0"/>
              </a:spcBef>
              <a:spcAft>
                <a:spcPts val="800"/>
              </a:spcAft>
              <a:buClr>
                <a:schemeClr val="tx1"/>
              </a:buClr>
              <a:buChar char="•"/>
              <a:defRPr sz="1600" kern="1200">
                <a:solidFill>
                  <a:schemeClr val="tx1"/>
                </a:solidFill>
                <a:latin typeface="Verdana" pitchFamily="34" charset="0"/>
                <a:ea typeface="+mn-ea"/>
                <a:cs typeface="Arial" charset="0"/>
              </a:defRPr>
            </a:lvl2pPr>
            <a:lvl3pPr marL="1143000" indent="-228600" algn="l" rtl="0" eaLnBrk="0" fontAlgn="base" hangingPunct="0">
              <a:lnSpc>
                <a:spcPts val="2400"/>
              </a:lnSpc>
              <a:spcBef>
                <a:spcPct val="0"/>
              </a:spcBef>
              <a:spcAft>
                <a:spcPts val="600"/>
              </a:spcAft>
              <a:buClr>
                <a:schemeClr val="tx1"/>
              </a:buClr>
              <a:buFont typeface="Verdana" pitchFamily="34" charset="0"/>
              <a:buChar char="–"/>
              <a:defRPr sz="1600" kern="1200">
                <a:solidFill>
                  <a:schemeClr val="tx1"/>
                </a:solidFill>
                <a:latin typeface="Verdana" pitchFamily="34" charset="0"/>
                <a:ea typeface="+mn-ea"/>
                <a:cs typeface="Arial" charset="0"/>
              </a:defRPr>
            </a:lvl3pPr>
            <a:lvl4pPr marL="16002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4pPr>
            <a:lvl5pPr marL="20574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5pPr>
            <a:lvl6pPr marL="25146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6pPr>
            <a:lvl7pPr marL="29718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7pPr>
            <a:lvl8pPr marL="34290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8pPr>
            <a:lvl9pPr marL="38862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9pPr>
          </a:lstStyle>
          <a:p>
            <a:pPr eaLnBrk="1" hangingPunct="1">
              <a:lnSpc>
                <a:spcPts val="1200"/>
              </a:lnSpc>
              <a:spcAft>
                <a:spcPct val="0"/>
              </a:spcAft>
              <a:buClrTx/>
            </a:pPr>
            <a:fld id="{DF47A939-C7D4-42A0-BB83-9FC2B99CA88E}" type="slidenum">
              <a:rPr lang="en-GB" altLang="en-US" sz="1100" smtClean="0">
                <a:solidFill>
                  <a:srgbClr val="000000"/>
                </a:solidFill>
              </a:rPr>
              <a:pPr eaLnBrk="1" hangingPunct="1">
                <a:lnSpc>
                  <a:spcPts val="1200"/>
                </a:lnSpc>
                <a:spcAft>
                  <a:spcPct val="0"/>
                </a:spcAft>
                <a:buClrTx/>
              </a:pPr>
              <a:t>19</a:t>
            </a:fld>
            <a:endParaRPr lang="en-GB" altLang="en-US" sz="1100" dirty="0" smtClean="0">
              <a:solidFill>
                <a:srgbClr val="000000"/>
              </a:solidFill>
            </a:endParaRPr>
          </a:p>
        </p:txBody>
      </p:sp>
    </p:spTree>
    <p:extLst>
      <p:ext uri="{BB962C8B-B14F-4D97-AF65-F5344CB8AC3E}">
        <p14:creationId xmlns:p14="http://schemas.microsoft.com/office/powerpoint/2010/main" val="94827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68412"/>
            <a:ext cx="8642350" cy="5329238"/>
          </a:xfrm>
        </p:spPr>
        <p:txBody>
          <a:bodyPr/>
          <a:lstStyle/>
          <a:p>
            <a:pPr marL="361950" indent="-361950">
              <a:lnSpc>
                <a:spcPct val="100000"/>
              </a:lnSpc>
              <a:spcBef>
                <a:spcPts val="0"/>
              </a:spcBef>
              <a:spcAft>
                <a:spcPts val="600"/>
              </a:spcAft>
              <a:buFont typeface="Arial" panose="020B0604020202020204" pitchFamily="34" charset="0"/>
              <a:buChar char="•"/>
            </a:pPr>
            <a:r>
              <a:rPr lang="en-GB" sz="1600" dirty="0" smtClean="0"/>
              <a:t>After submitting “</a:t>
            </a:r>
            <a:r>
              <a:rPr lang="en-GB" sz="1600" b="1" dirty="0" smtClean="0"/>
              <a:t>Add term” </a:t>
            </a:r>
            <a:r>
              <a:rPr lang="en-GB" sz="1600" dirty="0" smtClean="0"/>
              <a:t>request it will usually take 2-3 working days to be </a:t>
            </a:r>
            <a:r>
              <a:rPr lang="en-GB" sz="1600" b="1" dirty="0" smtClean="0"/>
              <a:t>validated </a:t>
            </a:r>
            <a:r>
              <a:rPr lang="en-GB" sz="1600" dirty="0" smtClean="0"/>
              <a:t>and get a </a:t>
            </a:r>
            <a:r>
              <a:rPr lang="en-GB" sz="1600" b="1" dirty="0" smtClean="0"/>
              <a:t>provisional</a:t>
            </a:r>
            <a:r>
              <a:rPr lang="en-GB" sz="1600" dirty="0" smtClean="0"/>
              <a:t> term available for selection in </a:t>
            </a:r>
            <a:r>
              <a:rPr lang="en-GB" sz="1600" dirty="0" err="1" smtClean="0"/>
              <a:t>eAF</a:t>
            </a:r>
            <a:r>
              <a:rPr lang="en-GB" sz="1600" dirty="0" smtClean="0"/>
              <a:t>.</a:t>
            </a:r>
          </a:p>
          <a:p>
            <a:pPr marL="714375" lvl="1" indent="-352425">
              <a:lnSpc>
                <a:spcPct val="100000"/>
              </a:lnSpc>
              <a:spcBef>
                <a:spcPts val="0"/>
              </a:spcBef>
              <a:spcAft>
                <a:spcPts val="600"/>
              </a:spcAft>
              <a:buFont typeface="Verdana" panose="020B0604030504040204" pitchFamily="34" charset="0"/>
              <a:buChar char="–"/>
            </a:pPr>
            <a:r>
              <a:rPr lang="en-GB" sz="1400" dirty="0"/>
              <a:t>Data stewards can reject the request at validation level in case is clearly not a valid term. The requestor would have to submit a new term </a:t>
            </a:r>
            <a:r>
              <a:rPr lang="en-GB" sz="1400" dirty="0" smtClean="0"/>
              <a:t>request</a:t>
            </a:r>
          </a:p>
          <a:p>
            <a:pPr marL="714375" lvl="1" indent="-352425">
              <a:lnSpc>
                <a:spcPct val="100000"/>
              </a:lnSpc>
              <a:spcBef>
                <a:spcPts val="0"/>
              </a:spcBef>
              <a:spcAft>
                <a:spcPts val="600"/>
              </a:spcAft>
              <a:buFont typeface="Verdana" panose="020B0604030504040204" pitchFamily="34" charset="0"/>
              <a:buChar char="–"/>
            </a:pPr>
            <a:r>
              <a:rPr lang="en-GB" sz="1400" dirty="0"/>
              <a:t>Data stewards can </a:t>
            </a:r>
            <a:r>
              <a:rPr lang="en-GB" sz="1400" dirty="0" smtClean="0"/>
              <a:t>return </a:t>
            </a:r>
            <a:r>
              <a:rPr lang="en-GB" sz="1400" dirty="0"/>
              <a:t>the request at validation level in case </a:t>
            </a:r>
            <a:r>
              <a:rPr lang="en-GB" sz="1400" dirty="0" smtClean="0"/>
              <a:t>the request is no complete or if additional information is required. </a:t>
            </a:r>
            <a:r>
              <a:rPr lang="en-GB" sz="1400" dirty="0"/>
              <a:t>The requestor would have to submit </a:t>
            </a:r>
            <a:r>
              <a:rPr lang="en-GB" sz="1400" dirty="0" smtClean="0"/>
              <a:t>additional information</a:t>
            </a:r>
            <a:endParaRPr lang="en-GB" sz="1400" dirty="0"/>
          </a:p>
          <a:p>
            <a:pPr marL="361950" indent="-361950">
              <a:lnSpc>
                <a:spcPct val="100000"/>
              </a:lnSpc>
              <a:spcBef>
                <a:spcPts val="0"/>
              </a:spcBef>
              <a:spcAft>
                <a:spcPts val="600"/>
              </a:spcAft>
              <a:buFont typeface="Arial" panose="020B0604020202020204" pitchFamily="34" charset="0"/>
              <a:buChar char="•"/>
            </a:pPr>
            <a:r>
              <a:rPr lang="en-GB" sz="1600" dirty="0" smtClean="0"/>
              <a:t>Additionally</a:t>
            </a:r>
            <a:r>
              <a:rPr lang="en-GB" sz="1600" dirty="0"/>
              <a:t>, there is an </a:t>
            </a:r>
            <a:r>
              <a:rPr lang="en-GB" sz="1600" b="1" dirty="0"/>
              <a:t>approval process </a:t>
            </a:r>
            <a:r>
              <a:rPr lang="en-GB" sz="1600" dirty="0"/>
              <a:t>to determine the final term naming conventions. Depending on the List owner it can take from </a:t>
            </a:r>
            <a:r>
              <a:rPr lang="en-GB" sz="1600" b="1" dirty="0"/>
              <a:t>1 month </a:t>
            </a:r>
            <a:r>
              <a:rPr lang="en-GB" sz="1600" dirty="0"/>
              <a:t>to </a:t>
            </a:r>
            <a:r>
              <a:rPr lang="en-GB" sz="1600" b="1" dirty="0"/>
              <a:t>1 </a:t>
            </a:r>
            <a:r>
              <a:rPr lang="en-GB" sz="1600" b="1" dirty="0" smtClean="0"/>
              <a:t>year.</a:t>
            </a:r>
            <a:endParaRPr lang="en-GB" sz="1600" b="1" dirty="0"/>
          </a:p>
          <a:p>
            <a:pPr marL="714375" lvl="1" indent="-352425">
              <a:lnSpc>
                <a:spcPct val="100000"/>
              </a:lnSpc>
              <a:spcBef>
                <a:spcPts val="0"/>
              </a:spcBef>
              <a:spcAft>
                <a:spcPts val="600"/>
              </a:spcAft>
              <a:buFont typeface="Verdana" panose="020B0604030504040204" pitchFamily="34" charset="0"/>
              <a:buChar char="–"/>
            </a:pPr>
            <a:r>
              <a:rPr lang="en-GB" sz="1400" dirty="0"/>
              <a:t>When terms are approved their status becomes </a:t>
            </a:r>
            <a:r>
              <a:rPr lang="en-GB" sz="1400" b="1" dirty="0"/>
              <a:t>CURRENT</a:t>
            </a:r>
            <a:r>
              <a:rPr lang="en-GB" sz="1400" dirty="0"/>
              <a:t> (approved</a:t>
            </a:r>
            <a:r>
              <a:rPr lang="en-GB" sz="1400" dirty="0" smtClean="0"/>
              <a:t>)</a:t>
            </a:r>
            <a:endParaRPr lang="en-GB" sz="1400" dirty="0"/>
          </a:p>
          <a:p>
            <a:pPr marL="714375" lvl="1" indent="-352425">
              <a:lnSpc>
                <a:spcPct val="100000"/>
              </a:lnSpc>
              <a:spcBef>
                <a:spcPts val="0"/>
              </a:spcBef>
              <a:spcAft>
                <a:spcPts val="600"/>
              </a:spcAft>
              <a:buFont typeface="Verdana" panose="020B0604030504040204" pitchFamily="34" charset="0"/>
              <a:buChar char="–"/>
            </a:pPr>
            <a:r>
              <a:rPr lang="en-GB" sz="1400" dirty="0"/>
              <a:t>When terms are rejected their status becomes </a:t>
            </a:r>
            <a:r>
              <a:rPr lang="en-GB" sz="1400" b="1" dirty="0" smtClean="0"/>
              <a:t>NULLIFIED</a:t>
            </a:r>
            <a:r>
              <a:rPr lang="en-GB" sz="1400" dirty="0" smtClean="0"/>
              <a:t> </a:t>
            </a:r>
            <a:r>
              <a:rPr lang="en-GB" sz="1400" dirty="0"/>
              <a:t>or </a:t>
            </a:r>
            <a:r>
              <a:rPr lang="en-GB" sz="1400" b="1" dirty="0"/>
              <a:t>NON-CURRENT</a:t>
            </a:r>
            <a:r>
              <a:rPr lang="en-GB" sz="1400" dirty="0"/>
              <a:t> (used but no longer recommended)</a:t>
            </a:r>
            <a:br>
              <a:rPr lang="en-GB" sz="1400" dirty="0"/>
            </a:br>
            <a:r>
              <a:rPr lang="en-GB" sz="1400" b="1" i="1" dirty="0"/>
              <a:t>=&gt; </a:t>
            </a:r>
            <a:r>
              <a:rPr lang="en-GB" sz="1400" i="1" dirty="0"/>
              <a:t>use a </a:t>
            </a:r>
            <a:r>
              <a:rPr lang="en-GB" sz="1400" b="1" i="1" dirty="0"/>
              <a:t>CURRENT</a:t>
            </a:r>
            <a:r>
              <a:rPr lang="en-GB" sz="1400" i="1" dirty="0"/>
              <a:t> term </a:t>
            </a:r>
            <a:r>
              <a:rPr lang="en-GB" sz="1400" i="1" dirty="0" smtClean="0"/>
              <a:t>instead</a:t>
            </a:r>
            <a:endParaRPr lang="en-GB" sz="1400" dirty="0" smtClean="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20</a:t>
            </a:fld>
            <a:endParaRPr lang="en-GB" altLang="en-US" dirty="0"/>
          </a:p>
        </p:txBody>
      </p:sp>
      <p:sp>
        <p:nvSpPr>
          <p:cNvPr id="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RMS in </a:t>
            </a:r>
            <a:r>
              <a:rPr lang="en-GB" altLang="en-US" dirty="0" smtClean="0"/>
              <a:t>eAF</a:t>
            </a:r>
            <a:endParaRPr lang="en-GB" altLang="en-US" dirty="0"/>
          </a:p>
        </p:txBody>
      </p:sp>
    </p:spTree>
    <p:extLst>
      <p:ext uri="{BB962C8B-B14F-4D97-AF65-F5344CB8AC3E}">
        <p14:creationId xmlns:p14="http://schemas.microsoft.com/office/powerpoint/2010/main" val="338713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68413"/>
            <a:ext cx="8642350" cy="4176811"/>
          </a:xfrm>
        </p:spPr>
        <p:txBody>
          <a:bodyPr/>
          <a:lstStyle/>
          <a:p>
            <a:pPr marL="361950" indent="-361950">
              <a:lnSpc>
                <a:spcPct val="100000"/>
              </a:lnSpc>
              <a:spcBef>
                <a:spcPts val="0"/>
              </a:spcBef>
              <a:spcAft>
                <a:spcPts val="600"/>
              </a:spcAft>
              <a:buFont typeface="Arial" panose="020B0604020202020204" pitchFamily="34" charset="0"/>
              <a:buChar char="•"/>
            </a:pPr>
            <a:r>
              <a:rPr lang="en-GB" sz="1600" dirty="0" smtClean="0"/>
              <a:t>After submitting an “</a:t>
            </a:r>
            <a:r>
              <a:rPr lang="en-GB" sz="1600" b="1" dirty="0" smtClean="0"/>
              <a:t>Update term” </a:t>
            </a:r>
            <a:r>
              <a:rPr lang="en-GB" sz="1600" dirty="0" smtClean="0"/>
              <a:t>request it will usually take</a:t>
            </a:r>
            <a:r>
              <a:rPr lang="en-GB" sz="1600" dirty="0" smtClean="0">
                <a:solidFill>
                  <a:srgbClr val="FF0000"/>
                </a:solidFill>
              </a:rPr>
              <a:t> </a:t>
            </a:r>
            <a:r>
              <a:rPr lang="en-GB" sz="1600" dirty="0" smtClean="0"/>
              <a:t>3-5 working days to be validated. After validation no changes will be reflected in the term.</a:t>
            </a:r>
          </a:p>
          <a:p>
            <a:pPr marL="714375" lvl="1" indent="-352425">
              <a:lnSpc>
                <a:spcPct val="100000"/>
              </a:lnSpc>
              <a:spcBef>
                <a:spcPts val="0"/>
              </a:spcBef>
              <a:spcAft>
                <a:spcPts val="600"/>
              </a:spcAft>
              <a:buFont typeface="Verdana" panose="020B0604030504040204" pitchFamily="34" charset="0"/>
              <a:buChar char="–"/>
            </a:pPr>
            <a:r>
              <a:rPr lang="en-GB" sz="1600" dirty="0" smtClean="0"/>
              <a:t>EMA Data </a:t>
            </a:r>
            <a:r>
              <a:rPr lang="en-GB" sz="1600" dirty="0"/>
              <a:t>stewards can reject the request at validation level in case </a:t>
            </a:r>
            <a:r>
              <a:rPr lang="en-GB" sz="1600" dirty="0" smtClean="0"/>
              <a:t>the changes are not acceptable. </a:t>
            </a:r>
            <a:r>
              <a:rPr lang="en-GB" sz="1600" dirty="0"/>
              <a:t>The requestor would have to submit a new </a:t>
            </a:r>
            <a:r>
              <a:rPr lang="en-GB" sz="1600" dirty="0" smtClean="0"/>
              <a:t>update term request, if needed.</a:t>
            </a:r>
            <a:endParaRPr lang="en-GB" sz="1600" dirty="0"/>
          </a:p>
          <a:p>
            <a:pPr marL="361950" indent="-361950">
              <a:lnSpc>
                <a:spcPct val="100000"/>
              </a:lnSpc>
              <a:spcBef>
                <a:spcPts val="0"/>
              </a:spcBef>
              <a:spcAft>
                <a:spcPts val="600"/>
              </a:spcAft>
              <a:buFont typeface="Arial" panose="020B0604020202020204" pitchFamily="34" charset="0"/>
              <a:buChar char="•"/>
            </a:pPr>
            <a:r>
              <a:rPr lang="en-GB" sz="1600" dirty="0" smtClean="0"/>
              <a:t>Additionally, there is an </a:t>
            </a:r>
            <a:r>
              <a:rPr lang="en-GB" sz="1600" b="1" dirty="0" smtClean="0"/>
              <a:t>approval process </a:t>
            </a:r>
            <a:r>
              <a:rPr lang="en-GB" sz="1600" dirty="0" smtClean="0"/>
              <a:t>that will take up to 2 months.</a:t>
            </a:r>
          </a:p>
          <a:p>
            <a:pPr marL="714375" lvl="1" indent="-352425">
              <a:lnSpc>
                <a:spcPct val="100000"/>
              </a:lnSpc>
              <a:spcBef>
                <a:spcPts val="0"/>
              </a:spcBef>
              <a:spcAft>
                <a:spcPts val="600"/>
              </a:spcAft>
              <a:buFont typeface="Verdana" panose="020B0604030504040204" pitchFamily="34" charset="0"/>
              <a:buChar char="–"/>
            </a:pPr>
            <a:r>
              <a:rPr lang="en-GB" sz="1600" dirty="0" smtClean="0"/>
              <a:t>If the “Update term” request is </a:t>
            </a:r>
            <a:r>
              <a:rPr lang="en-GB" sz="1600" b="1" dirty="0"/>
              <a:t>approved</a:t>
            </a:r>
            <a:r>
              <a:rPr lang="en-GB" sz="1600" dirty="0"/>
              <a:t> </a:t>
            </a:r>
            <a:r>
              <a:rPr lang="en-GB" sz="1600" dirty="0" smtClean="0"/>
              <a:t>the requested changes become </a:t>
            </a:r>
            <a:r>
              <a:rPr lang="en-GB" sz="1600" dirty="0"/>
              <a:t>visible in </a:t>
            </a:r>
            <a:r>
              <a:rPr lang="en-GB" sz="1600" dirty="0" smtClean="0"/>
              <a:t>RMS/</a:t>
            </a:r>
            <a:r>
              <a:rPr lang="en-GB" sz="1600" dirty="0" err="1" smtClean="0"/>
              <a:t>eAF</a:t>
            </a:r>
            <a:r>
              <a:rPr lang="en-GB" sz="1600" dirty="0"/>
              <a:t>;</a:t>
            </a:r>
          </a:p>
          <a:p>
            <a:pPr marL="714375" lvl="1" indent="-352425">
              <a:lnSpc>
                <a:spcPct val="100000"/>
              </a:lnSpc>
              <a:spcBef>
                <a:spcPts val="0"/>
              </a:spcBef>
              <a:spcAft>
                <a:spcPts val="600"/>
              </a:spcAft>
              <a:buFont typeface="Verdana" panose="020B0604030504040204" pitchFamily="34" charset="0"/>
              <a:buChar char="–"/>
            </a:pPr>
            <a:r>
              <a:rPr lang="en-GB" sz="1600" dirty="0" smtClean="0"/>
              <a:t>If the </a:t>
            </a:r>
            <a:r>
              <a:rPr lang="en-GB" sz="1600" dirty="0"/>
              <a:t>“Update term”</a:t>
            </a:r>
            <a:r>
              <a:rPr lang="en-GB" sz="1600" dirty="0" smtClean="0"/>
              <a:t> request is </a:t>
            </a:r>
            <a:r>
              <a:rPr lang="en-GB" sz="1600" b="1" dirty="0" smtClean="0"/>
              <a:t>rejected</a:t>
            </a:r>
            <a:r>
              <a:rPr lang="en-GB" sz="1600" dirty="0" smtClean="0"/>
              <a:t> the term information remains the same in RMS/</a:t>
            </a:r>
            <a:r>
              <a:rPr lang="en-GB" sz="1600" dirty="0" err="1" smtClean="0"/>
              <a:t>eAF</a:t>
            </a:r>
            <a:r>
              <a:rPr lang="en-GB" sz="1600" dirty="0" smtClean="0"/>
              <a:t>.</a:t>
            </a:r>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21</a:t>
            </a:fld>
            <a:endParaRPr lang="en-GB" altLang="en-US" dirty="0"/>
          </a:p>
        </p:txBody>
      </p:sp>
      <p:sp>
        <p:nvSpPr>
          <p:cNvPr id="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RMS in </a:t>
            </a:r>
            <a:r>
              <a:rPr lang="en-GB" altLang="en-US" dirty="0" smtClean="0"/>
              <a:t>eAF</a:t>
            </a:r>
            <a:endParaRPr lang="en-GB" altLang="en-US" dirty="0"/>
          </a:p>
        </p:txBody>
      </p:sp>
    </p:spTree>
    <p:extLst>
      <p:ext uri="{BB962C8B-B14F-4D97-AF65-F5344CB8AC3E}">
        <p14:creationId xmlns:p14="http://schemas.microsoft.com/office/powerpoint/2010/main" val="402989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22</a:t>
            </a:fld>
            <a:endParaRPr lang="en-GB" altLang="en-US" dirty="0"/>
          </a:p>
        </p:txBody>
      </p:sp>
      <p:sp>
        <p:nvSpPr>
          <p:cNvPr id="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R</a:t>
            </a:r>
            <a:r>
              <a:rPr lang="en-GB" altLang="en-US" dirty="0" smtClean="0"/>
              <a:t>MS relevant documents</a:t>
            </a:r>
            <a:endParaRPr lang="en-GB" altLang="en-US" dirty="0"/>
          </a:p>
        </p:txBody>
      </p:sp>
      <p:sp>
        <p:nvSpPr>
          <p:cNvPr id="7" name="Content Placeholder 2"/>
          <p:cNvSpPr>
            <a:spLocks noGrp="1"/>
          </p:cNvSpPr>
          <p:nvPr>
            <p:ph idx="1"/>
          </p:nvPr>
        </p:nvSpPr>
        <p:spPr>
          <a:xfrm>
            <a:off x="250825" y="1271978"/>
            <a:ext cx="8622323" cy="2952328"/>
          </a:xfrm>
        </p:spPr>
        <p:txBody>
          <a:bodyPr/>
          <a:lstStyle/>
          <a:p>
            <a:pPr marL="360000" indent="-360000">
              <a:lnSpc>
                <a:spcPct val="100000"/>
              </a:lnSpc>
              <a:spcBef>
                <a:spcPts val="0"/>
              </a:spcBef>
              <a:spcAft>
                <a:spcPts val="600"/>
              </a:spcAft>
              <a:buFont typeface="Arial" panose="020B0604020202020204" pitchFamily="34" charset="0"/>
              <a:buChar char="•"/>
            </a:pPr>
            <a:r>
              <a:rPr lang="en-GB" sz="1600" dirty="0"/>
              <a:t>R</a:t>
            </a:r>
            <a:r>
              <a:rPr lang="en-GB" sz="1600" dirty="0" smtClean="0"/>
              <a:t>MS </a:t>
            </a:r>
            <a:r>
              <a:rPr lang="en-GB" sz="1600" dirty="0"/>
              <a:t>training </a:t>
            </a:r>
            <a:r>
              <a:rPr lang="en-GB" sz="1600" dirty="0" smtClean="0"/>
              <a:t>videos are published on the </a:t>
            </a:r>
            <a:r>
              <a:rPr lang="en-GB" sz="1600" dirty="0" smtClean="0">
                <a:hlinkClick r:id="rId2"/>
              </a:rPr>
              <a:t>@emainfo</a:t>
            </a:r>
            <a:r>
              <a:rPr lang="en-GB" sz="1600" dirty="0" smtClean="0"/>
              <a:t> YouTube channel. They cover core functionality for users of RMS and are available freely.</a:t>
            </a:r>
            <a:endParaRPr lang="en-GB" sz="1600" dirty="0"/>
          </a:p>
          <a:p>
            <a:pPr marL="360000" indent="-360000">
              <a:lnSpc>
                <a:spcPct val="100000"/>
              </a:lnSpc>
              <a:spcBef>
                <a:spcPts val="0"/>
              </a:spcBef>
              <a:spcAft>
                <a:spcPts val="600"/>
              </a:spcAft>
              <a:buFont typeface="Arial" panose="020B0604020202020204" pitchFamily="34" charset="0"/>
              <a:buChar char="•"/>
            </a:pPr>
            <a:r>
              <a:rPr lang="en-GB" sz="1600" dirty="0"/>
              <a:t>R</a:t>
            </a:r>
            <a:r>
              <a:rPr lang="en-GB" sz="1600" dirty="0" smtClean="0"/>
              <a:t>MS web </a:t>
            </a:r>
            <a:r>
              <a:rPr lang="en-GB" sz="1600" dirty="0"/>
              <a:t>user manual </a:t>
            </a:r>
            <a:r>
              <a:rPr lang="en-GB" sz="1600" dirty="0" smtClean="0"/>
              <a:t>– </a:t>
            </a:r>
            <a:r>
              <a:rPr lang="en-GB" sz="1600" dirty="0"/>
              <a:t>provides step-by-step </a:t>
            </a:r>
            <a:r>
              <a:rPr lang="en-GB" sz="1600" dirty="0" smtClean="0"/>
              <a:t>guidance for main </a:t>
            </a:r>
            <a:r>
              <a:rPr lang="en-GB" sz="1600" dirty="0"/>
              <a:t>functionalities available </a:t>
            </a:r>
            <a:r>
              <a:rPr lang="en-GB" sz="1600" dirty="0" smtClean="0"/>
              <a:t>from the </a:t>
            </a:r>
            <a:r>
              <a:rPr lang="en-GB" sz="1600" dirty="0"/>
              <a:t>RMS web user </a:t>
            </a:r>
            <a:r>
              <a:rPr lang="en-GB" sz="1600" dirty="0" smtClean="0"/>
              <a:t>interface, e.g. searching and browsing data</a:t>
            </a:r>
            <a:r>
              <a:rPr lang="en-GB" sz="1600" dirty="0"/>
              <a:t>, </a:t>
            </a:r>
            <a:r>
              <a:rPr lang="en-GB" sz="1600" dirty="0" smtClean="0"/>
              <a:t>requesting new </a:t>
            </a:r>
            <a:r>
              <a:rPr lang="en-GB" sz="1600" dirty="0"/>
              <a:t>data </a:t>
            </a:r>
            <a:r>
              <a:rPr lang="en-GB" sz="1600" dirty="0" smtClean="0"/>
              <a:t>entries, </a:t>
            </a:r>
            <a:r>
              <a:rPr lang="en-GB" sz="1600" dirty="0"/>
              <a:t>and </a:t>
            </a:r>
            <a:r>
              <a:rPr lang="en-GB" sz="1600" dirty="0" smtClean="0"/>
              <a:t>requesting changes to existing data.</a:t>
            </a:r>
          </a:p>
          <a:p>
            <a:pPr marL="360000" indent="-360000">
              <a:lnSpc>
                <a:spcPct val="100000"/>
              </a:lnSpc>
              <a:spcBef>
                <a:spcPts val="0"/>
              </a:spcBef>
              <a:spcAft>
                <a:spcPts val="600"/>
              </a:spcAft>
              <a:buFont typeface="Arial" panose="020B0604020202020204" pitchFamily="34" charset="0"/>
              <a:buChar char="•"/>
            </a:pPr>
            <a:r>
              <a:rPr lang="en-GB" sz="1600" dirty="0" smtClean="0"/>
              <a:t>SPOR Service </a:t>
            </a:r>
            <a:r>
              <a:rPr lang="en-GB" sz="1600" dirty="0"/>
              <a:t>Level </a:t>
            </a:r>
            <a:r>
              <a:rPr lang="en-GB" sz="1600" dirty="0" smtClean="0"/>
              <a:t>Agreements </a:t>
            </a:r>
            <a:r>
              <a:rPr lang="en-GB" sz="1600" dirty="0"/>
              <a:t>(SLAs</a:t>
            </a:r>
            <a:r>
              <a:rPr lang="en-GB" sz="1600" dirty="0" smtClean="0"/>
              <a:t>) – service </a:t>
            </a:r>
            <a:r>
              <a:rPr lang="en-GB" sz="1600" dirty="0"/>
              <a:t>levels </a:t>
            </a:r>
            <a:r>
              <a:rPr lang="en-GB" sz="1600" dirty="0" smtClean="0"/>
              <a:t>for validation </a:t>
            </a:r>
            <a:r>
              <a:rPr lang="en-GB" sz="1600" dirty="0"/>
              <a:t>of change requests to update </a:t>
            </a:r>
            <a:r>
              <a:rPr lang="en-GB" sz="1600" dirty="0" smtClean="0"/>
              <a:t>RMS data.</a:t>
            </a: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508104" y="3859599"/>
            <a:ext cx="3385071" cy="275713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a:off x="6271026" y="4243948"/>
            <a:ext cx="491124" cy="168578"/>
          </a:xfrm>
          <a:prstGeom prst="ellipse">
            <a:avLst/>
          </a:prstGeom>
          <a:noFill/>
          <a:ln w="12700"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0" name="Oval 9"/>
          <p:cNvSpPr/>
          <p:nvPr/>
        </p:nvSpPr>
        <p:spPr bwMode="auto">
          <a:xfrm>
            <a:off x="5572492" y="4587717"/>
            <a:ext cx="584233" cy="166800"/>
          </a:xfrm>
          <a:prstGeom prst="ellipse">
            <a:avLst/>
          </a:prstGeom>
          <a:noFill/>
          <a:ln w="12700"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1" name="Oval 10"/>
          <p:cNvSpPr/>
          <p:nvPr/>
        </p:nvSpPr>
        <p:spPr bwMode="auto">
          <a:xfrm>
            <a:off x="7518568" y="4079494"/>
            <a:ext cx="746092" cy="171870"/>
          </a:xfrm>
          <a:prstGeom prst="ellipse">
            <a:avLst/>
          </a:prstGeom>
          <a:noFill/>
          <a:ln w="12700"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2" name="Rectangle 11"/>
          <p:cNvSpPr/>
          <p:nvPr/>
        </p:nvSpPr>
        <p:spPr>
          <a:xfrm>
            <a:off x="4867304" y="3433303"/>
            <a:ext cx="2807443" cy="426296"/>
          </a:xfrm>
          <a:prstGeom prst="rect">
            <a:avLst/>
          </a:prstGeom>
          <a:solidFill>
            <a:schemeClr val="bg1"/>
          </a:solidFill>
          <a:ln w="12700">
            <a:solidFill>
              <a:schemeClr val="bg1">
                <a:lumMod val="65000"/>
              </a:schemeClr>
            </a:solidFill>
          </a:ln>
        </p:spPr>
        <p:txBody>
          <a:bodyPr wrap="square" lIns="72000" tIns="36000" rIns="72000" bIns="36000" anchor="ctr">
            <a:noAutofit/>
          </a:bodyPr>
          <a:lstStyle/>
          <a:p>
            <a:r>
              <a:rPr lang="en-GB" sz="1100" dirty="0">
                <a:hlinkClick r:id="rId4"/>
              </a:rPr>
              <a:t>http://spor.ema.europa.eu/sporwi</a:t>
            </a:r>
            <a:r>
              <a:rPr lang="en-GB" sz="1100" dirty="0" smtClean="0">
                <a:hlinkClick r:id="rId4"/>
              </a:rPr>
              <a:t>/</a:t>
            </a:r>
            <a:endParaRPr lang="en-GB" sz="1100" dirty="0"/>
          </a:p>
        </p:txBody>
      </p:sp>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0825" y="3731657"/>
            <a:ext cx="3456000" cy="2160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878767" y="5690018"/>
            <a:ext cx="3642050" cy="403278"/>
          </a:xfrm>
          <a:prstGeom prst="rect">
            <a:avLst/>
          </a:prstGeom>
          <a:solidFill>
            <a:schemeClr val="bg1"/>
          </a:solidFill>
          <a:ln w="12700">
            <a:solidFill>
              <a:schemeClr val="bg1">
                <a:lumMod val="65000"/>
              </a:schemeClr>
            </a:solidFill>
          </a:ln>
        </p:spPr>
        <p:txBody>
          <a:bodyPr wrap="square" lIns="72000" tIns="36000" rIns="72000" bIns="36000" anchor="ctr">
            <a:noAutofit/>
          </a:bodyPr>
          <a:lstStyle/>
          <a:p>
            <a:r>
              <a:rPr lang="en-GB" sz="1100" dirty="0">
                <a:hlinkClick r:id="rId2"/>
              </a:rPr>
              <a:t>https://</a:t>
            </a:r>
            <a:r>
              <a:rPr lang="en-GB" sz="1100" dirty="0" smtClean="0">
                <a:hlinkClick r:id="rId2"/>
              </a:rPr>
              <a:t>www.youtube.com/user/emainfo/videos</a:t>
            </a:r>
            <a:endParaRPr lang="en-GB" sz="1100" dirty="0"/>
          </a:p>
        </p:txBody>
      </p:sp>
    </p:spTree>
    <p:extLst>
      <p:ext uri="{BB962C8B-B14F-4D97-AF65-F5344CB8AC3E}">
        <p14:creationId xmlns:p14="http://schemas.microsoft.com/office/powerpoint/2010/main" val="362674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68413"/>
            <a:ext cx="8642350" cy="950913"/>
          </a:xfrm>
        </p:spPr>
        <p:txBody>
          <a:bodyPr/>
          <a:lstStyle/>
          <a:p>
            <a:r>
              <a:rPr lang="en-GB" dirty="0" smtClean="0"/>
              <a:t>Using OMS data in eAF</a:t>
            </a:r>
            <a:endParaRPr lang="en-GB" dirty="0"/>
          </a:p>
        </p:txBody>
      </p:sp>
    </p:spTree>
    <p:extLst>
      <p:ext uri="{BB962C8B-B14F-4D97-AF65-F5344CB8AC3E}">
        <p14:creationId xmlns:p14="http://schemas.microsoft.com/office/powerpoint/2010/main" val="3920529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Pentagon 2064"/>
          <p:cNvSpPr/>
          <p:nvPr/>
        </p:nvSpPr>
        <p:spPr bwMode="auto">
          <a:xfrm>
            <a:off x="3181705" y="3983234"/>
            <a:ext cx="4918514" cy="216000"/>
          </a:xfrm>
          <a:prstGeom prst="homePlate">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cxnSp>
        <p:nvCxnSpPr>
          <p:cNvPr id="37" name="Straight Connector 36"/>
          <p:cNvCxnSpPr/>
          <p:nvPr/>
        </p:nvCxnSpPr>
        <p:spPr bwMode="auto">
          <a:xfrm flipV="1">
            <a:off x="8158364" y="4564733"/>
            <a:ext cx="1" cy="508660"/>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txBox="1">
            <a:spLocks noChangeArrowheads="1"/>
          </p:cNvSpPr>
          <p:nvPr/>
        </p:nvSpPr>
        <p:spPr bwMode="auto">
          <a:xfrm>
            <a:off x="251520" y="188640"/>
            <a:ext cx="84566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altLang="en-US" sz="2400" kern="0" dirty="0" smtClean="0">
                <a:solidFill>
                  <a:srgbClr val="FFFFFF"/>
                </a:solidFill>
              </a:rPr>
              <a:t> </a:t>
            </a:r>
          </a:p>
        </p:txBody>
      </p:sp>
      <p:sp>
        <p:nvSpPr>
          <p:cNvPr id="8" name="Rectangle 18"/>
          <p:cNvSpPr>
            <a:spLocks/>
          </p:cNvSpPr>
          <p:nvPr/>
        </p:nvSpPr>
        <p:spPr bwMode="auto">
          <a:xfrm>
            <a:off x="35496" y="4225142"/>
            <a:ext cx="3528392" cy="216000"/>
          </a:xfrm>
          <a:prstGeom prst="chevron">
            <a:avLst/>
          </a:prstGeom>
          <a:solidFill>
            <a:srgbClr val="175E54"/>
          </a:solidFill>
          <a:ln>
            <a:noFill/>
          </a:ln>
        </p:spPr>
        <p:txBody>
          <a:bodyPr lIns="72000" tIns="72000" rIns="72000" bIns="72000" anchor="ctr"/>
          <a:lstStyle/>
          <a:p>
            <a:pPr algn="ctr"/>
            <a:r>
              <a:rPr lang="en-GB" altLang="en-US" sz="1100" b="1" dirty="0" smtClean="0">
                <a:solidFill>
                  <a:schemeClr val="bg1"/>
                </a:solidFill>
              </a:rPr>
              <a:t>2017</a:t>
            </a:r>
            <a:endParaRPr lang="en-GB" altLang="en-US" sz="1100" b="1" dirty="0">
              <a:solidFill>
                <a:schemeClr val="bg1"/>
              </a:solidFill>
            </a:endParaRPr>
          </a:p>
        </p:txBody>
      </p:sp>
      <p:sp>
        <p:nvSpPr>
          <p:cNvPr id="9" name="Rectangle 18"/>
          <p:cNvSpPr>
            <a:spLocks/>
          </p:cNvSpPr>
          <p:nvPr/>
        </p:nvSpPr>
        <p:spPr bwMode="auto">
          <a:xfrm>
            <a:off x="3491880" y="4225142"/>
            <a:ext cx="5403600" cy="216000"/>
          </a:xfrm>
          <a:prstGeom prst="chevron">
            <a:avLst/>
          </a:prstGeom>
          <a:solidFill>
            <a:srgbClr val="175E54"/>
          </a:solidFill>
          <a:ln>
            <a:noFill/>
          </a:ln>
        </p:spPr>
        <p:txBody>
          <a:bodyPr lIns="72000" tIns="72000" rIns="72000" bIns="72000" anchor="ct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indent="0" algn="ctr" eaLnBrk="1" hangingPunct="1">
              <a:lnSpc>
                <a:spcPct val="100000"/>
              </a:lnSpc>
              <a:spcAft>
                <a:spcPct val="0"/>
              </a:spcAft>
              <a:buClrTx/>
              <a:defRPr/>
            </a:pPr>
            <a:r>
              <a:rPr lang="en-GB" altLang="en-US" sz="1100" b="1" dirty="0" smtClean="0">
                <a:solidFill>
                  <a:schemeClr val="bg1"/>
                </a:solidFill>
              </a:rPr>
              <a:t>2018</a:t>
            </a:r>
            <a:endParaRPr lang="en-GB" altLang="en-US" sz="1100" dirty="0" smtClean="0">
              <a:solidFill>
                <a:schemeClr val="bg1"/>
              </a:solidFill>
            </a:endParaRPr>
          </a:p>
        </p:txBody>
      </p:sp>
      <p:sp>
        <p:nvSpPr>
          <p:cNvPr id="32" name="Rectangle 31"/>
          <p:cNvSpPr/>
          <p:nvPr/>
        </p:nvSpPr>
        <p:spPr bwMode="auto">
          <a:xfrm>
            <a:off x="7070139" y="5095571"/>
            <a:ext cx="2060160" cy="557631"/>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20000"/>
              </a:lnSpc>
              <a:defRPr/>
            </a:pPr>
            <a:r>
              <a:rPr lang="en-GB" altLang="en-US" sz="1000" b="1" dirty="0" smtClean="0">
                <a:solidFill>
                  <a:schemeClr val="tx1"/>
                </a:solidFill>
              </a:rPr>
              <a:t>Q3/Q4 2018 CESSP </a:t>
            </a:r>
          </a:p>
          <a:p>
            <a:pPr algn="ctr">
              <a:lnSpc>
                <a:spcPct val="120000"/>
              </a:lnSpc>
              <a:defRPr/>
            </a:pPr>
            <a:r>
              <a:rPr lang="en-GB" altLang="en-US" sz="1000" b="1" dirty="0" smtClean="0">
                <a:solidFill>
                  <a:schemeClr val="tx1"/>
                </a:solidFill>
              </a:rPr>
              <a:t>planned to go live (*) </a:t>
            </a:r>
          </a:p>
        </p:txBody>
      </p:sp>
      <p:sp>
        <p:nvSpPr>
          <p:cNvPr id="35" name="Slide Number Placeholder 4"/>
          <p:cNvSpPr txBox="1">
            <a:spLocks/>
          </p:cNvSpPr>
          <p:nvPr/>
        </p:nvSpPr>
        <p:spPr bwMode="auto">
          <a:xfrm>
            <a:off x="360363"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eaLnBrk="0" fontAlgn="base" hangingPunct="0">
              <a:lnSpc>
                <a:spcPts val="2800"/>
              </a:lnSpc>
              <a:spcBef>
                <a:spcPct val="0"/>
              </a:spcBef>
              <a:spcAft>
                <a:spcPts val="1200"/>
              </a:spcAft>
              <a:buClr>
                <a:srgbClr val="000000"/>
              </a:buClr>
              <a:defRPr sz="2000" kern="1200">
                <a:solidFill>
                  <a:schemeClr val="tx1"/>
                </a:solidFill>
                <a:latin typeface="Verdana" pitchFamily="34" charset="0"/>
                <a:ea typeface="+mn-ea"/>
                <a:cs typeface="Arial" charset="0"/>
              </a:defRPr>
            </a:lvl1pPr>
            <a:lvl2pPr marL="742950" indent="-285750" algn="l" rtl="0" eaLnBrk="0" fontAlgn="base" hangingPunct="0">
              <a:lnSpc>
                <a:spcPts val="2400"/>
              </a:lnSpc>
              <a:spcBef>
                <a:spcPct val="0"/>
              </a:spcBef>
              <a:spcAft>
                <a:spcPts val="800"/>
              </a:spcAft>
              <a:buClr>
                <a:schemeClr val="tx1"/>
              </a:buClr>
              <a:buChar char="•"/>
              <a:defRPr sz="1600" kern="1200">
                <a:solidFill>
                  <a:schemeClr val="tx1"/>
                </a:solidFill>
                <a:latin typeface="Verdana" pitchFamily="34" charset="0"/>
                <a:ea typeface="+mn-ea"/>
                <a:cs typeface="Arial" charset="0"/>
              </a:defRPr>
            </a:lvl2pPr>
            <a:lvl3pPr marL="1143000" indent="-228600" algn="l" rtl="0" eaLnBrk="0" fontAlgn="base" hangingPunct="0">
              <a:lnSpc>
                <a:spcPts val="2400"/>
              </a:lnSpc>
              <a:spcBef>
                <a:spcPct val="0"/>
              </a:spcBef>
              <a:spcAft>
                <a:spcPts val="600"/>
              </a:spcAft>
              <a:buClr>
                <a:schemeClr val="tx1"/>
              </a:buClr>
              <a:buFont typeface="Verdana" pitchFamily="34" charset="0"/>
              <a:buChar char="–"/>
              <a:defRPr sz="1600" kern="1200">
                <a:solidFill>
                  <a:schemeClr val="tx1"/>
                </a:solidFill>
                <a:latin typeface="Verdana" pitchFamily="34" charset="0"/>
                <a:ea typeface="+mn-ea"/>
                <a:cs typeface="Arial" charset="0"/>
              </a:defRPr>
            </a:lvl3pPr>
            <a:lvl4pPr marL="16002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4pPr>
            <a:lvl5pPr marL="20574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5pPr>
            <a:lvl6pPr marL="25146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6pPr>
            <a:lvl7pPr marL="29718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7pPr>
            <a:lvl8pPr marL="34290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8pPr>
            <a:lvl9pPr marL="38862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9pPr>
          </a:lstStyle>
          <a:p>
            <a:pPr eaLnBrk="1" hangingPunct="1">
              <a:lnSpc>
                <a:spcPts val="1200"/>
              </a:lnSpc>
              <a:spcAft>
                <a:spcPct val="0"/>
              </a:spcAft>
              <a:buClrTx/>
            </a:pPr>
            <a:fld id="{DF47A939-C7D4-42A0-BB83-9FC2B99CA88E}" type="slidenum">
              <a:rPr lang="en-GB" altLang="en-US" sz="1100" smtClean="0">
                <a:solidFill>
                  <a:srgbClr val="000000"/>
                </a:solidFill>
              </a:rPr>
              <a:pPr eaLnBrk="1" hangingPunct="1">
                <a:lnSpc>
                  <a:spcPts val="1200"/>
                </a:lnSpc>
                <a:spcAft>
                  <a:spcPct val="0"/>
                </a:spcAft>
                <a:buClrTx/>
              </a:pPr>
              <a:t>24</a:t>
            </a:fld>
            <a:endParaRPr lang="en-GB" altLang="en-US" sz="1100" dirty="0" smtClean="0">
              <a:solidFill>
                <a:srgbClr val="000000"/>
              </a:solidFill>
            </a:endParaRPr>
          </a:p>
        </p:txBody>
      </p:sp>
      <p:cxnSp>
        <p:nvCxnSpPr>
          <p:cNvPr id="51" name="Straight Connector 50"/>
          <p:cNvCxnSpPr/>
          <p:nvPr/>
        </p:nvCxnSpPr>
        <p:spPr bwMode="auto">
          <a:xfrm>
            <a:off x="1742463" y="3677685"/>
            <a:ext cx="1" cy="508660"/>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86"/>
          <p:cNvSpPr/>
          <p:nvPr/>
        </p:nvSpPr>
        <p:spPr>
          <a:xfrm>
            <a:off x="2051720" y="3099531"/>
            <a:ext cx="3888432" cy="451655"/>
          </a:xfrm>
          <a:prstGeom prst="rect">
            <a:avLst/>
          </a:prstGeom>
          <a:noFill/>
          <a:ln w="9525" cap="flat" cmpd="sng" algn="ctr">
            <a:noFill/>
            <a:prstDash val="solid"/>
            <a:round/>
            <a:headEnd type="none" w="med" len="med"/>
            <a:tailEnd type="triangle" w="lg" len="med"/>
          </a:ln>
          <a:effectLst/>
        </p:spPr>
        <p:txBody>
          <a:bodyPr lIns="36000" tIns="36000" rIns="36000" bIns="36000" anchor="ctr" anchorCtr="0"/>
          <a:lstStyle/>
          <a:p>
            <a:pPr algn="l"/>
            <a:r>
              <a:rPr lang="en-GB" sz="1000" b="1" dirty="0" smtClean="0"/>
              <a:t>June 2017 OMS </a:t>
            </a:r>
            <a:r>
              <a:rPr lang="en-GB" sz="1000" b="1" dirty="0"/>
              <a:t>data services </a:t>
            </a:r>
            <a:r>
              <a:rPr lang="en-GB" sz="1000" b="1" dirty="0" smtClean="0"/>
              <a:t>live.</a:t>
            </a:r>
            <a:endParaRPr lang="en-GB" sz="1000" b="1" dirty="0"/>
          </a:p>
          <a:p>
            <a:pPr algn="l"/>
            <a:r>
              <a:rPr lang="en-GB" sz="1000" b="1" dirty="0"/>
              <a:t>No impact on regulatory </a:t>
            </a:r>
            <a:r>
              <a:rPr lang="en-GB" sz="1000" b="1" dirty="0" smtClean="0"/>
              <a:t>submissions at go live.</a:t>
            </a:r>
            <a:endParaRPr lang="en-GB" sz="1000" b="1" dirty="0"/>
          </a:p>
        </p:txBody>
      </p:sp>
      <p:sp>
        <p:nvSpPr>
          <p:cNvPr id="100" name="Rectangle 99"/>
          <p:cNvSpPr/>
          <p:nvPr/>
        </p:nvSpPr>
        <p:spPr bwMode="auto">
          <a:xfrm>
            <a:off x="6084168" y="3307331"/>
            <a:ext cx="2016050" cy="530407"/>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r">
              <a:lnSpc>
                <a:spcPct val="120000"/>
              </a:lnSpc>
              <a:defRPr/>
            </a:pPr>
            <a:r>
              <a:rPr lang="en-GB" altLang="en-US" sz="1000" b="1" dirty="0" smtClean="0">
                <a:solidFill>
                  <a:schemeClr val="tx1"/>
                </a:solidFill>
              </a:rPr>
              <a:t>Use of OMS   </a:t>
            </a:r>
          </a:p>
          <a:p>
            <a:pPr algn="r">
              <a:lnSpc>
                <a:spcPct val="120000"/>
              </a:lnSpc>
              <a:defRPr/>
            </a:pPr>
            <a:r>
              <a:rPr lang="en-GB" altLang="en-US" sz="1000" b="1" dirty="0" smtClean="0">
                <a:solidFill>
                  <a:schemeClr val="tx1"/>
                </a:solidFill>
              </a:rPr>
              <a:t>in eAF is mandated</a:t>
            </a:r>
          </a:p>
        </p:txBody>
      </p:sp>
      <p:grpSp>
        <p:nvGrpSpPr>
          <p:cNvPr id="2055" name="Group 7"/>
          <p:cNvGrpSpPr>
            <a:grpSpLocks noChangeAspect="1"/>
          </p:cNvGrpSpPr>
          <p:nvPr/>
        </p:nvGrpSpPr>
        <p:grpSpPr bwMode="auto">
          <a:xfrm>
            <a:off x="8100392" y="3911226"/>
            <a:ext cx="287338" cy="266700"/>
            <a:chOff x="5012" y="1257"/>
            <a:chExt cx="181" cy="168"/>
          </a:xfrm>
        </p:grpSpPr>
        <p:sp>
          <p:nvSpPr>
            <p:cNvPr id="2056" name="AutoShape 6"/>
            <p:cNvSpPr>
              <a:spLocks noChangeAspect="1" noChangeArrowheads="1" noTextEdit="1"/>
            </p:cNvSpPr>
            <p:nvPr/>
          </p:nvSpPr>
          <p:spPr bwMode="auto">
            <a:xfrm>
              <a:off x="5012" y="1257"/>
              <a:ext cx="181"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7" name="Freeform 8"/>
            <p:cNvSpPr>
              <a:spLocks noEditPoints="1"/>
            </p:cNvSpPr>
            <p:nvPr/>
          </p:nvSpPr>
          <p:spPr bwMode="auto">
            <a:xfrm>
              <a:off x="5012" y="1257"/>
              <a:ext cx="181" cy="168"/>
            </a:xfrm>
            <a:custGeom>
              <a:avLst/>
              <a:gdLst>
                <a:gd name="T0" fmla="*/ 18 w 108"/>
                <a:gd name="T1" fmla="*/ 34 h 100"/>
                <a:gd name="T2" fmla="*/ 41 w 108"/>
                <a:gd name="T3" fmla="*/ 10 h 100"/>
                <a:gd name="T4" fmla="*/ 56 w 108"/>
                <a:gd name="T5" fmla="*/ 25 h 100"/>
                <a:gd name="T6" fmla="*/ 34 w 108"/>
                <a:gd name="T7" fmla="*/ 49 h 100"/>
                <a:gd name="T8" fmla="*/ 18 w 108"/>
                <a:gd name="T9" fmla="*/ 34 h 100"/>
                <a:gd name="T10" fmla="*/ 59 w 108"/>
                <a:gd name="T11" fmla="*/ 23 h 100"/>
                <a:gd name="T12" fmla="*/ 63 w 108"/>
                <a:gd name="T13" fmla="*/ 22 h 100"/>
                <a:gd name="T14" fmla="*/ 65 w 108"/>
                <a:gd name="T15" fmla="*/ 21 h 100"/>
                <a:gd name="T16" fmla="*/ 65 w 108"/>
                <a:gd name="T17" fmla="*/ 17 h 100"/>
                <a:gd name="T18" fmla="*/ 48 w 108"/>
                <a:gd name="T19" fmla="*/ 1 h 100"/>
                <a:gd name="T20" fmla="*/ 44 w 108"/>
                <a:gd name="T21" fmla="*/ 1 h 100"/>
                <a:gd name="T22" fmla="*/ 43 w 108"/>
                <a:gd name="T23" fmla="*/ 3 h 100"/>
                <a:gd name="T24" fmla="*/ 43 w 108"/>
                <a:gd name="T25" fmla="*/ 7 h 100"/>
                <a:gd name="T26" fmla="*/ 59 w 108"/>
                <a:gd name="T27" fmla="*/ 23 h 100"/>
                <a:gd name="T28" fmla="*/ 26 w 108"/>
                <a:gd name="T29" fmla="*/ 58 h 100"/>
                <a:gd name="T30" fmla="*/ 30 w 108"/>
                <a:gd name="T31" fmla="*/ 58 h 100"/>
                <a:gd name="T32" fmla="*/ 32 w 108"/>
                <a:gd name="T33" fmla="*/ 56 h 100"/>
                <a:gd name="T34" fmla="*/ 32 w 108"/>
                <a:gd name="T35" fmla="*/ 52 h 100"/>
                <a:gd name="T36" fmla="*/ 15 w 108"/>
                <a:gd name="T37" fmla="*/ 36 h 100"/>
                <a:gd name="T38" fmla="*/ 11 w 108"/>
                <a:gd name="T39" fmla="*/ 36 h 100"/>
                <a:gd name="T40" fmla="*/ 10 w 108"/>
                <a:gd name="T41" fmla="*/ 38 h 100"/>
                <a:gd name="T42" fmla="*/ 10 w 108"/>
                <a:gd name="T43" fmla="*/ 42 h 100"/>
                <a:gd name="T44" fmla="*/ 26 w 108"/>
                <a:gd name="T45" fmla="*/ 58 h 100"/>
                <a:gd name="T46" fmla="*/ 44 w 108"/>
                <a:gd name="T47" fmla="*/ 43 h 100"/>
                <a:gd name="T48" fmla="*/ 98 w 108"/>
                <a:gd name="T49" fmla="*/ 93 h 100"/>
                <a:gd name="T50" fmla="*/ 105 w 108"/>
                <a:gd name="T51" fmla="*/ 95 h 100"/>
                <a:gd name="T52" fmla="*/ 107 w 108"/>
                <a:gd name="T53" fmla="*/ 92 h 100"/>
                <a:gd name="T54" fmla="*/ 105 w 108"/>
                <a:gd name="T55" fmla="*/ 86 h 100"/>
                <a:gd name="T56" fmla="*/ 51 w 108"/>
                <a:gd name="T57" fmla="*/ 35 h 100"/>
                <a:gd name="T58" fmla="*/ 44 w 108"/>
                <a:gd name="T59" fmla="*/ 43 h 100"/>
                <a:gd name="T60" fmla="*/ 63 w 108"/>
                <a:gd name="T61" fmla="*/ 93 h 100"/>
                <a:gd name="T62" fmla="*/ 61 w 108"/>
                <a:gd name="T63" fmla="*/ 92 h 100"/>
                <a:gd name="T64" fmla="*/ 1 w 108"/>
                <a:gd name="T65" fmla="*/ 92 h 100"/>
                <a:gd name="T66" fmla="*/ 0 w 108"/>
                <a:gd name="T67" fmla="*/ 93 h 100"/>
                <a:gd name="T68" fmla="*/ 0 w 108"/>
                <a:gd name="T69" fmla="*/ 98 h 100"/>
                <a:gd name="T70" fmla="*/ 1 w 108"/>
                <a:gd name="T71" fmla="*/ 100 h 100"/>
                <a:gd name="T72" fmla="*/ 61 w 108"/>
                <a:gd name="T73" fmla="*/ 100 h 100"/>
                <a:gd name="T74" fmla="*/ 63 w 108"/>
                <a:gd name="T75" fmla="*/ 98 h 100"/>
                <a:gd name="T76" fmla="*/ 63 w 108"/>
                <a:gd name="T77" fmla="*/ 93 h 100"/>
                <a:gd name="T78" fmla="*/ 14 w 108"/>
                <a:gd name="T79" fmla="*/ 82 h 100"/>
                <a:gd name="T80" fmla="*/ 49 w 108"/>
                <a:gd name="T81" fmla="*/ 82 h 100"/>
                <a:gd name="T82" fmla="*/ 53 w 108"/>
                <a:gd name="T83" fmla="*/ 85 h 100"/>
                <a:gd name="T84" fmla="*/ 53 w 108"/>
                <a:gd name="T85" fmla="*/ 89 h 100"/>
                <a:gd name="T86" fmla="*/ 9 w 108"/>
                <a:gd name="T87" fmla="*/ 89 h 100"/>
                <a:gd name="T88" fmla="*/ 9 w 108"/>
                <a:gd name="T89" fmla="*/ 85 h 100"/>
                <a:gd name="T90" fmla="*/ 14 w 108"/>
                <a:gd name="T9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1" name="Rectangle 120"/>
          <p:cNvSpPr/>
          <p:nvPr/>
        </p:nvSpPr>
        <p:spPr bwMode="auto">
          <a:xfrm>
            <a:off x="3169344" y="3935248"/>
            <a:ext cx="3490888" cy="310140"/>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l">
              <a:defRPr/>
            </a:pPr>
            <a:r>
              <a:rPr lang="en-GB" sz="1000" b="1" dirty="0" smtClean="0">
                <a:solidFill>
                  <a:schemeClr val="bg1"/>
                </a:solidFill>
              </a:rPr>
              <a:t>15 December 2017 start using OMS in eAF</a:t>
            </a:r>
            <a:endParaRPr lang="en-GB" altLang="en-US" sz="1000" b="1" dirty="0" smtClean="0">
              <a:solidFill>
                <a:schemeClr val="bg1"/>
              </a:solidFill>
            </a:endParaRPr>
          </a:p>
        </p:txBody>
      </p:sp>
      <p:sp>
        <p:nvSpPr>
          <p:cNvPr id="137" name="Content Placeholder 2"/>
          <p:cNvSpPr>
            <a:spLocks noGrp="1"/>
          </p:cNvSpPr>
          <p:nvPr>
            <p:ph idx="1"/>
          </p:nvPr>
        </p:nvSpPr>
        <p:spPr>
          <a:xfrm>
            <a:off x="250825" y="1052736"/>
            <a:ext cx="8640000" cy="1728193"/>
          </a:xfrm>
        </p:spPr>
        <p:txBody>
          <a:bodyPr/>
          <a:lstStyle/>
          <a:p>
            <a:pPr marL="361950" indent="-361950">
              <a:lnSpc>
                <a:spcPct val="100000"/>
              </a:lnSpc>
              <a:spcAft>
                <a:spcPts val="900"/>
              </a:spcAft>
              <a:buFont typeface="Arial" panose="020B0604020202020204" pitchFamily="34" charset="0"/>
              <a:buChar char="•"/>
            </a:pPr>
            <a:r>
              <a:rPr lang="en-GB" sz="1600" b="1" dirty="0"/>
              <a:t>OMS</a:t>
            </a:r>
            <a:r>
              <a:rPr lang="en-GB" sz="1600" dirty="0"/>
              <a:t> will be </a:t>
            </a:r>
            <a:r>
              <a:rPr lang="en-GB" sz="1600" b="1" dirty="0"/>
              <a:t>integrated in all four </a:t>
            </a:r>
            <a:r>
              <a:rPr lang="en-GB" sz="1600" dirty="0"/>
              <a:t>electronic application </a:t>
            </a:r>
            <a:r>
              <a:rPr lang="en-GB" sz="1600" b="1" dirty="0"/>
              <a:t>forms</a:t>
            </a:r>
            <a:r>
              <a:rPr lang="en-GB" sz="1600" dirty="0"/>
              <a:t> for </a:t>
            </a:r>
            <a:r>
              <a:rPr lang="en-GB" sz="1600" b="1" dirty="0"/>
              <a:t>all address fields </a:t>
            </a:r>
            <a:r>
              <a:rPr lang="en-GB" sz="1600" dirty="0"/>
              <a:t>in eAF release v1.22.0.0, planned to go-live on 15 December </a:t>
            </a:r>
            <a:r>
              <a:rPr lang="en-GB" sz="1600" dirty="0" smtClean="0"/>
              <a:t>2017.</a:t>
            </a:r>
            <a:endParaRPr lang="en-GB" sz="1600" dirty="0"/>
          </a:p>
          <a:p>
            <a:pPr marL="361950" indent="-361950">
              <a:lnSpc>
                <a:spcPct val="100000"/>
              </a:lnSpc>
              <a:spcAft>
                <a:spcPts val="900"/>
              </a:spcAft>
              <a:buFont typeface="Arial" panose="020B0604020202020204" pitchFamily="34" charset="0"/>
              <a:buChar char="•"/>
            </a:pPr>
            <a:r>
              <a:rPr lang="en-GB" sz="1600" dirty="0" smtClean="0"/>
              <a:t>Use </a:t>
            </a:r>
            <a:r>
              <a:rPr lang="en-GB" sz="1600" dirty="0"/>
              <a:t>of </a:t>
            </a:r>
            <a:r>
              <a:rPr lang="en-GB" sz="1600" b="1" dirty="0"/>
              <a:t>OMS</a:t>
            </a:r>
            <a:r>
              <a:rPr lang="en-GB" sz="1600" dirty="0"/>
              <a:t> </a:t>
            </a:r>
            <a:r>
              <a:rPr lang="en-GB" sz="1600" b="1" dirty="0"/>
              <a:t>in </a:t>
            </a:r>
            <a:r>
              <a:rPr lang="en-GB" sz="1600" dirty="0"/>
              <a:t>the </a:t>
            </a:r>
            <a:r>
              <a:rPr lang="en-GB" sz="1600" b="1" dirty="0"/>
              <a:t>eAF</a:t>
            </a:r>
            <a:r>
              <a:rPr lang="en-GB" sz="1600" dirty="0"/>
              <a:t> will </a:t>
            </a:r>
            <a:r>
              <a:rPr lang="en-GB" sz="1600" b="1" dirty="0"/>
              <a:t>initially</a:t>
            </a:r>
            <a:r>
              <a:rPr lang="en-GB" sz="1600" dirty="0"/>
              <a:t> be </a:t>
            </a:r>
            <a:r>
              <a:rPr lang="en-GB" sz="1600" b="1" dirty="0" smtClean="0"/>
              <a:t>optional.</a:t>
            </a:r>
          </a:p>
          <a:p>
            <a:pPr marL="361950" indent="-361950">
              <a:lnSpc>
                <a:spcPct val="100000"/>
              </a:lnSpc>
              <a:spcAft>
                <a:spcPts val="900"/>
              </a:spcAft>
              <a:buFont typeface="Arial" panose="020B0604020202020204" pitchFamily="34" charset="0"/>
              <a:buChar char="•"/>
            </a:pPr>
            <a:r>
              <a:rPr lang="en-GB" sz="1600" b="1" dirty="0" smtClean="0"/>
              <a:t>Mandating OMS </a:t>
            </a:r>
            <a:r>
              <a:rPr lang="en-GB" sz="1600" dirty="0" smtClean="0"/>
              <a:t>planned for </a:t>
            </a:r>
            <a:r>
              <a:rPr lang="en-GB" sz="1600" b="1" dirty="0" smtClean="0"/>
              <a:t>Q3/Q4 2018.</a:t>
            </a:r>
          </a:p>
          <a:p>
            <a:pPr>
              <a:lnSpc>
                <a:spcPct val="100000"/>
              </a:lnSpc>
              <a:spcAft>
                <a:spcPts val="900"/>
              </a:spcAft>
            </a:pPr>
            <a:endParaRPr lang="en-GB" sz="1800" b="1" dirty="0"/>
          </a:p>
        </p:txBody>
      </p:sp>
      <p:pic>
        <p:nvPicPr>
          <p:cNvPr id="2072"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6430" y="4557818"/>
            <a:ext cx="2777778" cy="203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78" name="Straight Connector 2077"/>
          <p:cNvCxnSpPr/>
          <p:nvPr/>
        </p:nvCxnSpPr>
        <p:spPr bwMode="auto">
          <a:xfrm>
            <a:off x="3216002" y="4986161"/>
            <a:ext cx="450428" cy="0"/>
          </a:xfrm>
          <a:prstGeom prst="line">
            <a:avLst/>
          </a:prstGeom>
          <a:solidFill>
            <a:schemeClr val="accent1"/>
          </a:solidFill>
          <a:ln w="9525" cap="flat" cmpd="sng" algn="ctr">
            <a:solidFill>
              <a:srgbClr val="175E54"/>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ectangle 145"/>
          <p:cNvSpPr/>
          <p:nvPr/>
        </p:nvSpPr>
        <p:spPr>
          <a:xfrm>
            <a:off x="2014429" y="5033245"/>
            <a:ext cx="1512168" cy="323165"/>
          </a:xfrm>
          <a:prstGeom prst="rect">
            <a:avLst/>
          </a:prstGeom>
          <a:noFill/>
          <a:ln w="9525" cap="flat" cmpd="sng" algn="ctr">
            <a:noFill/>
            <a:prstDash val="solid"/>
            <a:round/>
            <a:headEnd type="none" w="med" len="med"/>
            <a:tailEnd type="triangle" w="lg" len="med"/>
          </a:ln>
          <a:effectLst/>
        </p:spPr>
        <p:txBody>
          <a:bodyPr lIns="36000" tIns="36000" rIns="36000" bIns="36000" anchor="ctr" anchorCtr="0"/>
          <a:lstStyle/>
          <a:p>
            <a:pPr algn="r"/>
            <a:r>
              <a:rPr lang="en-GB" sz="900" i="1" dirty="0" smtClean="0"/>
              <a:t>Using OMS in eAF process see slide 27 </a:t>
            </a:r>
            <a:endParaRPr lang="en-GB" sz="900" i="1" dirty="0"/>
          </a:p>
        </p:txBody>
      </p:sp>
      <p:cxnSp>
        <p:nvCxnSpPr>
          <p:cNvPr id="149" name="Straight Connector 148"/>
          <p:cNvCxnSpPr/>
          <p:nvPr/>
        </p:nvCxnSpPr>
        <p:spPr bwMode="auto">
          <a:xfrm flipV="1">
            <a:off x="3221100" y="4482686"/>
            <a:ext cx="1" cy="508660"/>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Title 1"/>
          <p:cNvSpPr txBox="1">
            <a:spLocks/>
          </p:cNvSpPr>
          <p:nvPr/>
        </p:nvSpPr>
        <p:spPr bwMode="auto">
          <a:xfrm>
            <a:off x="250825" y="19050"/>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dirty="0" smtClean="0">
                <a:solidFill>
                  <a:schemeClr val="bg1"/>
                </a:solidFill>
              </a:rPr>
              <a:t>Using OMS data in eAF</a:t>
            </a:r>
            <a:endParaRPr lang="en-GB" sz="2400" kern="0" dirty="0">
              <a:solidFill>
                <a:schemeClr val="bg1"/>
              </a:solidFill>
            </a:endParaRPr>
          </a:p>
        </p:txBody>
      </p:sp>
      <p:pic>
        <p:nvPicPr>
          <p:cNvPr id="49"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97551" y="3047130"/>
            <a:ext cx="674421" cy="6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bwMode="auto">
          <a:xfrm>
            <a:off x="7092280" y="6399686"/>
            <a:ext cx="2060160" cy="341682"/>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20000"/>
              </a:lnSpc>
              <a:defRPr/>
            </a:pPr>
            <a:r>
              <a:rPr lang="en-GB" altLang="en-US" sz="1000" dirty="0" smtClean="0">
                <a:solidFill>
                  <a:schemeClr val="tx1"/>
                </a:solidFill>
              </a:rPr>
              <a:t>(*) – subject to planning </a:t>
            </a:r>
          </a:p>
        </p:txBody>
      </p:sp>
    </p:spTree>
    <p:extLst>
      <p:ext uri="{BB962C8B-B14F-4D97-AF65-F5344CB8AC3E}">
        <p14:creationId xmlns:p14="http://schemas.microsoft.com/office/powerpoint/2010/main" val="743638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175" y="1271723"/>
            <a:ext cx="8640000" cy="3312369"/>
          </a:xfrm>
        </p:spPr>
        <p:txBody>
          <a:bodyPr/>
          <a:lstStyle/>
          <a:p>
            <a:pPr>
              <a:lnSpc>
                <a:spcPct val="100000"/>
              </a:lnSpc>
              <a:spcAft>
                <a:spcPts val="900"/>
              </a:spcAft>
            </a:pPr>
            <a:r>
              <a:rPr lang="en-GB" sz="1600" dirty="0"/>
              <a:t>Applicants are advised to </a:t>
            </a:r>
            <a:r>
              <a:rPr lang="en-GB" sz="1600" b="1" dirty="0"/>
              <a:t>perform a search </a:t>
            </a:r>
            <a:r>
              <a:rPr lang="en-GB" sz="1600" dirty="0"/>
              <a:t>from within the form to </a:t>
            </a:r>
            <a:r>
              <a:rPr lang="en-GB" sz="1600" b="1" dirty="0"/>
              <a:t>familiarise </a:t>
            </a:r>
            <a:r>
              <a:rPr lang="en-GB" sz="1600" dirty="0"/>
              <a:t>themselves </a:t>
            </a:r>
            <a:r>
              <a:rPr lang="en-GB" sz="1600" b="1" dirty="0"/>
              <a:t>with the use of OMS</a:t>
            </a:r>
            <a:r>
              <a:rPr lang="en-GB" sz="1600" dirty="0"/>
              <a:t> and to ensure that they are familiar with the process </a:t>
            </a:r>
            <a:r>
              <a:rPr lang="en-GB" sz="1600" b="1" dirty="0"/>
              <a:t>before its use becomes </a:t>
            </a:r>
            <a:r>
              <a:rPr lang="en-GB" sz="1600" b="1" dirty="0" smtClean="0"/>
              <a:t>mandatory.</a:t>
            </a:r>
          </a:p>
          <a:p>
            <a:pPr>
              <a:lnSpc>
                <a:spcPct val="100000"/>
              </a:lnSpc>
              <a:spcAft>
                <a:spcPts val="900"/>
              </a:spcAft>
            </a:pPr>
            <a:r>
              <a:rPr lang="en-GB" sz="1600" b="1" dirty="0" smtClean="0"/>
              <a:t>Two </a:t>
            </a:r>
            <a:r>
              <a:rPr lang="en-GB" sz="1600" b="1" dirty="0"/>
              <a:t>outcomes are possible after searching for an organisation:</a:t>
            </a:r>
            <a:endParaRPr lang="en-GB" sz="1600" dirty="0"/>
          </a:p>
          <a:p>
            <a:pPr marL="342900" indent="-342900">
              <a:lnSpc>
                <a:spcPct val="100000"/>
              </a:lnSpc>
              <a:spcAft>
                <a:spcPts val="900"/>
              </a:spcAft>
              <a:buFont typeface="+mj-lt"/>
              <a:buAutoNum type="arabicPeriod"/>
            </a:pPr>
            <a:r>
              <a:rPr lang="en-GB" sz="1600" dirty="0"/>
              <a:t>If the </a:t>
            </a:r>
            <a:r>
              <a:rPr lang="en-GB" sz="1600" b="1" dirty="0"/>
              <a:t>address/location</a:t>
            </a:r>
            <a:r>
              <a:rPr lang="en-GB" sz="1600" dirty="0"/>
              <a:t> </a:t>
            </a:r>
            <a:r>
              <a:rPr lang="en-GB" sz="1600" b="1" dirty="0"/>
              <a:t>is not found or is incorrect</a:t>
            </a:r>
            <a:r>
              <a:rPr lang="en-GB" sz="1600" dirty="0"/>
              <a:t>, users can enter manually the address details using free text fields, as previously in the eAF. </a:t>
            </a:r>
            <a:r>
              <a:rPr lang="en-GB" sz="1600" dirty="0" smtClean="0"/>
              <a:t>Users </a:t>
            </a:r>
            <a:r>
              <a:rPr lang="en-GB" sz="1600" dirty="0"/>
              <a:t>are advised to follow the </a:t>
            </a:r>
            <a:r>
              <a:rPr lang="en-GB" sz="1600" dirty="0" smtClean="0"/>
              <a:t>OMS </a:t>
            </a:r>
            <a:r>
              <a:rPr lang="en-GB" sz="1600" dirty="0"/>
              <a:t>process to </a:t>
            </a:r>
            <a:r>
              <a:rPr lang="en-GB" sz="1600" dirty="0" smtClean="0"/>
              <a:t>submit </a:t>
            </a:r>
            <a:r>
              <a:rPr lang="en-GB" sz="1600" dirty="0"/>
              <a:t>requests for adding or amending organisation </a:t>
            </a:r>
            <a:r>
              <a:rPr lang="en-GB" sz="1600" dirty="0" smtClean="0"/>
              <a:t>data.</a:t>
            </a:r>
            <a:endParaRPr lang="en-GB" sz="1600" dirty="0"/>
          </a:p>
          <a:p>
            <a:pPr marL="342900" indent="-342900">
              <a:lnSpc>
                <a:spcPct val="100000"/>
              </a:lnSpc>
              <a:spcAft>
                <a:spcPts val="900"/>
              </a:spcAft>
              <a:buFont typeface="+mj-lt"/>
              <a:buAutoNum type="arabicPeriod"/>
            </a:pPr>
            <a:r>
              <a:rPr lang="en-GB" sz="1600" dirty="0"/>
              <a:t>If the </a:t>
            </a:r>
            <a:r>
              <a:rPr lang="en-GB" sz="1600" b="1" dirty="0"/>
              <a:t>address/location is</a:t>
            </a:r>
            <a:r>
              <a:rPr lang="en-GB" sz="1600" dirty="0"/>
              <a:t> </a:t>
            </a:r>
            <a:r>
              <a:rPr lang="en-GB" sz="1600" b="1" dirty="0"/>
              <a:t>correct</a:t>
            </a:r>
            <a:r>
              <a:rPr lang="en-GB" sz="1600" dirty="0"/>
              <a:t>, users may proceed using the OMS-provided </a:t>
            </a:r>
            <a:r>
              <a:rPr lang="en-GB" sz="1600" dirty="0" smtClean="0"/>
              <a:t>data.</a:t>
            </a:r>
            <a:endParaRPr lang="en-GB" sz="1600" dirty="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solidFill>
                  <a:srgbClr val="000000"/>
                </a:solidFill>
              </a:rPr>
              <a:pPr/>
              <a:t>25</a:t>
            </a:fld>
            <a:endParaRPr lang="en-GB" altLang="en-US" dirty="0">
              <a:solidFill>
                <a:srgbClr val="000000"/>
              </a:solidFill>
            </a:endParaRPr>
          </a:p>
        </p:txBody>
      </p:sp>
      <p:sp>
        <p:nvSpPr>
          <p:cNvPr id="6" name="Title 1"/>
          <p:cNvSpPr txBox="1">
            <a:spLocks/>
          </p:cNvSpPr>
          <p:nvPr/>
        </p:nvSpPr>
        <p:spPr bwMode="auto">
          <a:xfrm>
            <a:off x="250825" y="19050"/>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dirty="0" smtClean="0">
                <a:solidFill>
                  <a:schemeClr val="bg1"/>
                </a:solidFill>
              </a:rPr>
              <a:t>Using OMS data in eAF</a:t>
            </a:r>
            <a:endParaRPr lang="en-GB" sz="2400" kern="0" dirty="0">
              <a:solidFill>
                <a:schemeClr val="bg1"/>
              </a:solidFill>
            </a:endParaRPr>
          </a:p>
        </p:txBody>
      </p:sp>
    </p:spTree>
    <p:extLst>
      <p:ext uri="{BB962C8B-B14F-4D97-AF65-F5344CB8AC3E}">
        <p14:creationId xmlns:p14="http://schemas.microsoft.com/office/powerpoint/2010/main" val="1298690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p:cNvSpPr/>
          <p:nvPr/>
        </p:nvSpPr>
        <p:spPr bwMode="auto">
          <a:xfrm>
            <a:off x="2123445" y="2908646"/>
            <a:ext cx="2447662" cy="810204"/>
          </a:xfrm>
          <a:prstGeom prst="homePlate">
            <a:avLst/>
          </a:prstGeom>
          <a:solidFill>
            <a:schemeClr val="bg2">
              <a:lumMod val="20000"/>
              <a:lumOff val="80000"/>
            </a:scheme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l"/>
            <a:r>
              <a:rPr lang="en-GB" sz="1200" dirty="0" smtClean="0"/>
              <a:t>Updates of OMS data to take place during Q1 2018 to align with </a:t>
            </a:r>
            <a:r>
              <a:rPr lang="en-GB" sz="1200" dirty="0" err="1" smtClean="0"/>
              <a:t>xEVMPD</a:t>
            </a:r>
            <a:r>
              <a:rPr lang="en-GB" sz="1200" dirty="0" smtClean="0"/>
              <a:t> data</a:t>
            </a:r>
            <a:endParaRPr lang="en-GB" sz="1200" dirty="0"/>
          </a:p>
        </p:txBody>
      </p:sp>
      <p:cxnSp>
        <p:nvCxnSpPr>
          <p:cNvPr id="61" name="Straight Connector 9"/>
          <p:cNvCxnSpPr>
            <a:cxnSpLocks noChangeShapeType="1"/>
          </p:cNvCxnSpPr>
          <p:nvPr/>
        </p:nvCxnSpPr>
        <p:spPr bwMode="auto">
          <a:xfrm>
            <a:off x="8019480" y="2783192"/>
            <a:ext cx="0" cy="1486058"/>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6" name="Rectangle 3"/>
          <p:cNvSpPr>
            <a:spLocks noChangeArrowheads="1"/>
          </p:cNvSpPr>
          <p:nvPr/>
        </p:nvSpPr>
        <p:spPr bwMode="auto">
          <a:xfrm>
            <a:off x="6104862" y="4614227"/>
            <a:ext cx="2642709" cy="830997"/>
          </a:xfrm>
          <a:prstGeom prst="rect">
            <a:avLst/>
          </a:prstGeom>
          <a:solidFill>
            <a:schemeClr val="bg1"/>
          </a:solidFill>
          <a:ln w="9525">
            <a:solidFill>
              <a:schemeClr val="bg2">
                <a:lumMod val="40000"/>
                <a:lumOff val="60000"/>
              </a:schemeClr>
            </a:solidFill>
            <a:miter lim="800000"/>
            <a:headEnd/>
            <a:tailEnd/>
          </a:ln>
        </p:spPr>
        <p:txBody>
          <a:bodyPr wrap="square" anchor="ctr">
            <a:spAutoFit/>
          </a:bodyPr>
          <a:lstStyle>
            <a:lvl1pPr eaLnBrk="0" hangingPunct="0">
              <a:defRPr sz="1600">
                <a:solidFill>
                  <a:srgbClr val="000000"/>
                </a:solidFill>
                <a:latin typeface="Verdana" pitchFamily="34" charset="0"/>
                <a:cs typeface="Arial" pitchFamily="34" charset="0"/>
              </a:defRPr>
            </a:lvl1pPr>
            <a:lvl2pPr marL="742950" indent="-285750" eaLnBrk="0" hangingPunct="0">
              <a:defRPr sz="1600">
                <a:solidFill>
                  <a:srgbClr val="000000"/>
                </a:solidFill>
                <a:latin typeface="Verdana" pitchFamily="34" charset="0"/>
                <a:cs typeface="Arial" pitchFamily="34" charset="0"/>
              </a:defRPr>
            </a:lvl2pPr>
            <a:lvl3pPr marL="1143000" indent="-228600" eaLnBrk="0" hangingPunct="0">
              <a:defRPr sz="1600">
                <a:solidFill>
                  <a:srgbClr val="000000"/>
                </a:solidFill>
                <a:latin typeface="Verdana" pitchFamily="34" charset="0"/>
                <a:cs typeface="Arial" pitchFamily="34" charset="0"/>
              </a:defRPr>
            </a:lvl3pPr>
            <a:lvl4pPr marL="1600200" indent="-228600" eaLnBrk="0" hangingPunct="0">
              <a:defRPr sz="1600">
                <a:solidFill>
                  <a:srgbClr val="000000"/>
                </a:solidFill>
                <a:latin typeface="Verdana" pitchFamily="34" charset="0"/>
                <a:cs typeface="Arial" pitchFamily="34" charset="0"/>
              </a:defRPr>
            </a:lvl4pPr>
            <a:lvl5pPr marL="2057400" indent="-228600" eaLnBrk="0" hangingPunct="0">
              <a:defRPr sz="1600">
                <a:solidFill>
                  <a:srgbClr val="000000"/>
                </a:solidFill>
                <a:latin typeface="Verdana" pitchFamily="34" charset="0"/>
                <a:cs typeface="Arial" pitchFamily="34"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pitchFamily="34" charset="0"/>
              </a:defRPr>
            </a:lvl9pPr>
          </a:lstStyle>
          <a:p>
            <a:pPr eaLnBrk="1" hangingPunct="1">
              <a:lnSpc>
                <a:spcPct val="100000"/>
              </a:lnSpc>
              <a:spcAft>
                <a:spcPts val="700"/>
              </a:spcAft>
            </a:pPr>
            <a:r>
              <a:rPr lang="en-GB" altLang="en-US" sz="1200" dirty="0">
                <a:solidFill>
                  <a:srgbClr val="002060"/>
                </a:solidFill>
                <a:ea typeface="Verdana" pitchFamily="34" charset="0"/>
                <a:cs typeface="Times New Roman" pitchFamily="18" charset="0"/>
              </a:rPr>
              <a:t>Additional Organisation data </a:t>
            </a:r>
            <a:r>
              <a:rPr lang="en-GB" altLang="en-US" sz="1200" dirty="0" smtClean="0">
                <a:solidFill>
                  <a:srgbClr val="002060"/>
                </a:solidFill>
                <a:ea typeface="Verdana" pitchFamily="34" charset="0"/>
                <a:cs typeface="Times New Roman" pitchFamily="18" charset="0"/>
              </a:rPr>
              <a:t>to be </a:t>
            </a:r>
            <a:r>
              <a:rPr lang="en-GB" altLang="en-US" sz="1200" dirty="0">
                <a:solidFill>
                  <a:srgbClr val="002060"/>
                </a:solidFill>
                <a:ea typeface="Verdana" pitchFamily="34" charset="0"/>
                <a:cs typeface="Times New Roman" pitchFamily="18" charset="0"/>
              </a:rPr>
              <a:t>added in </a:t>
            </a:r>
            <a:r>
              <a:rPr lang="en-GB" altLang="en-US" sz="1200" dirty="0" smtClean="0">
                <a:solidFill>
                  <a:srgbClr val="002060"/>
                </a:solidFill>
                <a:ea typeface="Verdana" pitchFamily="34" charset="0"/>
                <a:cs typeface="Times New Roman" pitchFamily="18" charset="0"/>
              </a:rPr>
              <a:t>future; prioritisation defined </a:t>
            </a:r>
            <a:r>
              <a:rPr lang="en-GB" altLang="en-US" sz="1200" dirty="0">
                <a:solidFill>
                  <a:srgbClr val="002060"/>
                </a:solidFill>
                <a:ea typeface="Verdana" pitchFamily="34" charset="0"/>
                <a:cs typeface="Times New Roman" pitchFamily="18" charset="0"/>
              </a:rPr>
              <a:t>at a later </a:t>
            </a:r>
            <a:r>
              <a:rPr lang="en-GB" altLang="en-US" sz="1200" dirty="0" smtClean="0">
                <a:solidFill>
                  <a:srgbClr val="002060"/>
                </a:solidFill>
                <a:ea typeface="Verdana" pitchFamily="34" charset="0"/>
                <a:cs typeface="Times New Roman" pitchFamily="18" charset="0"/>
              </a:rPr>
              <a:t>stage </a:t>
            </a:r>
            <a:r>
              <a:rPr lang="en-GB" altLang="en-US" sz="1200" dirty="0" err="1" smtClean="0">
                <a:solidFill>
                  <a:srgbClr val="002060"/>
                </a:solidFill>
                <a:ea typeface="Verdana" pitchFamily="34" charset="0"/>
                <a:cs typeface="Times New Roman" pitchFamily="18" charset="0"/>
              </a:rPr>
              <a:t>eg</a:t>
            </a:r>
            <a:r>
              <a:rPr lang="en-GB" altLang="en-US" sz="1200" dirty="0" smtClean="0">
                <a:solidFill>
                  <a:srgbClr val="002060"/>
                </a:solidFill>
                <a:ea typeface="Verdana" pitchFamily="34" charset="0"/>
                <a:cs typeface="Times New Roman" pitchFamily="18" charset="0"/>
              </a:rPr>
              <a:t>. Vet non CAP MAHs</a:t>
            </a:r>
            <a:endParaRPr lang="en-GB" altLang="en-US" sz="1200" dirty="0">
              <a:solidFill>
                <a:srgbClr val="002060"/>
              </a:solidFill>
              <a:ea typeface="Verdana" pitchFamily="34" charset="0"/>
              <a:cs typeface="Times New Roman" pitchFamily="18" charset="0"/>
            </a:endParaRPr>
          </a:p>
        </p:txBody>
      </p:sp>
      <p:cxnSp>
        <p:nvCxnSpPr>
          <p:cNvPr id="8" name="Straight Arrow Connector 6"/>
          <p:cNvCxnSpPr>
            <a:cxnSpLocks noChangeShapeType="1"/>
          </p:cNvCxnSpPr>
          <p:nvPr/>
        </p:nvCxnSpPr>
        <p:spPr bwMode="auto">
          <a:xfrm>
            <a:off x="107826" y="2748838"/>
            <a:ext cx="8856662" cy="0"/>
          </a:xfrm>
          <a:prstGeom prst="straightConnector1">
            <a:avLst/>
          </a:prstGeom>
          <a:noFill/>
          <a:ln w="38100" algn="ctr">
            <a:solidFill>
              <a:srgbClr val="005172"/>
            </a:solidFill>
            <a:round/>
            <a:headEnd/>
            <a:tailEnd type="triangle" w="med" len="med"/>
          </a:ln>
          <a:extLst>
            <a:ext uri="{909E8E84-426E-40DD-AFC4-6F175D3DCCD1}">
              <a14:hiddenFill xmlns:a14="http://schemas.microsoft.com/office/drawing/2010/main">
                <a:noFill/>
              </a14:hiddenFill>
            </a:ext>
          </a:extLst>
        </p:spPr>
      </p:cxnSp>
      <p:sp>
        <p:nvSpPr>
          <p:cNvPr id="16" name="Rectangle 15"/>
          <p:cNvSpPr/>
          <p:nvPr/>
        </p:nvSpPr>
        <p:spPr bwMode="auto">
          <a:xfrm>
            <a:off x="327899" y="4557302"/>
            <a:ext cx="3240608" cy="523220"/>
          </a:xfrm>
          <a:prstGeom prst="rect">
            <a:avLst/>
          </a:prstGeom>
          <a:noFill/>
        </p:spPr>
        <p:txBody>
          <a:bodyPr wrap="square">
            <a:spAutoFit/>
          </a:bodyPr>
          <a:lstStyle/>
          <a:p>
            <a:pPr algn="l" eaLnBrk="0" fontAlgn="auto" hangingPunct="0">
              <a:lnSpc>
                <a:spcPct val="100000"/>
              </a:lnSpc>
              <a:spcBef>
                <a:spcPts val="0"/>
              </a:spcBef>
              <a:spcAft>
                <a:spcPts val="0"/>
              </a:spcAft>
              <a:defRPr/>
            </a:pPr>
            <a:r>
              <a:rPr lang="en-GB" altLang="en-US" sz="1400" b="1" kern="0" dirty="0">
                <a:solidFill>
                  <a:schemeClr val="tx1"/>
                </a:solidFill>
                <a:latin typeface="Verdana"/>
                <a:cs typeface="Arial"/>
              </a:rPr>
              <a:t>- MAHs: </a:t>
            </a:r>
            <a:r>
              <a:rPr lang="en-GB" altLang="en-US" sz="1400" kern="0" dirty="0">
                <a:solidFill>
                  <a:schemeClr val="tx1"/>
                </a:solidFill>
                <a:latin typeface="Verdana"/>
                <a:cs typeface="Arial"/>
              </a:rPr>
              <a:t>(H+V) CAPs &amp; (H) NAPs </a:t>
            </a:r>
          </a:p>
          <a:p>
            <a:pPr algn="l" eaLnBrk="0" fontAlgn="auto" hangingPunct="0">
              <a:lnSpc>
                <a:spcPct val="100000"/>
              </a:lnSpc>
              <a:spcBef>
                <a:spcPts val="0"/>
              </a:spcBef>
              <a:spcAft>
                <a:spcPts val="0"/>
              </a:spcAft>
              <a:defRPr/>
            </a:pPr>
            <a:r>
              <a:rPr lang="en-GB" altLang="en-US" sz="1400" b="1" kern="0" dirty="0">
                <a:solidFill>
                  <a:schemeClr val="tx1"/>
                </a:solidFill>
                <a:latin typeface="Verdana"/>
                <a:cs typeface="Arial"/>
              </a:rPr>
              <a:t>- MAAs: </a:t>
            </a:r>
            <a:r>
              <a:rPr lang="en-GB" altLang="en-US" sz="1400" kern="0" dirty="0">
                <a:solidFill>
                  <a:schemeClr val="tx1"/>
                </a:solidFill>
                <a:latin typeface="Verdana"/>
                <a:cs typeface="Arial"/>
              </a:rPr>
              <a:t>(H+V) </a:t>
            </a:r>
            <a:r>
              <a:rPr lang="en-GB" altLang="en-US" sz="1400" kern="0" dirty="0" smtClean="0">
                <a:solidFill>
                  <a:schemeClr val="tx1"/>
                </a:solidFill>
                <a:latin typeface="Verdana"/>
                <a:cs typeface="Arial"/>
              </a:rPr>
              <a:t>CAPs</a:t>
            </a:r>
          </a:p>
        </p:txBody>
      </p:sp>
      <p:sp>
        <p:nvSpPr>
          <p:cNvPr id="24" name="Oval 23"/>
          <p:cNvSpPr/>
          <p:nvPr/>
        </p:nvSpPr>
        <p:spPr bwMode="auto">
          <a:xfrm>
            <a:off x="2007309" y="2663106"/>
            <a:ext cx="148255" cy="148254"/>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25" name="Straight Connector 9"/>
          <p:cNvCxnSpPr>
            <a:cxnSpLocks noChangeShapeType="1"/>
          </p:cNvCxnSpPr>
          <p:nvPr/>
        </p:nvCxnSpPr>
        <p:spPr bwMode="auto">
          <a:xfrm>
            <a:off x="2080642" y="2828515"/>
            <a:ext cx="0" cy="1350962"/>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grpSp>
        <p:nvGrpSpPr>
          <p:cNvPr id="27" name="Group 12"/>
          <p:cNvGrpSpPr>
            <a:grpSpLocks/>
          </p:cNvGrpSpPr>
          <p:nvPr/>
        </p:nvGrpSpPr>
        <p:grpSpPr bwMode="auto">
          <a:xfrm>
            <a:off x="1896492" y="4196940"/>
            <a:ext cx="352425" cy="339725"/>
            <a:chOff x="5752703" y="2061413"/>
            <a:chExt cx="352395" cy="339988"/>
          </a:xfrm>
        </p:grpSpPr>
        <p:sp>
          <p:nvSpPr>
            <p:cNvPr id="28" name="Oval 18"/>
            <p:cNvSpPr>
              <a:spLocks noChangeArrowheads="1"/>
            </p:cNvSpPr>
            <p:nvPr/>
          </p:nvSpPr>
          <p:spPr bwMode="auto">
            <a:xfrm>
              <a:off x="5752703" y="2061413"/>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29" name="Picture 14"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8836" y="2096826"/>
              <a:ext cx="251609" cy="2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p:cNvSpPr txBox="1">
            <a:spLocks noChangeArrowheads="1"/>
          </p:cNvSpPr>
          <p:nvPr/>
        </p:nvSpPr>
        <p:spPr bwMode="auto">
          <a:xfrm>
            <a:off x="4099200" y="4557302"/>
            <a:ext cx="177965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pitchFamily="34"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pitchFamily="34"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pitchFamily="34"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9pPr>
          </a:lstStyle>
          <a:p>
            <a:pPr eaLnBrk="1" hangingPunct="1">
              <a:lnSpc>
                <a:spcPct val="120000"/>
              </a:lnSpc>
              <a:spcAft>
                <a:spcPct val="0"/>
              </a:spcAft>
              <a:buClrTx/>
            </a:pPr>
            <a:r>
              <a:rPr lang="en-GB" altLang="en-US" sz="1400" b="1" dirty="0">
                <a:solidFill>
                  <a:srgbClr val="000000"/>
                </a:solidFill>
                <a:ea typeface="Verdana" pitchFamily="34" charset="0"/>
                <a:cs typeface="Times New Roman" pitchFamily="18" charset="0"/>
              </a:rPr>
              <a:t>Manufacturers: </a:t>
            </a:r>
            <a:endParaRPr lang="en-GB" altLang="en-US" sz="1400" b="1" dirty="0" smtClean="0">
              <a:solidFill>
                <a:srgbClr val="000000"/>
              </a:solidFill>
              <a:ea typeface="Verdana" pitchFamily="34" charset="0"/>
              <a:cs typeface="Times New Roman" pitchFamily="18" charset="0"/>
            </a:endParaRPr>
          </a:p>
          <a:p>
            <a:pPr eaLnBrk="1" hangingPunct="1">
              <a:lnSpc>
                <a:spcPct val="120000"/>
              </a:lnSpc>
              <a:spcAft>
                <a:spcPct val="0"/>
              </a:spcAft>
              <a:buClrTx/>
            </a:pPr>
            <a:r>
              <a:rPr lang="en-GB" altLang="en-US" sz="1400" dirty="0" smtClean="0">
                <a:solidFill>
                  <a:srgbClr val="000000"/>
                </a:solidFill>
                <a:ea typeface="Verdana" pitchFamily="34" charset="0"/>
                <a:cs typeface="Times New Roman" pitchFamily="18" charset="0"/>
              </a:rPr>
              <a:t>(</a:t>
            </a:r>
            <a:r>
              <a:rPr lang="en-GB" altLang="en-US" sz="1400" dirty="0">
                <a:solidFill>
                  <a:srgbClr val="000000"/>
                </a:solidFill>
                <a:ea typeface="Verdana" pitchFamily="34" charset="0"/>
                <a:cs typeface="Times New Roman" pitchFamily="18" charset="0"/>
              </a:rPr>
              <a:t>H+V) CAPs</a:t>
            </a:r>
          </a:p>
          <a:p>
            <a:pPr eaLnBrk="1" hangingPunct="1">
              <a:lnSpc>
                <a:spcPct val="120000"/>
              </a:lnSpc>
              <a:spcAft>
                <a:spcPct val="0"/>
              </a:spcAft>
              <a:buClrTx/>
            </a:pPr>
            <a:endParaRPr lang="en-GB" altLang="en-US" sz="1400" dirty="0">
              <a:solidFill>
                <a:srgbClr val="000000"/>
              </a:solidFill>
              <a:ea typeface="Verdana" pitchFamily="34" charset="0"/>
              <a:cs typeface="Times New Roman" pitchFamily="18" charset="0"/>
            </a:endParaRPr>
          </a:p>
        </p:txBody>
      </p:sp>
      <p:sp>
        <p:nvSpPr>
          <p:cNvPr id="39" name="Oval 38"/>
          <p:cNvSpPr/>
          <p:nvPr/>
        </p:nvSpPr>
        <p:spPr bwMode="auto">
          <a:xfrm>
            <a:off x="4487631" y="2680569"/>
            <a:ext cx="148255" cy="148255"/>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40" name="Straight Connector 9"/>
          <p:cNvCxnSpPr>
            <a:cxnSpLocks noChangeShapeType="1"/>
            <a:stCxn id="39" idx="4"/>
            <a:endCxn id="43" idx="0"/>
          </p:cNvCxnSpPr>
          <p:nvPr/>
        </p:nvCxnSpPr>
        <p:spPr bwMode="auto">
          <a:xfrm flipH="1">
            <a:off x="4553027" y="2828824"/>
            <a:ext cx="8732" cy="1388753"/>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grpSp>
        <p:nvGrpSpPr>
          <p:cNvPr id="42" name="Group 12"/>
          <p:cNvGrpSpPr>
            <a:grpSpLocks/>
          </p:cNvGrpSpPr>
          <p:nvPr/>
        </p:nvGrpSpPr>
        <p:grpSpPr bwMode="auto">
          <a:xfrm>
            <a:off x="4376814" y="4217577"/>
            <a:ext cx="352425" cy="339725"/>
            <a:chOff x="5752703" y="2061413"/>
            <a:chExt cx="352395" cy="339988"/>
          </a:xfrm>
        </p:grpSpPr>
        <p:sp>
          <p:nvSpPr>
            <p:cNvPr id="43" name="Oval 18"/>
            <p:cNvSpPr>
              <a:spLocks noChangeArrowheads="1"/>
            </p:cNvSpPr>
            <p:nvPr/>
          </p:nvSpPr>
          <p:spPr bwMode="auto">
            <a:xfrm>
              <a:off x="5752703" y="2061413"/>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44" name="Picture 14"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8836" y="2096826"/>
              <a:ext cx="251609" cy="2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
          <p:cNvSpPr txBox="1">
            <a:spLocks noChangeArrowheads="1"/>
          </p:cNvSpPr>
          <p:nvPr/>
        </p:nvSpPr>
        <p:spPr bwMode="auto">
          <a:xfrm>
            <a:off x="5321390" y="3673065"/>
            <a:ext cx="1779654" cy="58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pitchFamily="34"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pitchFamily="34"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pitchFamily="34"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pitchFamily="34"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pitchFamily="34" charset="0"/>
              </a:defRPr>
            </a:lvl9pPr>
          </a:lstStyle>
          <a:p>
            <a:pPr eaLnBrk="1" hangingPunct="1">
              <a:lnSpc>
                <a:spcPct val="120000"/>
              </a:lnSpc>
              <a:spcAft>
                <a:spcPct val="0"/>
              </a:spcAft>
              <a:buClrTx/>
            </a:pPr>
            <a:r>
              <a:rPr lang="en-GB" altLang="en-US" sz="1400" b="1" dirty="0">
                <a:solidFill>
                  <a:srgbClr val="000000"/>
                </a:solidFill>
                <a:ea typeface="Verdana" pitchFamily="34" charset="0"/>
                <a:cs typeface="Times New Roman" pitchFamily="18" charset="0"/>
              </a:rPr>
              <a:t>Manufacturers: </a:t>
            </a:r>
            <a:endParaRPr lang="en-GB" altLang="en-US" sz="1400" b="1" dirty="0" smtClean="0">
              <a:solidFill>
                <a:srgbClr val="000000"/>
              </a:solidFill>
              <a:ea typeface="Verdana" pitchFamily="34" charset="0"/>
              <a:cs typeface="Times New Roman" pitchFamily="18" charset="0"/>
            </a:endParaRPr>
          </a:p>
          <a:p>
            <a:pPr eaLnBrk="1" hangingPunct="1">
              <a:lnSpc>
                <a:spcPct val="120000"/>
              </a:lnSpc>
              <a:spcAft>
                <a:spcPct val="0"/>
              </a:spcAft>
              <a:buClrTx/>
            </a:pPr>
            <a:r>
              <a:rPr lang="en-GB" altLang="en-US" sz="1400" dirty="0" smtClean="0">
                <a:solidFill>
                  <a:srgbClr val="000000"/>
                </a:solidFill>
                <a:ea typeface="Verdana" pitchFamily="34" charset="0"/>
                <a:cs typeface="Times New Roman" pitchFamily="18" charset="0"/>
              </a:rPr>
              <a:t>(</a:t>
            </a:r>
            <a:r>
              <a:rPr lang="en-GB" altLang="en-US" sz="1400" dirty="0">
                <a:solidFill>
                  <a:srgbClr val="000000"/>
                </a:solidFill>
                <a:ea typeface="Verdana" pitchFamily="34" charset="0"/>
                <a:cs typeface="Times New Roman" pitchFamily="18" charset="0"/>
              </a:rPr>
              <a:t>H+V) NAPs</a:t>
            </a:r>
          </a:p>
        </p:txBody>
      </p:sp>
      <p:sp>
        <p:nvSpPr>
          <p:cNvPr id="46" name="Oval 45"/>
          <p:cNvSpPr/>
          <p:nvPr/>
        </p:nvSpPr>
        <p:spPr bwMode="auto">
          <a:xfrm>
            <a:off x="6099884" y="2680569"/>
            <a:ext cx="148255" cy="148255"/>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47" name="Straight Connector 9"/>
          <p:cNvCxnSpPr>
            <a:cxnSpLocks noChangeShapeType="1"/>
            <a:stCxn id="46" idx="4"/>
          </p:cNvCxnSpPr>
          <p:nvPr/>
        </p:nvCxnSpPr>
        <p:spPr bwMode="auto">
          <a:xfrm flipH="1">
            <a:off x="6173217" y="2828824"/>
            <a:ext cx="795" cy="536266"/>
          </a:xfrm>
          <a:prstGeom prst="line">
            <a:avLst/>
          </a:prstGeom>
          <a:noFill/>
          <a:ln w="3175" algn="ctr">
            <a:solidFill>
              <a:schemeClr val="bg1">
                <a:lumMod val="65000"/>
              </a:schemeClr>
            </a:solidFill>
            <a:round/>
            <a:headEnd/>
            <a:tailEnd/>
          </a:ln>
          <a:extLst>
            <a:ext uri="{909E8E84-426E-40DD-AFC4-6F175D3DCCD1}">
              <a14:hiddenFill xmlns:a14="http://schemas.microsoft.com/office/drawing/2010/main">
                <a:noFill/>
              </a14:hiddenFill>
            </a:ext>
          </a:extLst>
        </p:spPr>
      </p:cxnSp>
      <p:grpSp>
        <p:nvGrpSpPr>
          <p:cNvPr id="49" name="Group 12"/>
          <p:cNvGrpSpPr>
            <a:grpSpLocks/>
          </p:cNvGrpSpPr>
          <p:nvPr/>
        </p:nvGrpSpPr>
        <p:grpSpPr bwMode="auto">
          <a:xfrm>
            <a:off x="5989067" y="3298415"/>
            <a:ext cx="352425" cy="339725"/>
            <a:chOff x="5752703" y="2061413"/>
            <a:chExt cx="352395" cy="339988"/>
          </a:xfrm>
        </p:grpSpPr>
        <p:sp>
          <p:nvSpPr>
            <p:cNvPr id="50" name="Oval 18"/>
            <p:cNvSpPr>
              <a:spLocks noChangeArrowheads="1"/>
            </p:cNvSpPr>
            <p:nvPr/>
          </p:nvSpPr>
          <p:spPr bwMode="auto">
            <a:xfrm>
              <a:off x="5752703" y="2061413"/>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51" name="Picture 14"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8836" y="2096826"/>
              <a:ext cx="251609" cy="2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Oval 59"/>
          <p:cNvSpPr/>
          <p:nvPr/>
        </p:nvSpPr>
        <p:spPr bwMode="auto">
          <a:xfrm>
            <a:off x="7939796" y="2675806"/>
            <a:ext cx="148254" cy="148254"/>
          </a:xfrm>
          <a:prstGeom prst="ellipse">
            <a:avLst/>
          </a:prstGeom>
          <a:solidFill>
            <a:schemeClr val="bg1"/>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sp>
        <p:nvSpPr>
          <p:cNvPr id="63" name="Oval 18"/>
          <p:cNvSpPr>
            <a:spLocks noChangeArrowheads="1"/>
          </p:cNvSpPr>
          <p:nvPr/>
        </p:nvSpPr>
        <p:spPr bwMode="auto">
          <a:xfrm>
            <a:off x="7844855" y="4198527"/>
            <a:ext cx="352425" cy="339725"/>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pic>
        <p:nvPicPr>
          <p:cNvPr id="64" name="Picture 72" descr="18.em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19467" y="4282665"/>
            <a:ext cx="241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p:cNvSpPr/>
          <p:nvPr/>
        </p:nvSpPr>
        <p:spPr bwMode="auto">
          <a:xfrm>
            <a:off x="5220717" y="692696"/>
            <a:ext cx="3716338" cy="965168"/>
          </a:xfrm>
          <a:prstGeom prst="rect">
            <a:avLst/>
          </a:prstGeom>
          <a:solidFill>
            <a:schemeClr val="bg1"/>
          </a:solidFill>
          <a:ln w="9525" cap="flat" cmpd="sng" algn="ctr">
            <a:noFill/>
            <a:prstDash val="solid"/>
            <a:round/>
            <a:headEnd type="none" w="med" len="med"/>
            <a:tailEnd type="triangle" w="lg" len="med"/>
          </a:ln>
          <a:effectLst/>
          <a:extLst/>
        </p:spPr>
        <p:txBody>
          <a:bodyPr lIns="72000" tIns="72000" rIns="72000" bIns="72000" anchor="ctr">
            <a:spAutoFit/>
          </a:bodyPr>
          <a:lstStyle/>
          <a:p>
            <a:pPr>
              <a:defRPr/>
            </a:pPr>
            <a:endParaRPr lang="en-GB" dirty="0">
              <a:cs typeface="Arial" charset="0"/>
            </a:endParaRPr>
          </a:p>
        </p:txBody>
      </p:sp>
      <p:sp>
        <p:nvSpPr>
          <p:cNvPr id="5" name="TextBox 4"/>
          <p:cNvSpPr txBox="1"/>
          <p:nvPr/>
        </p:nvSpPr>
        <p:spPr>
          <a:xfrm>
            <a:off x="5570582" y="2359873"/>
            <a:ext cx="1593706" cy="350865"/>
          </a:xfrm>
          <a:prstGeom prst="rect">
            <a:avLst/>
          </a:prstGeom>
          <a:noFill/>
        </p:spPr>
        <p:txBody>
          <a:bodyPr wrap="none" rtlCol="0">
            <a:spAutoFit/>
          </a:bodyPr>
          <a:lstStyle/>
          <a:p>
            <a:r>
              <a:rPr lang="en-GB" sz="1400" dirty="0" smtClean="0"/>
              <a:t>End of Q3 2018</a:t>
            </a:r>
            <a:endParaRPr lang="en-GB" sz="1400" dirty="0"/>
          </a:p>
        </p:txBody>
      </p:sp>
      <p:sp>
        <p:nvSpPr>
          <p:cNvPr id="53" name="TextBox 52"/>
          <p:cNvSpPr txBox="1"/>
          <p:nvPr/>
        </p:nvSpPr>
        <p:spPr>
          <a:xfrm>
            <a:off x="3707904" y="2359873"/>
            <a:ext cx="1656224" cy="350865"/>
          </a:xfrm>
          <a:prstGeom prst="rect">
            <a:avLst/>
          </a:prstGeom>
          <a:noFill/>
        </p:spPr>
        <p:txBody>
          <a:bodyPr wrap="none" rtlCol="0">
            <a:spAutoFit/>
          </a:bodyPr>
          <a:lstStyle/>
          <a:p>
            <a:r>
              <a:rPr lang="en-GB" sz="1400" dirty="0" smtClean="0"/>
              <a:t>End of Q1  2018</a:t>
            </a:r>
            <a:endParaRPr lang="en-GB" sz="1400" dirty="0"/>
          </a:p>
        </p:txBody>
      </p:sp>
      <p:sp>
        <p:nvSpPr>
          <p:cNvPr id="56" name="TextBox 55"/>
          <p:cNvSpPr txBox="1"/>
          <p:nvPr/>
        </p:nvSpPr>
        <p:spPr>
          <a:xfrm>
            <a:off x="1570001" y="2377727"/>
            <a:ext cx="1005404" cy="323486"/>
          </a:xfrm>
          <a:prstGeom prst="rect">
            <a:avLst/>
          </a:prstGeom>
          <a:noFill/>
        </p:spPr>
        <p:txBody>
          <a:bodyPr wrap="none" rtlCol="0">
            <a:spAutoFit/>
          </a:bodyPr>
          <a:lstStyle/>
          <a:p>
            <a:r>
              <a:rPr lang="en-GB" sz="1400" dirty="0" smtClean="0"/>
              <a:t>Jan 2018</a:t>
            </a:r>
            <a:endParaRPr lang="en-GB" sz="1400" dirty="0"/>
          </a:p>
        </p:txBody>
      </p:sp>
      <p:sp>
        <p:nvSpPr>
          <p:cNvPr id="7" name="Rectangle 6"/>
          <p:cNvSpPr/>
          <p:nvPr/>
        </p:nvSpPr>
        <p:spPr>
          <a:xfrm>
            <a:off x="3694273" y="1054207"/>
            <a:ext cx="4942012" cy="1015663"/>
          </a:xfrm>
          <a:prstGeom prst="rect">
            <a:avLst/>
          </a:prstGeom>
          <a:ln>
            <a:solidFill>
              <a:schemeClr val="accent2"/>
            </a:solidFill>
          </a:ln>
        </p:spPr>
        <p:txBody>
          <a:bodyPr wrap="square">
            <a:spAutoFit/>
          </a:bodyPr>
          <a:lstStyle/>
          <a:p>
            <a:pPr>
              <a:lnSpc>
                <a:spcPct val="100000"/>
              </a:lnSpc>
              <a:spcAft>
                <a:spcPts val="600"/>
              </a:spcAft>
              <a:tabLst>
                <a:tab pos="361950" algn="l"/>
              </a:tabLst>
            </a:pPr>
            <a:r>
              <a:rPr lang="en-GB" sz="1200" dirty="0"/>
              <a:t>P</a:t>
            </a:r>
            <a:r>
              <a:rPr lang="en-GB" sz="1200" dirty="0" smtClean="0"/>
              <a:t>ublication </a:t>
            </a:r>
            <a:r>
              <a:rPr lang="en-GB" sz="1200" dirty="0"/>
              <a:t>of </a:t>
            </a:r>
            <a:r>
              <a:rPr lang="en-GB" sz="1200" b="1" dirty="0"/>
              <a:t>Manufacturers</a:t>
            </a:r>
            <a:r>
              <a:rPr lang="en-GB" sz="1200" dirty="0"/>
              <a:t> in the </a:t>
            </a:r>
            <a:r>
              <a:rPr lang="en-GB" sz="1200" b="1" dirty="0"/>
              <a:t>OMS</a:t>
            </a:r>
            <a:r>
              <a:rPr lang="en-GB" sz="1200" dirty="0"/>
              <a:t> dictionary is planned to be completed by </a:t>
            </a:r>
            <a:r>
              <a:rPr lang="en-GB" sz="1200" b="1" dirty="0"/>
              <a:t>Q3 2018</a:t>
            </a:r>
            <a:r>
              <a:rPr lang="en-GB" sz="1200" dirty="0"/>
              <a:t>, stakeholders are asked </a:t>
            </a:r>
            <a:r>
              <a:rPr lang="en-GB" sz="1200" b="1" dirty="0"/>
              <a:t>not to submit OMS change requests for Manufacturer </a:t>
            </a:r>
            <a:r>
              <a:rPr lang="en-GB" sz="1200" dirty="0"/>
              <a:t>organisations </a:t>
            </a:r>
            <a:r>
              <a:rPr lang="en-GB" sz="1200" b="1" dirty="0"/>
              <a:t>until EMA </a:t>
            </a:r>
            <a:r>
              <a:rPr lang="en-GB" sz="1200" dirty="0"/>
              <a:t>has </a:t>
            </a:r>
            <a:r>
              <a:rPr lang="en-GB" sz="1200" b="1" dirty="0"/>
              <a:t>communicated</a:t>
            </a:r>
            <a:r>
              <a:rPr lang="en-GB" sz="1200" dirty="0"/>
              <a:t> this data set has been added to the dictionary.</a:t>
            </a:r>
          </a:p>
        </p:txBody>
      </p:sp>
      <p:sp>
        <p:nvSpPr>
          <p:cNvPr id="11" name="Rectangle 10"/>
          <p:cNvSpPr/>
          <p:nvPr/>
        </p:nvSpPr>
        <p:spPr>
          <a:xfrm>
            <a:off x="736589" y="1054207"/>
            <a:ext cx="2672229" cy="757130"/>
          </a:xfrm>
          <a:prstGeom prst="rect">
            <a:avLst/>
          </a:prstGeom>
          <a:ln>
            <a:solidFill>
              <a:srgbClr val="00B050"/>
            </a:solidFill>
          </a:ln>
        </p:spPr>
        <p:txBody>
          <a:bodyPr wrap="square">
            <a:spAutoFit/>
          </a:bodyPr>
          <a:lstStyle/>
          <a:p>
            <a:pPr algn="l"/>
            <a:r>
              <a:rPr lang="en-GB" sz="1200" dirty="0"/>
              <a:t>Stakeholders </a:t>
            </a:r>
            <a:r>
              <a:rPr lang="en-GB" sz="1200" dirty="0" smtClean="0"/>
              <a:t>can start </a:t>
            </a:r>
            <a:r>
              <a:rPr lang="en-GB" sz="1200" dirty="0"/>
              <a:t>submitting the relevant OMS change requests </a:t>
            </a:r>
          </a:p>
        </p:txBody>
      </p:sp>
      <p:sp>
        <p:nvSpPr>
          <p:cNvPr id="41" name="Slide Number Placeholder 4"/>
          <p:cNvSpPr>
            <a:spLocks noGrp="1"/>
          </p:cNvSpPr>
          <p:nvPr>
            <p:ph type="sldNum" sz="quarter" idx="11"/>
          </p:nvPr>
        </p:nvSpPr>
        <p:spPr>
          <a:xfrm>
            <a:off x="360363" y="6405563"/>
            <a:ext cx="307975" cy="239712"/>
          </a:xfrm>
        </p:spPr>
        <p:txBody>
          <a:bodyPr/>
          <a:lstStyle/>
          <a:p>
            <a:fld id="{7957F717-FD23-493C-BA54-F5AB575BDEC9}" type="slidenum">
              <a:rPr lang="en-GB" altLang="en-US" smtClean="0">
                <a:solidFill>
                  <a:srgbClr val="000000"/>
                </a:solidFill>
              </a:rPr>
              <a:pPr/>
              <a:t>26</a:t>
            </a:fld>
            <a:endParaRPr lang="en-GB" altLang="en-US" dirty="0">
              <a:solidFill>
                <a:srgbClr val="000000"/>
              </a:solidFill>
            </a:endParaRPr>
          </a:p>
        </p:txBody>
      </p:sp>
      <p:sp>
        <p:nvSpPr>
          <p:cNvPr id="48" name="Title 1"/>
          <p:cNvSpPr txBox="1">
            <a:spLocks/>
          </p:cNvSpPr>
          <p:nvPr/>
        </p:nvSpPr>
        <p:spPr bwMode="auto">
          <a:xfrm>
            <a:off x="250825" y="19050"/>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dirty="0" smtClean="0">
                <a:solidFill>
                  <a:schemeClr val="bg1"/>
                </a:solidFill>
              </a:rPr>
              <a:t>Using OMS data in eAF</a:t>
            </a:r>
            <a:endParaRPr lang="en-GB" sz="2400" kern="0" dirty="0">
              <a:solidFill>
                <a:schemeClr val="bg1"/>
              </a:solidFill>
            </a:endParaRPr>
          </a:p>
        </p:txBody>
      </p:sp>
      <p:sp>
        <p:nvSpPr>
          <p:cNvPr id="54" name="TextBox 5"/>
          <p:cNvSpPr txBox="1">
            <a:spLocks noChangeArrowheads="1"/>
          </p:cNvSpPr>
          <p:nvPr/>
        </p:nvSpPr>
        <p:spPr bwMode="auto">
          <a:xfrm>
            <a:off x="3707904" y="6093296"/>
            <a:ext cx="2103437" cy="1949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algn="l" eaLnBrk="1" fontAlgn="auto" hangingPunct="1">
              <a:lnSpc>
                <a:spcPct val="100000"/>
              </a:lnSpc>
              <a:spcBef>
                <a:spcPts val="0"/>
              </a:spcBef>
              <a:spcAft>
                <a:spcPct val="0"/>
              </a:spcAft>
              <a:buClrTx/>
              <a:defRPr/>
            </a:pPr>
            <a:r>
              <a:rPr lang="en-GB" altLang="en-US" sz="1100" b="1" kern="0" dirty="0" smtClean="0"/>
              <a:t>Key</a:t>
            </a:r>
          </a:p>
        </p:txBody>
      </p:sp>
      <p:sp>
        <p:nvSpPr>
          <p:cNvPr id="57" name="Rectangle 56"/>
          <p:cNvSpPr/>
          <p:nvPr/>
        </p:nvSpPr>
        <p:spPr bwMode="auto">
          <a:xfrm>
            <a:off x="3707905" y="6269250"/>
            <a:ext cx="5472608" cy="400110"/>
          </a:xfrm>
          <a:prstGeom prst="rect">
            <a:avLst/>
          </a:prstGeom>
          <a:noFill/>
          <a:ln>
            <a:noFill/>
          </a:ln>
        </p:spPr>
        <p:txBody>
          <a:bodyPr wrap="square">
            <a:spAutoFit/>
          </a:bodyPr>
          <a:lstStyle/>
          <a:p>
            <a:pPr algn="l" eaLnBrk="0" fontAlgn="auto" hangingPunct="0">
              <a:lnSpc>
                <a:spcPct val="100000"/>
              </a:lnSpc>
              <a:spcBef>
                <a:spcPts val="0"/>
              </a:spcBef>
              <a:spcAft>
                <a:spcPts val="0"/>
              </a:spcAft>
              <a:defRPr/>
            </a:pPr>
            <a:r>
              <a:rPr lang="en-GB" altLang="en-US" sz="1000" kern="0" dirty="0">
                <a:solidFill>
                  <a:schemeClr val="tx1"/>
                </a:solidFill>
                <a:latin typeface="Verdana"/>
                <a:cs typeface="Arial"/>
              </a:rPr>
              <a:t>Points at which new organisation </a:t>
            </a:r>
            <a:r>
              <a:rPr lang="en-GB" altLang="en-US" sz="1000" kern="0" dirty="0" smtClean="0">
                <a:solidFill>
                  <a:schemeClr val="tx1"/>
                </a:solidFill>
                <a:latin typeface="Verdana"/>
                <a:cs typeface="Arial"/>
              </a:rPr>
              <a:t>data set </a:t>
            </a:r>
            <a:r>
              <a:rPr lang="en-GB" altLang="en-US" sz="1000" kern="0" dirty="0">
                <a:solidFill>
                  <a:schemeClr val="tx1"/>
                </a:solidFill>
                <a:latin typeface="Verdana"/>
                <a:cs typeface="Arial"/>
              </a:rPr>
              <a:t>is </a:t>
            </a:r>
            <a:r>
              <a:rPr lang="en-GB" altLang="en-US" sz="1000" kern="0" dirty="0" smtClean="0">
                <a:solidFill>
                  <a:schemeClr val="tx1"/>
                </a:solidFill>
                <a:latin typeface="Verdana"/>
                <a:cs typeface="Arial"/>
              </a:rPr>
              <a:t>published/completed </a:t>
            </a:r>
            <a:r>
              <a:rPr lang="en-GB" altLang="en-US" sz="1000" kern="0" dirty="0">
                <a:solidFill>
                  <a:schemeClr val="tx1"/>
                </a:solidFill>
                <a:latin typeface="Verdana"/>
                <a:cs typeface="Arial"/>
              </a:rPr>
              <a:t>in </a:t>
            </a:r>
            <a:r>
              <a:rPr lang="en-GB" altLang="en-US" sz="1000" kern="0" dirty="0" smtClean="0">
                <a:solidFill>
                  <a:schemeClr val="tx1"/>
                </a:solidFill>
                <a:latin typeface="Verdana"/>
                <a:cs typeface="Arial"/>
              </a:rPr>
              <a:t>OMS. </a:t>
            </a:r>
            <a:r>
              <a:rPr lang="en-GB" altLang="en-US" sz="1000" b="1" kern="0" dirty="0" smtClean="0">
                <a:solidFill>
                  <a:schemeClr val="tx1"/>
                </a:solidFill>
                <a:latin typeface="Verdana"/>
                <a:cs typeface="Arial"/>
              </a:rPr>
              <a:t>Communication will be provided closer to the publication of the data set</a:t>
            </a:r>
            <a:endParaRPr lang="en-GB" altLang="en-US" sz="1000" b="1" kern="0" dirty="0">
              <a:solidFill>
                <a:schemeClr val="tx1"/>
              </a:solidFill>
              <a:latin typeface="Verdana"/>
              <a:cs typeface="Arial"/>
            </a:endParaRPr>
          </a:p>
        </p:txBody>
      </p:sp>
      <p:sp>
        <p:nvSpPr>
          <p:cNvPr id="58" name="Oval 57"/>
          <p:cNvSpPr/>
          <p:nvPr/>
        </p:nvSpPr>
        <p:spPr bwMode="auto">
          <a:xfrm>
            <a:off x="3573127" y="6390567"/>
            <a:ext cx="134777" cy="134777"/>
          </a:xfrm>
          <a:prstGeom prst="ellipse">
            <a:avLst/>
          </a:prstGeom>
          <a:solidFill>
            <a:srgbClr val="FFFFFF"/>
          </a:solidFill>
          <a:ln w="28575" cap="flat" cmpd="sng" algn="ctr">
            <a:solidFill>
              <a:srgbClr val="1C9FB6"/>
            </a:solidFill>
            <a:prstDash val="solid"/>
            <a:headEnd type="none" w="med" len="med"/>
            <a:tailEnd type="triangle" w="med" len="med"/>
          </a:ln>
          <a:effectLst/>
        </p:spPr>
        <p:txBody>
          <a:bodyPr anchor="ctr"/>
          <a:lstStyle/>
          <a:p>
            <a:pPr eaLnBrk="0" fontAlgn="auto" hangingPunct="0">
              <a:lnSpc>
                <a:spcPct val="100000"/>
              </a:lnSpc>
              <a:spcBef>
                <a:spcPts val="0"/>
              </a:spcBef>
              <a:spcAft>
                <a:spcPts val="0"/>
              </a:spcAft>
              <a:defRPr/>
            </a:pPr>
            <a:endParaRPr lang="en-GB" sz="1400" kern="0" dirty="0">
              <a:solidFill>
                <a:sysClr val="windowText" lastClr="000000"/>
              </a:solidFill>
              <a:latin typeface="Verdana"/>
              <a:cs typeface="Arial"/>
            </a:endParaRPr>
          </a:p>
        </p:txBody>
      </p:sp>
      <p:cxnSp>
        <p:nvCxnSpPr>
          <p:cNvPr id="3" name="Straight Arrow Connector 2"/>
          <p:cNvCxnSpPr>
            <a:endCxn id="11" idx="2"/>
          </p:cNvCxnSpPr>
          <p:nvPr/>
        </p:nvCxnSpPr>
        <p:spPr bwMode="auto">
          <a:xfrm flipH="1" flipV="1">
            <a:off x="2072704" y="1811337"/>
            <a:ext cx="5306" cy="566390"/>
          </a:xfrm>
          <a:prstGeom prst="straightConnector1">
            <a:avLst/>
          </a:prstGeom>
          <a:solidFill>
            <a:schemeClr val="accent1"/>
          </a:solidFill>
          <a:ln w="9525"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53" idx="0"/>
          </p:cNvCxnSpPr>
          <p:nvPr/>
        </p:nvCxnSpPr>
        <p:spPr bwMode="auto">
          <a:xfrm flipV="1">
            <a:off x="4536016" y="2069870"/>
            <a:ext cx="0" cy="290003"/>
          </a:xfrm>
          <a:prstGeom prst="straightConnector1">
            <a:avLst/>
          </a:prstGeom>
          <a:solidFill>
            <a:schemeClr val="accent1"/>
          </a:solidFill>
          <a:ln w="9525" cap="flat" cmpd="sng" algn="ctr">
            <a:solidFill>
              <a:schemeClr val="accent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p:nvPr/>
        </p:nvCxnSpPr>
        <p:spPr bwMode="auto">
          <a:xfrm flipV="1">
            <a:off x="6168052" y="2069870"/>
            <a:ext cx="0" cy="290003"/>
          </a:xfrm>
          <a:prstGeom prst="straightConnector1">
            <a:avLst/>
          </a:prstGeom>
          <a:solidFill>
            <a:schemeClr val="accent1"/>
          </a:solidFill>
          <a:ln w="9525" cap="flat" cmpd="sng" algn="ctr">
            <a:solidFill>
              <a:schemeClr val="accent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66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37" y="0"/>
            <a:ext cx="6715528" cy="665253"/>
          </a:xfrm>
        </p:spPr>
        <p:txBody>
          <a:bodyPr anchor="ctr"/>
          <a:lstStyle/>
          <a:p>
            <a:r>
              <a:rPr lang="en-GB" sz="2400" dirty="0"/>
              <a:t>R</a:t>
            </a:r>
            <a:r>
              <a:rPr lang="en-GB" sz="2400" dirty="0" smtClean="0"/>
              <a:t>MS user process</a:t>
            </a:r>
            <a:endParaRPr lang="en-GB" sz="2400" dirty="0"/>
          </a:p>
        </p:txBody>
      </p:sp>
      <p:sp>
        <p:nvSpPr>
          <p:cNvPr id="8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OMS in </a:t>
            </a:r>
            <a:r>
              <a:rPr lang="en-GB" altLang="en-US" dirty="0" err="1" smtClean="0"/>
              <a:t>eAF</a:t>
            </a:r>
            <a:endParaRPr lang="en-GB" altLang="en-US" dirty="0"/>
          </a:p>
        </p:txBody>
      </p:sp>
      <p:sp>
        <p:nvSpPr>
          <p:cNvPr id="72" name="Rounded Rectangle 71"/>
          <p:cNvSpPr/>
          <p:nvPr/>
        </p:nvSpPr>
        <p:spPr bwMode="auto">
          <a:xfrm>
            <a:off x="451132" y="951321"/>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a:t>Prepare applicati</a:t>
            </a:r>
            <a:r>
              <a:rPr kumimoji="0" lang="en-GB" sz="1000" b="0" i="0" u="none" strike="noStrike" cap="none" normalizeH="0" baseline="0" dirty="0" smtClean="0">
                <a:ln>
                  <a:noFill/>
                </a:ln>
                <a:solidFill>
                  <a:srgbClr val="000000"/>
                </a:solidFill>
                <a:effectLst/>
                <a:latin typeface="Verdana" pitchFamily="34" charset="0"/>
                <a:cs typeface="Arial" charset="0"/>
              </a:rPr>
              <a:t>on form</a:t>
            </a:r>
          </a:p>
        </p:txBody>
      </p:sp>
      <p:sp>
        <p:nvSpPr>
          <p:cNvPr id="100" name="Rounded Rectangle 99"/>
          <p:cNvSpPr/>
          <p:nvPr/>
        </p:nvSpPr>
        <p:spPr bwMode="auto">
          <a:xfrm>
            <a:off x="3034022" y="2163340"/>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Check organisation data in </a:t>
            </a:r>
            <a:r>
              <a:rPr lang="en-GB" sz="1000" b="1" dirty="0" smtClean="0"/>
              <a:t>OMS</a:t>
            </a:r>
            <a:r>
              <a:rPr lang="en-GB" sz="1000" dirty="0" smtClean="0"/>
              <a:t>,</a:t>
            </a:r>
            <a:endParaRPr lang="en-GB" sz="1000" b="1" dirty="0" smtClean="0"/>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rPr>
              <a:t>SPOR role required</a:t>
            </a:r>
          </a:p>
        </p:txBody>
      </p:sp>
      <p:sp>
        <p:nvSpPr>
          <p:cNvPr id="101" name="Rounded Rectangle 100"/>
          <p:cNvSpPr/>
          <p:nvPr/>
        </p:nvSpPr>
        <p:spPr bwMode="auto">
          <a:xfrm>
            <a:off x="451131" y="3244215"/>
            <a:ext cx="1906629"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a:lnSpc>
                <a:spcPct val="100000"/>
              </a:lnSpc>
            </a:pPr>
            <a:r>
              <a:rPr lang="en-GB" sz="1000" dirty="0" smtClean="0"/>
              <a:t>Notification email will be sent with the outcome of the validation</a:t>
            </a:r>
            <a:endParaRPr lang="en-GB" sz="1000" dirty="0"/>
          </a:p>
        </p:txBody>
      </p:sp>
      <p:sp>
        <p:nvSpPr>
          <p:cNvPr id="102" name="Rounded Rectangle 101"/>
          <p:cNvSpPr/>
          <p:nvPr/>
        </p:nvSpPr>
        <p:spPr bwMode="auto">
          <a:xfrm>
            <a:off x="1691680" y="4510866"/>
            <a:ext cx="1849898"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a:t>R</a:t>
            </a:r>
            <a:r>
              <a:rPr lang="en-GB" sz="1000" dirty="0" smtClean="0"/>
              <a:t>equest to register </a:t>
            </a:r>
            <a:r>
              <a:rPr lang="en-GB" sz="1000" b="1" dirty="0" smtClean="0"/>
              <a:t>new</a:t>
            </a:r>
            <a:r>
              <a:rPr lang="en-GB" sz="1000" dirty="0" smtClean="0"/>
              <a:t> </a:t>
            </a:r>
            <a:r>
              <a:rPr lang="en-GB" sz="1000" b="1" dirty="0" smtClean="0"/>
              <a:t>organisation</a:t>
            </a:r>
            <a:endParaRPr kumimoji="0" lang="en-GB" sz="1000" b="1" i="0" u="none" strike="noStrike" cap="none" normalizeH="0" baseline="0" dirty="0" smtClean="0">
              <a:ln>
                <a:noFill/>
              </a:ln>
              <a:solidFill>
                <a:srgbClr val="000000"/>
              </a:solidFill>
              <a:effectLst/>
            </a:endParaRPr>
          </a:p>
        </p:txBody>
      </p:sp>
      <p:sp>
        <p:nvSpPr>
          <p:cNvPr id="104" name="Rounded Rectangle 103"/>
          <p:cNvSpPr/>
          <p:nvPr/>
        </p:nvSpPr>
        <p:spPr bwMode="auto">
          <a:xfrm>
            <a:off x="3937602" y="4511982"/>
            <a:ext cx="1930542"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000" b="1" dirty="0" smtClean="0"/>
              <a:t>Request:</a:t>
            </a:r>
          </a:p>
          <a:p>
            <a:pPr marL="171450" marR="0" indent="-171450" algn="l" defTabSz="914400" rtl="0" eaLnBrk="1" fontAlgn="base" latinLnBrk="0" hangingPunct="1">
              <a:lnSpc>
                <a:spcPct val="100000"/>
              </a:lnSpc>
              <a:spcBef>
                <a:spcPct val="0"/>
              </a:spcBef>
              <a:spcAft>
                <a:spcPct val="0"/>
              </a:spcAft>
              <a:buClrTx/>
              <a:buSzTx/>
              <a:buFontTx/>
              <a:buChar char="-"/>
              <a:tabLst/>
            </a:pPr>
            <a:r>
              <a:rPr lang="en-GB" sz="1000" dirty="0" smtClean="0"/>
              <a:t>Update organisation /location</a:t>
            </a:r>
          </a:p>
          <a:p>
            <a:pPr marL="171450" marR="0" indent="-171450" algn="l" defTabSz="914400" rtl="0" eaLnBrk="1" fontAlgn="base" latinLnBrk="0" hangingPunct="1">
              <a:lnSpc>
                <a:spcPct val="100000"/>
              </a:lnSpc>
              <a:spcBef>
                <a:spcPct val="0"/>
              </a:spcBef>
              <a:spcAft>
                <a:spcPct val="0"/>
              </a:spcAft>
              <a:buClrTx/>
              <a:buSzTx/>
              <a:buFontTx/>
              <a:buChar char="-"/>
              <a:tabLst/>
            </a:pPr>
            <a:r>
              <a:rPr lang="en-GB" sz="1000" dirty="0" smtClean="0"/>
              <a:t>Add location</a:t>
            </a:r>
          </a:p>
        </p:txBody>
      </p:sp>
      <p:sp>
        <p:nvSpPr>
          <p:cNvPr id="105" name="Rounded Rectangle 104"/>
          <p:cNvSpPr/>
          <p:nvPr/>
        </p:nvSpPr>
        <p:spPr bwMode="auto">
          <a:xfrm>
            <a:off x="6547152" y="951321"/>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Complete application form &amp; submit</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sp>
        <p:nvSpPr>
          <p:cNvPr id="106" name="Diamond 105"/>
          <p:cNvSpPr/>
          <p:nvPr/>
        </p:nvSpPr>
        <p:spPr bwMode="auto">
          <a:xfrm>
            <a:off x="2854022" y="861321"/>
            <a:ext cx="1800000" cy="900000"/>
          </a:xfrm>
          <a:prstGeom prst="diamond">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36000" tIns="36000" rIns="36000" bIns="36000" numCol="1" rtlCol="0" anchor="ctr" anchorCtr="0" compatLnSpc="1">
            <a:prstTxWarp prst="textNoShape">
              <a:avLst/>
            </a:prstTxWarp>
            <a:noAutofit/>
          </a:bodyPr>
          <a:lstStyle/>
          <a:p>
            <a:r>
              <a:rPr lang="en-GB" sz="1000" dirty="0" smtClean="0"/>
              <a:t>Is Organisation data OK </a:t>
            </a:r>
            <a:r>
              <a:rPr lang="en-GB" sz="1000" dirty="0"/>
              <a:t>in eAF?</a:t>
            </a:r>
          </a:p>
        </p:txBody>
      </p:sp>
      <p:sp>
        <p:nvSpPr>
          <p:cNvPr id="107" name="Diamond 106"/>
          <p:cNvSpPr/>
          <p:nvPr/>
        </p:nvSpPr>
        <p:spPr bwMode="auto">
          <a:xfrm>
            <a:off x="2854022" y="3148723"/>
            <a:ext cx="1800000" cy="900000"/>
          </a:xfrm>
          <a:prstGeom prst="diamond">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36000" tIns="36000" rIns="36000" bIns="36000" numCol="1" rtlCol="0" anchor="ctr" anchorCtr="0" compatLnSpc="1">
            <a:prstTxWarp prst="textNoShape">
              <a:avLst/>
            </a:prstTxWarp>
            <a:noAutofit/>
          </a:bodyPr>
          <a:lstStyle/>
          <a:p>
            <a:r>
              <a:rPr lang="en-GB" sz="1000" dirty="0" smtClean="0"/>
              <a:t>Organisation exists?</a:t>
            </a:r>
            <a:endParaRPr lang="en-GB" sz="1000" dirty="0"/>
          </a:p>
        </p:txBody>
      </p:sp>
      <p:sp>
        <p:nvSpPr>
          <p:cNvPr id="108" name="Rounded Rectangle 107"/>
          <p:cNvSpPr/>
          <p:nvPr/>
        </p:nvSpPr>
        <p:spPr bwMode="auto">
          <a:xfrm>
            <a:off x="6547152" y="2077095"/>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Receive application form</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grpSp>
        <p:nvGrpSpPr>
          <p:cNvPr id="110" name="Group 109"/>
          <p:cNvGrpSpPr/>
          <p:nvPr/>
        </p:nvGrpSpPr>
        <p:grpSpPr>
          <a:xfrm>
            <a:off x="5184128" y="1006196"/>
            <a:ext cx="540000" cy="572151"/>
            <a:chOff x="162390" y="2317005"/>
            <a:chExt cx="540000" cy="572151"/>
          </a:xfrm>
        </p:grpSpPr>
        <p:sp>
          <p:nvSpPr>
            <p:cNvPr id="111" name="Rectangle 110"/>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12" name="Group 111"/>
            <p:cNvGrpSpPr/>
            <p:nvPr/>
          </p:nvGrpSpPr>
          <p:grpSpPr>
            <a:xfrm>
              <a:off x="162390" y="2317005"/>
              <a:ext cx="540000" cy="564847"/>
              <a:chOff x="162390" y="2317005"/>
              <a:chExt cx="540000" cy="564847"/>
            </a:xfrm>
          </p:grpSpPr>
          <p:sp>
            <p:nvSpPr>
              <p:cNvPr id="113"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14" name="TextBox 113"/>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a:t>eAF</a:t>
                </a:r>
              </a:p>
            </p:txBody>
          </p:sp>
        </p:grpSp>
      </p:grpSp>
      <p:sp>
        <p:nvSpPr>
          <p:cNvPr id="115" name="Rounded Rectangle 114"/>
          <p:cNvSpPr/>
          <p:nvPr/>
        </p:nvSpPr>
        <p:spPr bwMode="auto">
          <a:xfrm>
            <a:off x="6553135" y="3252733"/>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Validate organisation data against </a:t>
            </a:r>
            <a:r>
              <a:rPr lang="en-GB" sz="1000" b="1" dirty="0" smtClean="0"/>
              <a:t>OMS</a:t>
            </a:r>
            <a:endParaRPr kumimoji="0" lang="en-GB" sz="1000" b="1" i="0" u="none" strike="noStrike" cap="none" normalizeH="0" baseline="0" dirty="0" smtClean="0">
              <a:ln>
                <a:noFill/>
              </a:ln>
              <a:solidFill>
                <a:srgbClr val="000000"/>
              </a:solidFill>
              <a:effectLst/>
            </a:endParaRPr>
          </a:p>
        </p:txBody>
      </p:sp>
      <p:cxnSp>
        <p:nvCxnSpPr>
          <p:cNvPr id="6" name="Straight Arrow Connector 5"/>
          <p:cNvCxnSpPr>
            <a:stCxn id="72" idx="3"/>
            <a:endCxn id="106" idx="1"/>
          </p:cNvCxnSpPr>
          <p:nvPr/>
        </p:nvCxnSpPr>
        <p:spPr bwMode="auto">
          <a:xfrm>
            <a:off x="1891132" y="1311321"/>
            <a:ext cx="962890" cy="0"/>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106" idx="2"/>
            <a:endCxn id="100" idx="0"/>
          </p:cNvCxnSpPr>
          <p:nvPr/>
        </p:nvCxnSpPr>
        <p:spPr bwMode="auto">
          <a:xfrm>
            <a:off x="3754022" y="1761321"/>
            <a:ext cx="0" cy="402019"/>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100" idx="2"/>
            <a:endCxn id="107" idx="0"/>
          </p:cNvCxnSpPr>
          <p:nvPr/>
        </p:nvCxnSpPr>
        <p:spPr bwMode="auto">
          <a:xfrm>
            <a:off x="3754022" y="2883340"/>
            <a:ext cx="0" cy="265383"/>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lbow Connector 25"/>
          <p:cNvCxnSpPr>
            <a:stCxn id="107" idx="2"/>
            <a:endCxn id="102" idx="0"/>
          </p:cNvCxnSpPr>
          <p:nvPr/>
        </p:nvCxnSpPr>
        <p:spPr bwMode="auto">
          <a:xfrm rot="5400000">
            <a:off x="2954255" y="3711098"/>
            <a:ext cx="462143" cy="1137393"/>
          </a:xfrm>
          <a:prstGeom prst="bentConnector3">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lbow Connector 29"/>
          <p:cNvCxnSpPr>
            <a:stCxn id="107" idx="2"/>
            <a:endCxn id="104" idx="0"/>
          </p:cNvCxnSpPr>
          <p:nvPr/>
        </p:nvCxnSpPr>
        <p:spPr bwMode="auto">
          <a:xfrm rot="16200000" flipH="1">
            <a:off x="4096818" y="3705926"/>
            <a:ext cx="463259" cy="1148851"/>
          </a:xfrm>
          <a:prstGeom prst="bentConnector3">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106" idx="3"/>
            <a:endCxn id="111" idx="1"/>
          </p:cNvCxnSpPr>
          <p:nvPr/>
        </p:nvCxnSpPr>
        <p:spPr bwMode="auto">
          <a:xfrm flipV="1">
            <a:off x="4654022" y="1310147"/>
            <a:ext cx="576003" cy="11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a:stCxn id="111" idx="3"/>
            <a:endCxn id="105" idx="1"/>
          </p:cNvCxnSpPr>
          <p:nvPr/>
        </p:nvCxnSpPr>
        <p:spPr bwMode="auto">
          <a:xfrm>
            <a:off x="5672825" y="1310147"/>
            <a:ext cx="874327" cy="11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105" idx="2"/>
            <a:endCxn id="108" idx="0"/>
          </p:cNvCxnSpPr>
          <p:nvPr/>
        </p:nvCxnSpPr>
        <p:spPr bwMode="auto">
          <a:xfrm>
            <a:off x="7267152" y="1671321"/>
            <a:ext cx="0" cy="4057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6" name="Group 115"/>
          <p:cNvGrpSpPr/>
          <p:nvPr/>
        </p:nvGrpSpPr>
        <p:grpSpPr>
          <a:xfrm>
            <a:off x="260179" y="770303"/>
            <a:ext cx="360000" cy="360000"/>
            <a:chOff x="467544" y="2368961"/>
            <a:chExt cx="414567" cy="414567"/>
          </a:xfrm>
        </p:grpSpPr>
        <p:sp>
          <p:nvSpPr>
            <p:cNvPr id="117" name="Oval 116"/>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18" name="Picture 117"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19" name="Group 118"/>
          <p:cNvGrpSpPr/>
          <p:nvPr/>
        </p:nvGrpSpPr>
        <p:grpSpPr>
          <a:xfrm>
            <a:off x="6376677" y="770303"/>
            <a:ext cx="360000" cy="360000"/>
            <a:chOff x="467544" y="2368961"/>
            <a:chExt cx="414567" cy="414567"/>
          </a:xfrm>
        </p:grpSpPr>
        <p:sp>
          <p:nvSpPr>
            <p:cNvPr id="120" name="Oval 119"/>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1" name="Picture 120"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2" name="Group 121"/>
          <p:cNvGrpSpPr/>
          <p:nvPr/>
        </p:nvGrpSpPr>
        <p:grpSpPr>
          <a:xfrm>
            <a:off x="2854318" y="1975480"/>
            <a:ext cx="360000" cy="360000"/>
            <a:chOff x="467544" y="2368961"/>
            <a:chExt cx="414567" cy="414567"/>
          </a:xfrm>
        </p:grpSpPr>
        <p:sp>
          <p:nvSpPr>
            <p:cNvPr id="123" name="Oval 122"/>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4" name="Picture 123"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5" name="Group 124"/>
          <p:cNvGrpSpPr/>
          <p:nvPr/>
        </p:nvGrpSpPr>
        <p:grpSpPr>
          <a:xfrm>
            <a:off x="5580152" y="4331982"/>
            <a:ext cx="360000" cy="360000"/>
            <a:chOff x="467544" y="2368961"/>
            <a:chExt cx="414567" cy="414567"/>
          </a:xfrm>
        </p:grpSpPr>
        <p:sp>
          <p:nvSpPr>
            <p:cNvPr id="126" name="Oval 125"/>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7" name="Picture 126"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8" name="Group 127"/>
          <p:cNvGrpSpPr/>
          <p:nvPr/>
        </p:nvGrpSpPr>
        <p:grpSpPr>
          <a:xfrm>
            <a:off x="1547664" y="4331982"/>
            <a:ext cx="356436" cy="360000"/>
            <a:chOff x="467544" y="2368961"/>
            <a:chExt cx="414567" cy="414567"/>
          </a:xfrm>
        </p:grpSpPr>
        <p:sp>
          <p:nvSpPr>
            <p:cNvPr id="129" name="Oval 128"/>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30" name="Picture 129"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cxnSp>
        <p:nvCxnSpPr>
          <p:cNvPr id="141" name="Straight Arrow Connector 140"/>
          <p:cNvCxnSpPr/>
          <p:nvPr/>
        </p:nvCxnSpPr>
        <p:spPr bwMode="auto">
          <a:xfrm>
            <a:off x="4860032" y="5269208"/>
            <a:ext cx="1" cy="392040"/>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Arrow Connector 141"/>
          <p:cNvCxnSpPr/>
          <p:nvPr/>
        </p:nvCxnSpPr>
        <p:spPr bwMode="auto">
          <a:xfrm>
            <a:off x="2814231" y="5249606"/>
            <a:ext cx="0" cy="43124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Rectangle 148"/>
          <p:cNvSpPr/>
          <p:nvPr/>
        </p:nvSpPr>
        <p:spPr bwMode="auto">
          <a:xfrm>
            <a:off x="251520" y="1554345"/>
            <a:ext cx="540000" cy="216000"/>
          </a:xfrm>
          <a:prstGeom prst="rect">
            <a:avLst/>
          </a:prstGeom>
          <a:solidFill>
            <a:srgbClr val="FFDC4E"/>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Verdana" pitchFamily="34" charset="0"/>
                <a:cs typeface="Arial" charset="0"/>
              </a:rPr>
              <a:t>Start</a:t>
            </a:r>
          </a:p>
        </p:txBody>
      </p:sp>
      <p:grpSp>
        <p:nvGrpSpPr>
          <p:cNvPr id="150" name="Group 149"/>
          <p:cNvGrpSpPr/>
          <p:nvPr/>
        </p:nvGrpSpPr>
        <p:grpSpPr>
          <a:xfrm>
            <a:off x="1871760" y="696609"/>
            <a:ext cx="540000" cy="572151"/>
            <a:chOff x="162390" y="2317005"/>
            <a:chExt cx="540000" cy="572151"/>
          </a:xfrm>
        </p:grpSpPr>
        <p:sp>
          <p:nvSpPr>
            <p:cNvPr id="151" name="Rectangle 150"/>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52" name="Group 151"/>
            <p:cNvGrpSpPr/>
            <p:nvPr/>
          </p:nvGrpSpPr>
          <p:grpSpPr>
            <a:xfrm>
              <a:off x="162390" y="2317005"/>
              <a:ext cx="540000" cy="564847"/>
              <a:chOff x="162390" y="2317005"/>
              <a:chExt cx="540000" cy="564847"/>
            </a:xfrm>
          </p:grpSpPr>
          <p:sp>
            <p:nvSpPr>
              <p:cNvPr id="153"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54" name="TextBox 153"/>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a:t>eAF</a:t>
                </a:r>
              </a:p>
            </p:txBody>
          </p:sp>
        </p:grpSp>
      </p:grpSp>
      <p:sp>
        <p:nvSpPr>
          <p:cNvPr id="53" name="TextBox 52"/>
          <p:cNvSpPr txBox="1"/>
          <p:nvPr/>
        </p:nvSpPr>
        <p:spPr>
          <a:xfrm>
            <a:off x="4287496" y="4175743"/>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Y</a:t>
            </a:r>
            <a:endParaRPr lang="en-GB" sz="800" b="1" dirty="0"/>
          </a:p>
        </p:txBody>
      </p:sp>
      <p:sp>
        <p:nvSpPr>
          <p:cNvPr id="158" name="TextBox 157"/>
          <p:cNvSpPr txBox="1"/>
          <p:nvPr/>
        </p:nvSpPr>
        <p:spPr>
          <a:xfrm>
            <a:off x="4851322" y="1220872"/>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Y</a:t>
            </a:r>
            <a:endParaRPr lang="en-GB" sz="800" b="1" dirty="0"/>
          </a:p>
        </p:txBody>
      </p:sp>
      <p:sp>
        <p:nvSpPr>
          <p:cNvPr id="159" name="TextBox 158"/>
          <p:cNvSpPr txBox="1"/>
          <p:nvPr/>
        </p:nvSpPr>
        <p:spPr>
          <a:xfrm>
            <a:off x="2978724" y="4170151"/>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N</a:t>
            </a:r>
            <a:endParaRPr lang="en-GB" sz="800" b="1" dirty="0"/>
          </a:p>
        </p:txBody>
      </p:sp>
      <p:sp>
        <p:nvSpPr>
          <p:cNvPr id="160" name="TextBox 159"/>
          <p:cNvSpPr txBox="1"/>
          <p:nvPr/>
        </p:nvSpPr>
        <p:spPr>
          <a:xfrm>
            <a:off x="3664022" y="1843085"/>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N</a:t>
            </a:r>
            <a:endParaRPr lang="en-GB" sz="800" b="1" dirty="0"/>
          </a:p>
        </p:txBody>
      </p:sp>
      <p:sp>
        <p:nvSpPr>
          <p:cNvPr id="188" name="Oval 187"/>
          <p:cNvSpPr/>
          <p:nvPr/>
        </p:nvSpPr>
        <p:spPr bwMode="auto">
          <a:xfrm>
            <a:off x="251560" y="3069000"/>
            <a:ext cx="360000" cy="360000"/>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79" name="Rounded Rectangle 78"/>
          <p:cNvSpPr/>
          <p:nvPr/>
        </p:nvSpPr>
        <p:spPr bwMode="auto">
          <a:xfrm>
            <a:off x="6553135" y="4404861"/>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Process application</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sp>
        <p:nvSpPr>
          <p:cNvPr id="80" name="Rectangle 79"/>
          <p:cNvSpPr/>
          <p:nvPr/>
        </p:nvSpPr>
        <p:spPr bwMode="auto">
          <a:xfrm>
            <a:off x="7560392" y="4940455"/>
            <a:ext cx="540000" cy="283906"/>
          </a:xfrm>
          <a:prstGeom prst="rect">
            <a:avLst/>
          </a:prstGeom>
          <a:solidFill>
            <a:srgbClr val="FFDC4E"/>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Verdana" pitchFamily="34" charset="0"/>
                <a:cs typeface="Arial" charset="0"/>
              </a:rPr>
              <a:t>Finish</a:t>
            </a:r>
          </a:p>
        </p:txBody>
      </p:sp>
      <p:cxnSp>
        <p:nvCxnSpPr>
          <p:cNvPr id="87" name="Straight Arrow Connector 86"/>
          <p:cNvCxnSpPr>
            <a:stCxn id="115" idx="2"/>
            <a:endCxn id="79" idx="0"/>
          </p:cNvCxnSpPr>
          <p:nvPr/>
        </p:nvCxnSpPr>
        <p:spPr bwMode="auto">
          <a:xfrm>
            <a:off x="7273135" y="3972733"/>
            <a:ext cx="0" cy="432128"/>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oup 146"/>
          <p:cNvGrpSpPr/>
          <p:nvPr/>
        </p:nvGrpSpPr>
        <p:grpSpPr>
          <a:xfrm>
            <a:off x="6366491" y="4212418"/>
            <a:ext cx="360000" cy="360000"/>
            <a:chOff x="5256128" y="2201880"/>
            <a:chExt cx="432000" cy="432000"/>
          </a:xfrm>
        </p:grpSpPr>
        <p:sp>
          <p:nvSpPr>
            <p:cNvPr id="155" name="Oval 154"/>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61" name="Picture 160" descr="1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9030" y="2291880"/>
              <a:ext cx="266197" cy="252000"/>
            </a:xfrm>
            <a:prstGeom prst="rect">
              <a:avLst/>
            </a:prstGeom>
          </p:spPr>
        </p:pic>
      </p:grpSp>
      <p:grpSp>
        <p:nvGrpSpPr>
          <p:cNvPr id="166" name="Group 165"/>
          <p:cNvGrpSpPr/>
          <p:nvPr/>
        </p:nvGrpSpPr>
        <p:grpSpPr>
          <a:xfrm>
            <a:off x="6366491" y="3068960"/>
            <a:ext cx="360000" cy="360000"/>
            <a:chOff x="5256128" y="2201880"/>
            <a:chExt cx="432000" cy="432000"/>
          </a:xfrm>
        </p:grpSpPr>
        <p:sp>
          <p:nvSpPr>
            <p:cNvPr id="167" name="Oval 166"/>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68" name="Picture 167" descr="1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9030" y="2291880"/>
              <a:ext cx="266197" cy="252000"/>
            </a:xfrm>
            <a:prstGeom prst="rect">
              <a:avLst/>
            </a:prstGeom>
          </p:spPr>
        </p:pic>
      </p:grpSp>
      <p:grpSp>
        <p:nvGrpSpPr>
          <p:cNvPr id="169" name="Group 168"/>
          <p:cNvGrpSpPr/>
          <p:nvPr/>
        </p:nvGrpSpPr>
        <p:grpSpPr>
          <a:xfrm>
            <a:off x="6370928" y="1893322"/>
            <a:ext cx="360000" cy="360000"/>
            <a:chOff x="5256128" y="2201880"/>
            <a:chExt cx="432000" cy="432000"/>
          </a:xfrm>
        </p:grpSpPr>
        <p:sp>
          <p:nvSpPr>
            <p:cNvPr id="170" name="Oval 169"/>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71" name="Picture 170" descr="1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9030" y="2291880"/>
              <a:ext cx="266197" cy="252000"/>
            </a:xfrm>
            <a:prstGeom prst="rect">
              <a:avLst/>
            </a:prstGeom>
          </p:spPr>
        </p:pic>
      </p:grpSp>
      <p:grpSp>
        <p:nvGrpSpPr>
          <p:cNvPr id="78" name="Group 77"/>
          <p:cNvGrpSpPr/>
          <p:nvPr/>
        </p:nvGrpSpPr>
        <p:grpSpPr>
          <a:xfrm>
            <a:off x="4251472" y="1748380"/>
            <a:ext cx="540000" cy="572151"/>
            <a:chOff x="162390" y="2317005"/>
            <a:chExt cx="540000" cy="572151"/>
          </a:xfrm>
        </p:grpSpPr>
        <p:sp>
          <p:nvSpPr>
            <p:cNvPr id="81" name="Rectangle 80"/>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82" name="Group 81"/>
            <p:cNvGrpSpPr/>
            <p:nvPr/>
          </p:nvGrpSpPr>
          <p:grpSpPr>
            <a:xfrm>
              <a:off x="162390" y="2317005"/>
              <a:ext cx="540000" cy="564847"/>
              <a:chOff x="162390" y="2317005"/>
              <a:chExt cx="540000" cy="564847"/>
            </a:xfrm>
          </p:grpSpPr>
          <p:sp>
            <p:nvSpPr>
              <p:cNvPr id="83"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84" name="TextBox 83"/>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a:t>O</a:t>
                </a:r>
                <a:r>
                  <a:rPr lang="en-GB" dirty="0" smtClean="0"/>
                  <a:t>MS</a:t>
                </a:r>
                <a:endParaRPr lang="en-GB" dirty="0"/>
              </a:p>
            </p:txBody>
          </p:sp>
        </p:grpSp>
      </p:grpSp>
      <p:sp>
        <p:nvSpPr>
          <p:cNvPr id="91" name="Rounded Rectangle 90"/>
          <p:cNvSpPr/>
          <p:nvPr/>
        </p:nvSpPr>
        <p:spPr bwMode="auto">
          <a:xfrm>
            <a:off x="2141760" y="5694294"/>
            <a:ext cx="3798391" cy="617995"/>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Wait for the request to be </a:t>
            </a:r>
            <a:r>
              <a:rPr lang="en-GB" sz="1000" b="1" dirty="0" smtClean="0"/>
              <a:t>validated </a:t>
            </a:r>
            <a:r>
              <a:rPr lang="en-GB" sz="1000" dirty="0" smtClean="0"/>
              <a:t>by EMA Data Stewards (up to 5 w/d). OMS dictionary will be updated automatically.</a:t>
            </a:r>
            <a:endParaRPr kumimoji="0" lang="en-GB" sz="1000" b="1" i="0" u="none" strike="noStrike" cap="none" normalizeH="0" baseline="0" dirty="0" smtClean="0">
              <a:ln>
                <a:noFill/>
              </a:ln>
              <a:solidFill>
                <a:srgbClr val="000000"/>
              </a:solidFill>
              <a:effectLst/>
            </a:endParaRPr>
          </a:p>
        </p:txBody>
      </p:sp>
      <p:cxnSp>
        <p:nvCxnSpPr>
          <p:cNvPr id="109" name="Straight Arrow Connector 108"/>
          <p:cNvCxnSpPr/>
          <p:nvPr/>
        </p:nvCxnSpPr>
        <p:spPr bwMode="auto">
          <a:xfrm>
            <a:off x="7278212" y="2790453"/>
            <a:ext cx="0" cy="432128"/>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2" name="Group 4"/>
          <p:cNvGrpSpPr>
            <a:grpSpLocks noChangeAspect="1"/>
          </p:cNvGrpSpPr>
          <p:nvPr/>
        </p:nvGrpSpPr>
        <p:grpSpPr bwMode="auto">
          <a:xfrm>
            <a:off x="5983138" y="5877272"/>
            <a:ext cx="173038" cy="254000"/>
            <a:chOff x="3696" y="3678"/>
            <a:chExt cx="109" cy="160"/>
          </a:xfrm>
        </p:grpSpPr>
        <p:sp>
          <p:nvSpPr>
            <p:cNvPr id="133" name="AutoShape 3"/>
            <p:cNvSpPr>
              <a:spLocks noChangeAspect="1" noChangeArrowheads="1" noTextEdit="1"/>
            </p:cNvSpPr>
            <p:nvPr/>
          </p:nvSpPr>
          <p:spPr bwMode="auto">
            <a:xfrm>
              <a:off x="3696" y="3678"/>
              <a:ext cx="1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4" name="Freeform 5"/>
            <p:cNvSpPr>
              <a:spLocks noEditPoints="1"/>
            </p:cNvSpPr>
            <p:nvPr/>
          </p:nvSpPr>
          <p:spPr bwMode="auto">
            <a:xfrm>
              <a:off x="3696" y="3678"/>
              <a:ext cx="109" cy="160"/>
            </a:xfrm>
            <a:custGeom>
              <a:avLst/>
              <a:gdLst>
                <a:gd name="T0" fmla="*/ 65 w 70"/>
                <a:gd name="T1" fmla="*/ 92 h 104"/>
                <a:gd name="T2" fmla="*/ 64 w 70"/>
                <a:gd name="T3" fmla="*/ 92 h 104"/>
                <a:gd name="T4" fmla="*/ 62 w 70"/>
                <a:gd name="T5" fmla="*/ 76 h 104"/>
                <a:gd name="T6" fmla="*/ 43 w 70"/>
                <a:gd name="T7" fmla="*/ 56 h 104"/>
                <a:gd name="T8" fmla="*/ 43 w 70"/>
                <a:gd name="T9" fmla="*/ 56 h 104"/>
                <a:gd name="T10" fmla="*/ 42 w 70"/>
                <a:gd name="T11" fmla="*/ 55 h 104"/>
                <a:gd name="T12" fmla="*/ 43 w 70"/>
                <a:gd name="T13" fmla="*/ 53 h 104"/>
                <a:gd name="T14" fmla="*/ 43 w 70"/>
                <a:gd name="T15" fmla="*/ 53 h 104"/>
                <a:gd name="T16" fmla="*/ 61 w 70"/>
                <a:gd name="T17" fmla="*/ 31 h 104"/>
                <a:gd name="T18" fmla="*/ 64 w 70"/>
                <a:gd name="T19" fmla="*/ 11 h 104"/>
                <a:gd name="T20" fmla="*/ 65 w 70"/>
                <a:gd name="T21" fmla="*/ 11 h 104"/>
                <a:gd name="T22" fmla="*/ 70 w 70"/>
                <a:gd name="T23" fmla="*/ 6 h 104"/>
                <a:gd name="T24" fmla="*/ 65 w 70"/>
                <a:gd name="T25" fmla="*/ 0 h 104"/>
                <a:gd name="T26" fmla="*/ 5 w 70"/>
                <a:gd name="T27" fmla="*/ 0 h 104"/>
                <a:gd name="T28" fmla="*/ 0 w 70"/>
                <a:gd name="T29" fmla="*/ 6 h 104"/>
                <a:gd name="T30" fmla="*/ 5 w 70"/>
                <a:gd name="T31" fmla="*/ 11 h 104"/>
                <a:gd name="T32" fmla="*/ 6 w 70"/>
                <a:gd name="T33" fmla="*/ 11 h 104"/>
                <a:gd name="T34" fmla="*/ 9 w 70"/>
                <a:gd name="T35" fmla="*/ 31 h 104"/>
                <a:gd name="T36" fmla="*/ 27 w 70"/>
                <a:gd name="T37" fmla="*/ 53 h 104"/>
                <a:gd name="T38" fmla="*/ 27 w 70"/>
                <a:gd name="T39" fmla="*/ 53 h 104"/>
                <a:gd name="T40" fmla="*/ 28 w 70"/>
                <a:gd name="T41" fmla="*/ 55 h 104"/>
                <a:gd name="T42" fmla="*/ 27 w 70"/>
                <a:gd name="T43" fmla="*/ 55 h 104"/>
                <a:gd name="T44" fmla="*/ 26 w 70"/>
                <a:gd name="T45" fmla="*/ 56 h 104"/>
                <a:gd name="T46" fmla="*/ 8 w 70"/>
                <a:gd name="T47" fmla="*/ 76 h 104"/>
                <a:gd name="T48" fmla="*/ 6 w 70"/>
                <a:gd name="T49" fmla="*/ 92 h 104"/>
                <a:gd name="T50" fmla="*/ 5 w 70"/>
                <a:gd name="T51" fmla="*/ 92 h 104"/>
                <a:gd name="T52" fmla="*/ 0 w 70"/>
                <a:gd name="T53" fmla="*/ 98 h 104"/>
                <a:gd name="T54" fmla="*/ 5 w 70"/>
                <a:gd name="T55" fmla="*/ 104 h 104"/>
                <a:gd name="T56" fmla="*/ 65 w 70"/>
                <a:gd name="T57" fmla="*/ 104 h 104"/>
                <a:gd name="T58" fmla="*/ 70 w 70"/>
                <a:gd name="T59" fmla="*/ 98 h 104"/>
                <a:gd name="T60" fmla="*/ 65 w 70"/>
                <a:gd name="T61" fmla="*/ 92 h 104"/>
                <a:gd name="T62" fmla="*/ 11 w 70"/>
                <a:gd name="T63" fmla="*/ 77 h 104"/>
                <a:gd name="T64" fmla="*/ 28 w 70"/>
                <a:gd name="T65" fmla="*/ 59 h 104"/>
                <a:gd name="T66" fmla="*/ 29 w 70"/>
                <a:gd name="T67" fmla="*/ 58 h 104"/>
                <a:gd name="T68" fmla="*/ 31 w 70"/>
                <a:gd name="T69" fmla="*/ 55 h 104"/>
                <a:gd name="T70" fmla="*/ 29 w 70"/>
                <a:gd name="T71" fmla="*/ 51 h 104"/>
                <a:gd name="T72" fmla="*/ 29 w 70"/>
                <a:gd name="T73" fmla="*/ 50 h 104"/>
                <a:gd name="T74" fmla="*/ 12 w 70"/>
                <a:gd name="T75" fmla="*/ 29 h 104"/>
                <a:gd name="T76" fmla="*/ 9 w 70"/>
                <a:gd name="T77" fmla="*/ 11 h 104"/>
                <a:gd name="T78" fmla="*/ 61 w 70"/>
                <a:gd name="T79" fmla="*/ 11 h 104"/>
                <a:gd name="T80" fmla="*/ 58 w 70"/>
                <a:gd name="T81" fmla="*/ 29 h 104"/>
                <a:gd name="T82" fmla="*/ 41 w 70"/>
                <a:gd name="T83" fmla="*/ 50 h 104"/>
                <a:gd name="T84" fmla="*/ 41 w 70"/>
                <a:gd name="T85" fmla="*/ 51 h 104"/>
                <a:gd name="T86" fmla="*/ 39 w 70"/>
                <a:gd name="T87" fmla="*/ 55 h 104"/>
                <a:gd name="T88" fmla="*/ 41 w 70"/>
                <a:gd name="T89" fmla="*/ 58 h 104"/>
                <a:gd name="T90" fmla="*/ 42 w 70"/>
                <a:gd name="T91" fmla="*/ 59 h 104"/>
                <a:gd name="T92" fmla="*/ 59 w 70"/>
                <a:gd name="T93" fmla="*/ 77 h 104"/>
                <a:gd name="T94" fmla="*/ 62 w 70"/>
                <a:gd name="T95" fmla="*/ 92 h 104"/>
                <a:gd name="T96" fmla="*/ 55 w 70"/>
                <a:gd name="T97" fmla="*/ 92 h 104"/>
                <a:gd name="T98" fmla="*/ 35 w 70"/>
                <a:gd name="T99" fmla="*/ 66 h 104"/>
                <a:gd name="T100" fmla="*/ 15 w 70"/>
                <a:gd name="T101" fmla="*/ 92 h 104"/>
                <a:gd name="T102" fmla="*/ 8 w 70"/>
                <a:gd name="T103" fmla="*/ 92 h 104"/>
                <a:gd name="T104" fmla="*/ 11 w 70"/>
                <a:gd name="T105" fmla="*/ 7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104">
                  <a:moveTo>
                    <a:pt x="65" y="92"/>
                  </a:moveTo>
                  <a:cubicBezTo>
                    <a:pt x="64" y="92"/>
                    <a:pt x="64" y="92"/>
                    <a:pt x="64" y="92"/>
                  </a:cubicBezTo>
                  <a:cubicBezTo>
                    <a:pt x="65" y="89"/>
                    <a:pt x="64" y="83"/>
                    <a:pt x="62" y="76"/>
                  </a:cubicBezTo>
                  <a:cubicBezTo>
                    <a:pt x="58" y="65"/>
                    <a:pt x="47" y="58"/>
                    <a:pt x="43" y="56"/>
                  </a:cubicBezTo>
                  <a:cubicBezTo>
                    <a:pt x="43" y="56"/>
                    <a:pt x="43" y="56"/>
                    <a:pt x="43" y="56"/>
                  </a:cubicBezTo>
                  <a:cubicBezTo>
                    <a:pt x="43" y="55"/>
                    <a:pt x="42" y="55"/>
                    <a:pt x="42" y="55"/>
                  </a:cubicBezTo>
                  <a:cubicBezTo>
                    <a:pt x="42" y="54"/>
                    <a:pt x="43" y="54"/>
                    <a:pt x="43" y="53"/>
                  </a:cubicBezTo>
                  <a:cubicBezTo>
                    <a:pt x="43" y="53"/>
                    <a:pt x="43" y="53"/>
                    <a:pt x="43" y="53"/>
                  </a:cubicBezTo>
                  <a:cubicBezTo>
                    <a:pt x="52" y="43"/>
                    <a:pt x="58" y="36"/>
                    <a:pt x="61" y="31"/>
                  </a:cubicBezTo>
                  <a:cubicBezTo>
                    <a:pt x="64" y="25"/>
                    <a:pt x="64" y="16"/>
                    <a:pt x="64" y="11"/>
                  </a:cubicBezTo>
                  <a:cubicBezTo>
                    <a:pt x="65" y="11"/>
                    <a:pt x="65" y="11"/>
                    <a:pt x="65" y="11"/>
                  </a:cubicBezTo>
                  <a:cubicBezTo>
                    <a:pt x="68" y="11"/>
                    <a:pt x="70" y="9"/>
                    <a:pt x="70" y="6"/>
                  </a:cubicBezTo>
                  <a:cubicBezTo>
                    <a:pt x="70" y="2"/>
                    <a:pt x="68" y="0"/>
                    <a:pt x="65" y="0"/>
                  </a:cubicBezTo>
                  <a:cubicBezTo>
                    <a:pt x="5" y="0"/>
                    <a:pt x="5" y="0"/>
                    <a:pt x="5" y="0"/>
                  </a:cubicBezTo>
                  <a:cubicBezTo>
                    <a:pt x="2" y="0"/>
                    <a:pt x="0" y="2"/>
                    <a:pt x="0" y="6"/>
                  </a:cubicBezTo>
                  <a:cubicBezTo>
                    <a:pt x="0" y="9"/>
                    <a:pt x="2" y="11"/>
                    <a:pt x="5" y="11"/>
                  </a:cubicBezTo>
                  <a:cubicBezTo>
                    <a:pt x="6" y="11"/>
                    <a:pt x="6" y="11"/>
                    <a:pt x="6" y="11"/>
                  </a:cubicBezTo>
                  <a:cubicBezTo>
                    <a:pt x="6" y="16"/>
                    <a:pt x="6" y="25"/>
                    <a:pt x="9" y="31"/>
                  </a:cubicBezTo>
                  <a:cubicBezTo>
                    <a:pt x="12" y="36"/>
                    <a:pt x="18" y="43"/>
                    <a:pt x="27" y="53"/>
                  </a:cubicBezTo>
                  <a:cubicBezTo>
                    <a:pt x="27" y="53"/>
                    <a:pt x="27" y="53"/>
                    <a:pt x="27" y="53"/>
                  </a:cubicBezTo>
                  <a:cubicBezTo>
                    <a:pt x="27" y="54"/>
                    <a:pt x="28" y="54"/>
                    <a:pt x="28" y="55"/>
                  </a:cubicBezTo>
                  <a:cubicBezTo>
                    <a:pt x="28" y="55"/>
                    <a:pt x="27" y="55"/>
                    <a:pt x="27" y="55"/>
                  </a:cubicBezTo>
                  <a:cubicBezTo>
                    <a:pt x="27" y="56"/>
                    <a:pt x="27" y="56"/>
                    <a:pt x="26" y="56"/>
                  </a:cubicBezTo>
                  <a:cubicBezTo>
                    <a:pt x="23" y="58"/>
                    <a:pt x="12" y="65"/>
                    <a:pt x="8" y="76"/>
                  </a:cubicBezTo>
                  <a:cubicBezTo>
                    <a:pt x="6" y="83"/>
                    <a:pt x="5" y="89"/>
                    <a:pt x="6" y="92"/>
                  </a:cubicBezTo>
                  <a:cubicBezTo>
                    <a:pt x="5" y="92"/>
                    <a:pt x="5" y="92"/>
                    <a:pt x="5" y="92"/>
                  </a:cubicBezTo>
                  <a:cubicBezTo>
                    <a:pt x="2" y="92"/>
                    <a:pt x="0" y="95"/>
                    <a:pt x="0" y="98"/>
                  </a:cubicBezTo>
                  <a:cubicBezTo>
                    <a:pt x="0" y="101"/>
                    <a:pt x="2" y="104"/>
                    <a:pt x="5" y="104"/>
                  </a:cubicBezTo>
                  <a:cubicBezTo>
                    <a:pt x="65" y="104"/>
                    <a:pt x="65" y="104"/>
                    <a:pt x="65" y="104"/>
                  </a:cubicBezTo>
                  <a:cubicBezTo>
                    <a:pt x="68" y="104"/>
                    <a:pt x="70" y="101"/>
                    <a:pt x="70" y="98"/>
                  </a:cubicBezTo>
                  <a:cubicBezTo>
                    <a:pt x="70" y="95"/>
                    <a:pt x="68" y="92"/>
                    <a:pt x="65" y="92"/>
                  </a:cubicBezTo>
                  <a:close/>
                  <a:moveTo>
                    <a:pt x="11" y="77"/>
                  </a:moveTo>
                  <a:cubicBezTo>
                    <a:pt x="13" y="70"/>
                    <a:pt x="19" y="64"/>
                    <a:pt x="28" y="59"/>
                  </a:cubicBezTo>
                  <a:cubicBezTo>
                    <a:pt x="28" y="59"/>
                    <a:pt x="29" y="58"/>
                    <a:pt x="29" y="58"/>
                  </a:cubicBezTo>
                  <a:cubicBezTo>
                    <a:pt x="30" y="58"/>
                    <a:pt x="30" y="56"/>
                    <a:pt x="31" y="55"/>
                  </a:cubicBezTo>
                  <a:cubicBezTo>
                    <a:pt x="31" y="54"/>
                    <a:pt x="30" y="52"/>
                    <a:pt x="29" y="51"/>
                  </a:cubicBezTo>
                  <a:cubicBezTo>
                    <a:pt x="29" y="50"/>
                    <a:pt x="29" y="50"/>
                    <a:pt x="29" y="50"/>
                  </a:cubicBezTo>
                  <a:cubicBezTo>
                    <a:pt x="18" y="39"/>
                    <a:pt x="13" y="32"/>
                    <a:pt x="12" y="29"/>
                  </a:cubicBezTo>
                  <a:cubicBezTo>
                    <a:pt x="9" y="24"/>
                    <a:pt x="9" y="16"/>
                    <a:pt x="9" y="11"/>
                  </a:cubicBezTo>
                  <a:cubicBezTo>
                    <a:pt x="61" y="11"/>
                    <a:pt x="61" y="11"/>
                    <a:pt x="61" y="11"/>
                  </a:cubicBezTo>
                  <a:cubicBezTo>
                    <a:pt x="61" y="16"/>
                    <a:pt x="61" y="24"/>
                    <a:pt x="58" y="29"/>
                  </a:cubicBezTo>
                  <a:cubicBezTo>
                    <a:pt x="57" y="32"/>
                    <a:pt x="52" y="39"/>
                    <a:pt x="41" y="50"/>
                  </a:cubicBezTo>
                  <a:cubicBezTo>
                    <a:pt x="41" y="51"/>
                    <a:pt x="41" y="51"/>
                    <a:pt x="41" y="51"/>
                  </a:cubicBezTo>
                  <a:cubicBezTo>
                    <a:pt x="40" y="52"/>
                    <a:pt x="39" y="54"/>
                    <a:pt x="39" y="55"/>
                  </a:cubicBezTo>
                  <a:cubicBezTo>
                    <a:pt x="40" y="56"/>
                    <a:pt x="40" y="58"/>
                    <a:pt x="41" y="58"/>
                  </a:cubicBezTo>
                  <a:cubicBezTo>
                    <a:pt x="41" y="58"/>
                    <a:pt x="42" y="59"/>
                    <a:pt x="42" y="59"/>
                  </a:cubicBezTo>
                  <a:cubicBezTo>
                    <a:pt x="51" y="64"/>
                    <a:pt x="57" y="70"/>
                    <a:pt x="59" y="77"/>
                  </a:cubicBezTo>
                  <a:cubicBezTo>
                    <a:pt x="61" y="84"/>
                    <a:pt x="62" y="89"/>
                    <a:pt x="62" y="92"/>
                  </a:cubicBezTo>
                  <a:cubicBezTo>
                    <a:pt x="55" y="92"/>
                    <a:pt x="55" y="92"/>
                    <a:pt x="55" y="92"/>
                  </a:cubicBezTo>
                  <a:cubicBezTo>
                    <a:pt x="54" y="71"/>
                    <a:pt x="37" y="66"/>
                    <a:pt x="35" y="66"/>
                  </a:cubicBezTo>
                  <a:cubicBezTo>
                    <a:pt x="20" y="68"/>
                    <a:pt x="16" y="85"/>
                    <a:pt x="15" y="92"/>
                  </a:cubicBezTo>
                  <a:cubicBezTo>
                    <a:pt x="8" y="92"/>
                    <a:pt x="8" y="92"/>
                    <a:pt x="8" y="92"/>
                  </a:cubicBezTo>
                  <a:cubicBezTo>
                    <a:pt x="8" y="89"/>
                    <a:pt x="9" y="84"/>
                    <a:pt x="11" y="7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5" name="Freeform 6"/>
            <p:cNvSpPr>
              <a:spLocks/>
            </p:cNvSpPr>
            <p:nvPr/>
          </p:nvSpPr>
          <p:spPr bwMode="auto">
            <a:xfrm>
              <a:off x="3729" y="3726"/>
              <a:ext cx="45" cy="24"/>
            </a:xfrm>
            <a:custGeom>
              <a:avLst/>
              <a:gdLst>
                <a:gd name="T0" fmla="*/ 26 w 29"/>
                <a:gd name="T1" fmla="*/ 1 h 16"/>
                <a:gd name="T2" fmla="*/ 0 w 29"/>
                <a:gd name="T3" fmla="*/ 1 h 16"/>
                <a:gd name="T4" fmla="*/ 14 w 29"/>
                <a:gd name="T5" fmla="*/ 16 h 16"/>
                <a:gd name="T6" fmla="*/ 26 w 29"/>
                <a:gd name="T7" fmla="*/ 1 h 16"/>
              </a:gdLst>
              <a:ahLst/>
              <a:cxnLst>
                <a:cxn ang="0">
                  <a:pos x="T0" y="T1"/>
                </a:cxn>
                <a:cxn ang="0">
                  <a:pos x="T2" y="T3"/>
                </a:cxn>
                <a:cxn ang="0">
                  <a:pos x="T4" y="T5"/>
                </a:cxn>
                <a:cxn ang="0">
                  <a:pos x="T6" y="T7"/>
                </a:cxn>
              </a:cxnLst>
              <a:rect l="0" t="0" r="r" b="b"/>
              <a:pathLst>
                <a:path w="29" h="16">
                  <a:moveTo>
                    <a:pt x="26" y="1"/>
                  </a:moveTo>
                  <a:cubicBezTo>
                    <a:pt x="25" y="1"/>
                    <a:pt x="0" y="0"/>
                    <a:pt x="0" y="1"/>
                  </a:cubicBezTo>
                  <a:cubicBezTo>
                    <a:pt x="0" y="9"/>
                    <a:pt x="14" y="16"/>
                    <a:pt x="14" y="16"/>
                  </a:cubicBezTo>
                  <a:cubicBezTo>
                    <a:pt x="23" y="10"/>
                    <a:pt x="29" y="2"/>
                    <a:pt x="26" y="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103" name="Straight Arrow Connector 102"/>
          <p:cNvCxnSpPr/>
          <p:nvPr/>
        </p:nvCxnSpPr>
        <p:spPr bwMode="auto">
          <a:xfrm flipV="1">
            <a:off x="1171132" y="1671321"/>
            <a:ext cx="0" cy="157289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Elbow Connector 139"/>
          <p:cNvCxnSpPr/>
          <p:nvPr/>
        </p:nvCxnSpPr>
        <p:spPr bwMode="auto">
          <a:xfrm rot="5400000" flipH="1">
            <a:off x="1432007" y="3703340"/>
            <a:ext cx="2348074" cy="2869824"/>
          </a:xfrm>
          <a:prstGeom prst="bentConnector3">
            <a:avLst>
              <a:gd name="adj1" fmla="val -9736"/>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TextBox 147"/>
          <p:cNvSpPr txBox="1"/>
          <p:nvPr/>
        </p:nvSpPr>
        <p:spPr>
          <a:xfrm>
            <a:off x="566133" y="2359425"/>
            <a:ext cx="1341571" cy="553998"/>
          </a:xfrm>
          <a:prstGeom prst="rect">
            <a:avLst/>
          </a:prstGeom>
          <a:solidFill>
            <a:schemeClr val="bg1"/>
          </a:solidFill>
        </p:spPr>
        <p:txBody>
          <a:bodyPr wrap="square" rtlCol="0">
            <a:spAutoFit/>
          </a:bodyPr>
          <a:lstStyle/>
          <a:p>
            <a:pPr algn="l">
              <a:lnSpc>
                <a:spcPct val="100000"/>
              </a:lnSpc>
            </a:pPr>
            <a:r>
              <a:rPr lang="en-GB" sz="1000" dirty="0" smtClean="0">
                <a:solidFill>
                  <a:schemeClr val="tx1"/>
                </a:solidFill>
              </a:rPr>
              <a:t>Refreshed data pulled by eAF automatically</a:t>
            </a:r>
            <a:endParaRPr lang="en-GB" sz="1000" dirty="0">
              <a:solidFill>
                <a:schemeClr val="tx1"/>
              </a:solidFill>
            </a:endParaRPr>
          </a:p>
        </p:txBody>
      </p:sp>
      <p:pic>
        <p:nvPicPr>
          <p:cNvPr id="145" name="Picture 144" descr="26.e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4" y="3184744"/>
            <a:ext cx="257983" cy="162936"/>
          </a:xfrm>
          <a:prstGeom prst="rect">
            <a:avLst/>
          </a:prstGeom>
        </p:spPr>
      </p:pic>
      <p:grpSp>
        <p:nvGrpSpPr>
          <p:cNvPr id="85" name="Group 84"/>
          <p:cNvGrpSpPr/>
          <p:nvPr/>
        </p:nvGrpSpPr>
        <p:grpSpPr>
          <a:xfrm>
            <a:off x="7436954" y="5877272"/>
            <a:ext cx="1527534" cy="809454"/>
            <a:chOff x="7580970" y="5877272"/>
            <a:chExt cx="1527534" cy="809454"/>
          </a:xfrm>
        </p:grpSpPr>
        <p:grpSp>
          <p:nvGrpSpPr>
            <p:cNvPr id="88" name="Group 87"/>
            <p:cNvGrpSpPr/>
            <p:nvPr/>
          </p:nvGrpSpPr>
          <p:grpSpPr>
            <a:xfrm>
              <a:off x="8049886" y="5966336"/>
              <a:ext cx="360000" cy="360000"/>
              <a:chOff x="467544" y="2368961"/>
              <a:chExt cx="414567" cy="414567"/>
            </a:xfrm>
          </p:grpSpPr>
          <p:sp>
            <p:nvSpPr>
              <p:cNvPr id="97" name="Oval 96"/>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98" name="Picture 97"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89" name="Group 88"/>
            <p:cNvGrpSpPr/>
            <p:nvPr/>
          </p:nvGrpSpPr>
          <p:grpSpPr>
            <a:xfrm>
              <a:off x="8571167" y="5966336"/>
              <a:ext cx="360000" cy="360000"/>
              <a:chOff x="5256128" y="2201880"/>
              <a:chExt cx="432000" cy="432000"/>
            </a:xfrm>
          </p:grpSpPr>
          <p:sp>
            <p:nvSpPr>
              <p:cNvPr id="95" name="Oval 94"/>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96" name="Picture 95" descr="1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511" y="2302040"/>
                <a:ext cx="266197" cy="252000"/>
              </a:xfrm>
              <a:prstGeom prst="rect">
                <a:avLst/>
              </a:prstGeom>
            </p:spPr>
          </p:pic>
        </p:grpSp>
        <p:sp>
          <p:nvSpPr>
            <p:cNvPr id="90" name="TextBox 89"/>
            <p:cNvSpPr txBox="1"/>
            <p:nvPr/>
          </p:nvSpPr>
          <p:spPr>
            <a:xfrm>
              <a:off x="8476601" y="6333435"/>
              <a:ext cx="631903" cy="350865"/>
            </a:xfrm>
            <a:prstGeom prst="rect">
              <a:avLst/>
            </a:prstGeom>
            <a:noFill/>
          </p:spPr>
          <p:txBody>
            <a:bodyPr wrap="none" rtlCol="0">
              <a:spAutoFit/>
            </a:bodyPr>
            <a:lstStyle/>
            <a:p>
              <a:r>
                <a:rPr lang="en-GB" sz="700" dirty="0" smtClean="0"/>
                <a:t>NCA, EMA</a:t>
              </a:r>
            </a:p>
            <a:p>
              <a:r>
                <a:rPr lang="en-GB" sz="700" dirty="0"/>
                <a:t>a</a:t>
              </a:r>
              <a:r>
                <a:rPr lang="en-GB" sz="700" dirty="0" smtClean="0"/>
                <a:t>ctivity</a:t>
              </a:r>
              <a:endParaRPr lang="en-GB" sz="700" dirty="0"/>
            </a:p>
          </p:txBody>
        </p:sp>
        <p:sp>
          <p:nvSpPr>
            <p:cNvPr id="92" name="TextBox 91"/>
            <p:cNvSpPr txBox="1"/>
            <p:nvPr/>
          </p:nvSpPr>
          <p:spPr>
            <a:xfrm>
              <a:off x="7955701" y="6335861"/>
              <a:ext cx="564578" cy="350865"/>
            </a:xfrm>
            <a:prstGeom prst="rect">
              <a:avLst/>
            </a:prstGeom>
            <a:noFill/>
          </p:spPr>
          <p:txBody>
            <a:bodyPr wrap="none" rtlCol="0">
              <a:spAutoFit/>
            </a:bodyPr>
            <a:lstStyle/>
            <a:p>
              <a:r>
                <a:rPr lang="en-GB" sz="700" dirty="0" smtClean="0"/>
                <a:t>Industry</a:t>
              </a:r>
            </a:p>
            <a:p>
              <a:r>
                <a:rPr lang="en-GB" sz="700" dirty="0"/>
                <a:t>a</a:t>
              </a:r>
              <a:r>
                <a:rPr lang="en-GB" sz="700" dirty="0" smtClean="0"/>
                <a:t>ctivity</a:t>
              </a:r>
              <a:endParaRPr lang="en-GB" sz="700" dirty="0"/>
            </a:p>
          </p:txBody>
        </p:sp>
        <p:sp>
          <p:nvSpPr>
            <p:cNvPr id="93" name="TextBox 92"/>
            <p:cNvSpPr txBox="1"/>
            <p:nvPr/>
          </p:nvSpPr>
          <p:spPr>
            <a:xfrm>
              <a:off x="7580970" y="6038304"/>
              <a:ext cx="426719" cy="240900"/>
            </a:xfrm>
            <a:prstGeom prst="rect">
              <a:avLst/>
            </a:prstGeom>
            <a:noFill/>
          </p:spPr>
          <p:txBody>
            <a:bodyPr wrap="none" rtlCol="0">
              <a:spAutoFit/>
            </a:bodyPr>
            <a:lstStyle/>
            <a:p>
              <a:r>
                <a:rPr lang="en-GB" sz="900" b="1" dirty="0" smtClean="0"/>
                <a:t>Key</a:t>
              </a:r>
            </a:p>
          </p:txBody>
        </p:sp>
        <p:sp>
          <p:nvSpPr>
            <p:cNvPr id="94" name="Rectangle 93"/>
            <p:cNvSpPr/>
            <p:nvPr/>
          </p:nvSpPr>
          <p:spPr bwMode="auto">
            <a:xfrm>
              <a:off x="7580970" y="5877272"/>
              <a:ext cx="1527534" cy="807028"/>
            </a:xfrm>
            <a:prstGeom prst="rect">
              <a:avLst/>
            </a:prstGeom>
            <a:noFill/>
            <a:ln w="9525" cap="flat" cmpd="sng" algn="ctr">
              <a:solidFill>
                <a:schemeClr val="bg2">
                  <a:lumMod val="60000"/>
                  <a:lumOff val="40000"/>
                </a:schemeClr>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sp>
        <p:nvSpPr>
          <p:cNvPr id="99" name="Slide Number Placeholder 4"/>
          <p:cNvSpPr>
            <a:spLocks noGrp="1"/>
          </p:cNvSpPr>
          <p:nvPr>
            <p:ph type="sldNum" sz="quarter" idx="11"/>
          </p:nvPr>
        </p:nvSpPr>
        <p:spPr>
          <a:xfrm>
            <a:off x="360363" y="6405563"/>
            <a:ext cx="307975" cy="239712"/>
          </a:xfrm>
        </p:spPr>
        <p:txBody>
          <a:bodyPr/>
          <a:lstStyle/>
          <a:p>
            <a:fld id="{7957F717-FD23-493C-BA54-F5AB575BDEC9}" type="slidenum">
              <a:rPr lang="en-GB" altLang="en-US" smtClean="0">
                <a:solidFill>
                  <a:srgbClr val="000000"/>
                </a:solidFill>
              </a:rPr>
              <a:pPr/>
              <a:t>27</a:t>
            </a:fld>
            <a:endParaRPr lang="en-GB" altLang="en-US" dirty="0">
              <a:solidFill>
                <a:srgbClr val="000000"/>
              </a:solidFill>
            </a:endParaRPr>
          </a:p>
        </p:txBody>
      </p:sp>
    </p:spTree>
    <p:extLst>
      <p:ext uri="{BB962C8B-B14F-4D97-AF65-F5344CB8AC3E}">
        <p14:creationId xmlns:p14="http://schemas.microsoft.com/office/powerpoint/2010/main" val="3601502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1520" y="116632"/>
            <a:ext cx="7396162" cy="719137"/>
          </a:xfrm>
        </p:spPr>
        <p:txBody>
          <a:bodyPr/>
          <a:lstStyle/>
          <a:p>
            <a:r>
              <a:rPr lang="en-GB" altLang="en-US" sz="2400" dirty="0" smtClean="0"/>
              <a:t>User process at OMS go-live</a:t>
            </a:r>
          </a:p>
        </p:txBody>
      </p:sp>
      <p:sp>
        <p:nvSpPr>
          <p:cNvPr id="3" name="Content Placeholder 2"/>
          <p:cNvSpPr>
            <a:spLocks noGrp="1"/>
          </p:cNvSpPr>
          <p:nvPr>
            <p:ph idx="1"/>
          </p:nvPr>
        </p:nvSpPr>
        <p:spPr>
          <a:xfrm>
            <a:off x="250825" y="1268412"/>
            <a:ext cx="8642350" cy="5040313"/>
          </a:xfrm>
        </p:spPr>
        <p:txBody>
          <a:bodyPr/>
          <a:lstStyle/>
          <a:p>
            <a:pPr marL="0" indent="0" defTabSz="914400" eaLnBrk="1" hangingPunct="1">
              <a:lnSpc>
                <a:spcPct val="100000"/>
              </a:lnSpc>
              <a:spcBef>
                <a:spcPts val="0"/>
              </a:spcBef>
              <a:spcAft>
                <a:spcPts val="900"/>
              </a:spcAft>
              <a:buClrTx/>
            </a:pPr>
            <a:r>
              <a:rPr lang="en-GB" sz="1600" b="1" dirty="0"/>
              <a:t>EMA is the maintenance organisation of ‘O’ data</a:t>
            </a:r>
            <a:endParaRPr lang="en-GB" sz="1600" dirty="0"/>
          </a:p>
          <a:p>
            <a:pPr marL="361950" indent="-361950" defTabSz="914400" eaLnBrk="1" hangingPunct="1">
              <a:lnSpc>
                <a:spcPct val="100000"/>
              </a:lnSpc>
              <a:spcBef>
                <a:spcPts val="0"/>
              </a:spcBef>
              <a:spcAft>
                <a:spcPts val="900"/>
              </a:spcAft>
              <a:buClrTx/>
              <a:buFont typeface="Arial" panose="020B0604020202020204" pitchFamily="34" charset="0"/>
              <a:buChar char="•"/>
            </a:pPr>
            <a:r>
              <a:rPr lang="en-GB" sz="1600" dirty="0"/>
              <a:t>EMA will generate and maintain Organisation IDs.</a:t>
            </a:r>
          </a:p>
          <a:p>
            <a:pPr marL="361950" indent="-361950" defTabSz="914400">
              <a:lnSpc>
                <a:spcPct val="100000"/>
              </a:lnSpc>
              <a:spcBef>
                <a:spcPts val="0"/>
              </a:spcBef>
              <a:spcAft>
                <a:spcPts val="900"/>
              </a:spcAft>
              <a:buClrTx/>
              <a:buFont typeface="Arial" panose="020B0604020202020204" pitchFamily="34" charset="0"/>
              <a:buChar char="•"/>
            </a:pPr>
            <a:r>
              <a:rPr lang="en-GB" sz="1600" dirty="0"/>
              <a:t>When NCAs receive </a:t>
            </a:r>
            <a:r>
              <a:rPr lang="en-GB" sz="1600" dirty="0" smtClean="0"/>
              <a:t>applications </a:t>
            </a:r>
            <a:r>
              <a:rPr lang="en-GB" sz="1600" dirty="0"/>
              <a:t>they will </a:t>
            </a:r>
            <a:r>
              <a:rPr lang="en-GB" sz="1600" dirty="0" smtClean="0"/>
              <a:t>need </a:t>
            </a:r>
            <a:r>
              <a:rPr lang="en-GB" sz="1600" dirty="0"/>
              <a:t>to validate </a:t>
            </a:r>
            <a:r>
              <a:rPr lang="en-GB" sz="1600" dirty="0" smtClean="0"/>
              <a:t>against OMS data. </a:t>
            </a:r>
            <a:r>
              <a:rPr lang="en-GB" sz="1600" dirty="0"/>
              <a:t>If the data </a:t>
            </a:r>
            <a:r>
              <a:rPr lang="en-GB" sz="1600" dirty="0" smtClean="0"/>
              <a:t>does not exist </a:t>
            </a:r>
            <a:r>
              <a:rPr lang="en-GB" sz="1600" dirty="0"/>
              <a:t>in </a:t>
            </a:r>
            <a:r>
              <a:rPr lang="en-GB" sz="1600" dirty="0" smtClean="0"/>
              <a:t>OMS, </a:t>
            </a:r>
            <a:r>
              <a:rPr lang="en-GB" sz="1600" dirty="0"/>
              <a:t>or is not accurate, </a:t>
            </a:r>
            <a:r>
              <a:rPr lang="en-GB" sz="1600" dirty="0" smtClean="0"/>
              <a:t>then they will need ask Industry </a:t>
            </a:r>
            <a:r>
              <a:rPr lang="en-GB" sz="1600" dirty="0"/>
              <a:t>to submit </a:t>
            </a:r>
            <a:r>
              <a:rPr lang="en-GB" sz="1600" dirty="0" smtClean="0"/>
              <a:t>via OMS a new organisation registration or an update.</a:t>
            </a:r>
            <a:endParaRPr lang="en-GB" sz="1600" dirty="0">
              <a:solidFill>
                <a:srgbClr val="000000"/>
              </a:solidFill>
              <a:latin typeface="Verdana" pitchFamily="34" charset="0"/>
              <a:cs typeface="Arial" charset="0"/>
            </a:endParaRPr>
          </a:p>
          <a:p>
            <a:pPr marL="361950" indent="-361950" eaLnBrk="1" hangingPunct="1">
              <a:lnSpc>
                <a:spcPct val="100000"/>
              </a:lnSpc>
              <a:spcBef>
                <a:spcPts val="0"/>
              </a:spcBef>
              <a:spcAft>
                <a:spcPts val="900"/>
              </a:spcAft>
              <a:buFont typeface="Arial" panose="020B0604020202020204" pitchFamily="34" charset="0"/>
              <a:buChar char="•"/>
            </a:pPr>
            <a:r>
              <a:rPr lang="en-GB" sz="1600" dirty="0" smtClean="0">
                <a:solidFill>
                  <a:srgbClr val="000000"/>
                </a:solidFill>
                <a:latin typeface="Verdana" pitchFamily="34" charset="0"/>
                <a:cs typeface="Arial" charset="0"/>
              </a:rPr>
              <a:t>This </a:t>
            </a:r>
            <a:r>
              <a:rPr lang="en-GB" sz="1600" dirty="0">
                <a:solidFill>
                  <a:srgbClr val="000000"/>
                </a:solidFill>
                <a:latin typeface="Verdana" pitchFamily="34" charset="0"/>
                <a:cs typeface="Arial" charset="0"/>
              </a:rPr>
              <a:t>user process will not become applicable for </a:t>
            </a:r>
            <a:r>
              <a:rPr lang="en-GB" sz="1600" dirty="0" smtClean="0"/>
              <a:t>Veterinary-only </a:t>
            </a:r>
            <a:r>
              <a:rPr lang="en-GB" sz="1600" dirty="0"/>
              <a:t>NCAs </a:t>
            </a:r>
            <a:r>
              <a:rPr lang="en-GB" sz="1600" dirty="0">
                <a:solidFill>
                  <a:srgbClr val="000000"/>
                </a:solidFill>
                <a:latin typeface="Verdana" pitchFamily="34" charset="0"/>
                <a:cs typeface="Arial" charset="0"/>
              </a:rPr>
              <a:t>until Manufacturers-related data is available in a later release of the OMS </a:t>
            </a:r>
            <a:r>
              <a:rPr lang="en-GB" sz="1600" dirty="0" smtClean="0">
                <a:solidFill>
                  <a:srgbClr val="000000"/>
                </a:solidFill>
                <a:latin typeface="Verdana" pitchFamily="34" charset="0"/>
                <a:cs typeface="Arial" charset="0"/>
              </a:rPr>
              <a:t>dictionary.</a:t>
            </a:r>
          </a:p>
        </p:txBody>
      </p:sp>
      <p:sp>
        <p:nvSpPr>
          <p:cNvPr id="8" name="Rectangle 7"/>
          <p:cNvSpPr/>
          <p:nvPr/>
        </p:nvSpPr>
        <p:spPr>
          <a:xfrm>
            <a:off x="371600" y="3861048"/>
            <a:ext cx="8304856" cy="1089529"/>
          </a:xfrm>
          <a:prstGeom prst="rect">
            <a:avLst/>
          </a:prstGeom>
          <a:noFill/>
          <a:ln w="28575">
            <a:solidFill>
              <a:srgbClr val="009BBB"/>
            </a:solidFill>
          </a:ln>
        </p:spPr>
        <p:txBody>
          <a:bodyPr wrap="square" rtlCol="0">
            <a:spAutoFit/>
          </a:bodyPr>
          <a:lstStyle/>
          <a:p>
            <a:r>
              <a:rPr lang="en-GB" sz="1800" dirty="0" smtClean="0"/>
              <a:t>Checking Organisation </a:t>
            </a:r>
            <a:r>
              <a:rPr lang="en-GB" sz="1800" dirty="0"/>
              <a:t>data </a:t>
            </a:r>
            <a:r>
              <a:rPr lang="en-GB" sz="1800" dirty="0" smtClean="0"/>
              <a:t>will help ensure </a:t>
            </a:r>
            <a:r>
              <a:rPr lang="en-GB" sz="1800" b="1" dirty="0" smtClean="0"/>
              <a:t>completeness </a:t>
            </a:r>
            <a:r>
              <a:rPr lang="en-GB" sz="1800" dirty="0" smtClean="0"/>
              <a:t>of the OMS dictionary which will be paramount to support future business cases in the context of EU regulatory activities</a:t>
            </a:r>
            <a:endParaRPr lang="en-GB" sz="1800" dirty="0"/>
          </a:p>
        </p:txBody>
      </p:sp>
      <p:sp>
        <p:nvSpPr>
          <p:cNvPr id="5" name="Slide Number Placeholder 4"/>
          <p:cNvSpPr>
            <a:spLocks noGrp="1"/>
          </p:cNvSpPr>
          <p:nvPr>
            <p:ph type="sldNum" sz="quarter" idx="11"/>
          </p:nvPr>
        </p:nvSpPr>
        <p:spPr>
          <a:xfrm>
            <a:off x="360363" y="6405563"/>
            <a:ext cx="307975" cy="239712"/>
          </a:xfrm>
        </p:spPr>
        <p:txBody>
          <a:bodyPr/>
          <a:lstStyle/>
          <a:p>
            <a:fld id="{7957F717-FD23-493C-BA54-F5AB575BDEC9}" type="slidenum">
              <a:rPr lang="en-GB" altLang="en-US" smtClean="0">
                <a:solidFill>
                  <a:srgbClr val="000000"/>
                </a:solidFill>
              </a:rPr>
              <a:pPr/>
              <a:t>28</a:t>
            </a:fld>
            <a:endParaRPr lang="en-GB" altLang="en-US" dirty="0">
              <a:solidFill>
                <a:srgbClr val="000000"/>
              </a:solidFill>
            </a:endParaRPr>
          </a:p>
        </p:txBody>
      </p:sp>
      <p:sp>
        <p:nvSpPr>
          <p:cNvPr id="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OMS in </a:t>
            </a:r>
            <a:r>
              <a:rPr lang="en-GB" altLang="en-US" dirty="0" err="1" smtClean="0"/>
              <a:t>eAF</a:t>
            </a:r>
            <a:endParaRPr lang="en-GB" altLang="en-US" dirty="0"/>
          </a:p>
        </p:txBody>
      </p:sp>
    </p:spTree>
    <p:extLst>
      <p:ext uri="{BB962C8B-B14F-4D97-AF65-F5344CB8AC3E}">
        <p14:creationId xmlns:p14="http://schemas.microsoft.com/office/powerpoint/2010/main" val="1345600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2</a:t>
            </a:fld>
            <a:endParaRPr lang="en-GB" altLang="en-US" dirty="0"/>
          </a:p>
        </p:txBody>
      </p:sp>
      <p:sp>
        <p:nvSpPr>
          <p:cNvPr id="6" name="Rectangle 5"/>
          <p:cNvSpPr/>
          <p:nvPr/>
        </p:nvSpPr>
        <p:spPr bwMode="auto">
          <a:xfrm>
            <a:off x="2363234" y="1885193"/>
            <a:ext cx="2160000" cy="900000"/>
          </a:xfrm>
          <a:prstGeom prst="rect">
            <a:avLst/>
          </a:prstGeom>
          <a:solidFill>
            <a:srgbClr val="009BBB"/>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8" name="Rectangle 7"/>
          <p:cNvSpPr/>
          <p:nvPr/>
        </p:nvSpPr>
        <p:spPr bwMode="auto">
          <a:xfrm>
            <a:off x="6876496" y="1896122"/>
            <a:ext cx="2160000" cy="900000"/>
          </a:xfrm>
          <a:prstGeom prst="rect">
            <a:avLst/>
          </a:prstGeom>
          <a:solidFill>
            <a:srgbClr val="009BBB"/>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9" name="Rectangle 8"/>
          <p:cNvSpPr/>
          <p:nvPr/>
        </p:nvSpPr>
        <p:spPr bwMode="auto">
          <a:xfrm>
            <a:off x="4562715" y="1885193"/>
            <a:ext cx="2268000" cy="900000"/>
          </a:xfrm>
          <a:prstGeom prst="rect">
            <a:avLst/>
          </a:prstGeom>
          <a:solidFill>
            <a:srgbClr val="00B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12" name="AutoShape 4"/>
          <p:cNvSpPr>
            <a:spLocks noChangeAspect="1" noChangeArrowheads="1" noTextEdit="1"/>
          </p:cNvSpPr>
          <p:nvPr/>
        </p:nvSpPr>
        <p:spPr bwMode="auto">
          <a:xfrm>
            <a:off x="7777345" y="1187645"/>
            <a:ext cx="518361" cy="57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noEditPoints="1"/>
          </p:cNvSpPr>
          <p:nvPr/>
        </p:nvSpPr>
        <p:spPr bwMode="auto">
          <a:xfrm>
            <a:off x="7653460" y="1234917"/>
            <a:ext cx="518361" cy="594975"/>
          </a:xfrm>
          <a:custGeom>
            <a:avLst/>
            <a:gdLst>
              <a:gd name="T0" fmla="*/ 48 w 66"/>
              <a:gd name="T1" fmla="*/ 28 h 76"/>
              <a:gd name="T2" fmla="*/ 54 w 66"/>
              <a:gd name="T3" fmla="*/ 3 h 76"/>
              <a:gd name="T4" fmla="*/ 35 w 66"/>
              <a:gd name="T5" fmla="*/ 21 h 76"/>
              <a:gd name="T6" fmla="*/ 17 w 66"/>
              <a:gd name="T7" fmla="*/ 37 h 76"/>
              <a:gd name="T8" fmla="*/ 17 w 66"/>
              <a:gd name="T9" fmla="*/ 65 h 76"/>
              <a:gd name="T10" fmla="*/ 52 w 66"/>
              <a:gd name="T11" fmla="*/ 76 h 76"/>
              <a:gd name="T12" fmla="*/ 66 w 66"/>
              <a:gd name="T13" fmla="*/ 35 h 76"/>
              <a:gd name="T14" fmla="*/ 48 w 66"/>
              <a:gd name="T15" fmla="*/ 28 h 76"/>
              <a:gd name="T16" fmla="*/ 12 w 66"/>
              <a:gd name="T17" fmla="*/ 29 h 76"/>
              <a:gd name="T18" fmla="*/ 0 w 66"/>
              <a:gd name="T19" fmla="*/ 41 h 76"/>
              <a:gd name="T20" fmla="*/ 0 w 66"/>
              <a:gd name="T21" fmla="*/ 61 h 76"/>
              <a:gd name="T22" fmla="*/ 12 w 66"/>
              <a:gd name="T23" fmla="*/ 74 h 76"/>
              <a:gd name="T24" fmla="*/ 8 w 66"/>
              <a:gd name="T25" fmla="*/ 64 h 76"/>
              <a:gd name="T26" fmla="*/ 8 w 66"/>
              <a:gd name="T27" fmla="*/ 38 h 76"/>
              <a:gd name="T28" fmla="*/ 12 w 66"/>
              <a:gd name="T29"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76">
                <a:moveTo>
                  <a:pt x="48" y="28"/>
                </a:moveTo>
                <a:cubicBezTo>
                  <a:pt x="47" y="27"/>
                  <a:pt x="62" y="13"/>
                  <a:pt x="54" y="3"/>
                </a:cubicBezTo>
                <a:cubicBezTo>
                  <a:pt x="51" y="0"/>
                  <a:pt x="45" y="15"/>
                  <a:pt x="35" y="21"/>
                </a:cubicBezTo>
                <a:cubicBezTo>
                  <a:pt x="29" y="25"/>
                  <a:pt x="17" y="33"/>
                  <a:pt x="17" y="37"/>
                </a:cubicBezTo>
                <a:cubicBezTo>
                  <a:pt x="17" y="65"/>
                  <a:pt x="17" y="65"/>
                  <a:pt x="17" y="65"/>
                </a:cubicBezTo>
                <a:cubicBezTo>
                  <a:pt x="17" y="70"/>
                  <a:pt x="37" y="76"/>
                  <a:pt x="52" y="76"/>
                </a:cubicBezTo>
                <a:cubicBezTo>
                  <a:pt x="58" y="76"/>
                  <a:pt x="66" y="41"/>
                  <a:pt x="66" y="35"/>
                </a:cubicBezTo>
                <a:cubicBezTo>
                  <a:pt x="66" y="30"/>
                  <a:pt x="48" y="30"/>
                  <a:pt x="48" y="28"/>
                </a:cubicBezTo>
                <a:close/>
                <a:moveTo>
                  <a:pt x="12" y="29"/>
                </a:moveTo>
                <a:cubicBezTo>
                  <a:pt x="10" y="29"/>
                  <a:pt x="0" y="30"/>
                  <a:pt x="0" y="41"/>
                </a:cubicBezTo>
                <a:cubicBezTo>
                  <a:pt x="0" y="61"/>
                  <a:pt x="0" y="61"/>
                  <a:pt x="0" y="61"/>
                </a:cubicBezTo>
                <a:cubicBezTo>
                  <a:pt x="0" y="72"/>
                  <a:pt x="10" y="74"/>
                  <a:pt x="12" y="74"/>
                </a:cubicBezTo>
                <a:cubicBezTo>
                  <a:pt x="15" y="74"/>
                  <a:pt x="8" y="71"/>
                  <a:pt x="8" y="64"/>
                </a:cubicBezTo>
                <a:cubicBezTo>
                  <a:pt x="8" y="38"/>
                  <a:pt x="8" y="38"/>
                  <a:pt x="8" y="38"/>
                </a:cubicBezTo>
                <a:cubicBezTo>
                  <a:pt x="8" y="31"/>
                  <a:pt x="15" y="29"/>
                  <a:pt x="12" y="29"/>
                </a:cubicBezTo>
                <a:close/>
              </a:path>
            </a:pathLst>
          </a:custGeom>
          <a:solidFill>
            <a:srgbClr val="009BBB"/>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2397142" y="2041729"/>
            <a:ext cx="2026730" cy="651973"/>
          </a:xfrm>
          <a:prstGeom prst="rect">
            <a:avLst/>
          </a:prstGeom>
          <a:noFill/>
        </p:spPr>
        <p:txBody>
          <a:bodyPr wrap="square" rtlCol="0">
            <a:spAutoFit/>
          </a:bodyPr>
          <a:lstStyle/>
          <a:p>
            <a:r>
              <a:rPr lang="en-GB" b="1" dirty="0" smtClean="0">
                <a:solidFill>
                  <a:schemeClr val="bg1"/>
                </a:solidFill>
              </a:rPr>
              <a:t>Centralise SPOR data </a:t>
            </a:r>
          </a:p>
        </p:txBody>
      </p:sp>
      <p:sp>
        <p:nvSpPr>
          <p:cNvPr id="21" name="TextBox 20"/>
          <p:cNvSpPr txBox="1"/>
          <p:nvPr/>
        </p:nvSpPr>
        <p:spPr>
          <a:xfrm>
            <a:off x="7149670" y="2161888"/>
            <a:ext cx="1666375" cy="387798"/>
          </a:xfrm>
          <a:prstGeom prst="rect">
            <a:avLst/>
          </a:prstGeom>
          <a:noFill/>
        </p:spPr>
        <p:txBody>
          <a:bodyPr wrap="square" rtlCol="0">
            <a:spAutoFit/>
          </a:bodyPr>
          <a:lstStyle/>
          <a:p>
            <a:r>
              <a:rPr lang="en-GB" b="1" dirty="0" smtClean="0">
                <a:solidFill>
                  <a:schemeClr val="bg1"/>
                </a:solidFill>
              </a:rPr>
              <a:t>Benefits</a:t>
            </a:r>
          </a:p>
        </p:txBody>
      </p:sp>
      <p:sp>
        <p:nvSpPr>
          <p:cNvPr id="23" name="AutoShape 8"/>
          <p:cNvSpPr>
            <a:spLocks noChangeAspect="1" noChangeArrowheads="1" noTextEdit="1"/>
          </p:cNvSpPr>
          <p:nvPr/>
        </p:nvSpPr>
        <p:spPr bwMode="auto">
          <a:xfrm>
            <a:off x="3213091" y="476672"/>
            <a:ext cx="1452563"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p:nvSpPr>
        <p:spPr bwMode="auto">
          <a:xfrm>
            <a:off x="2973206" y="1085605"/>
            <a:ext cx="828352" cy="738796"/>
          </a:xfrm>
          <a:custGeom>
            <a:avLst/>
            <a:gdLst>
              <a:gd name="T0" fmla="*/ 79 w 82"/>
              <a:gd name="T1" fmla="*/ 48 h 70"/>
              <a:gd name="T2" fmla="*/ 66 w 82"/>
              <a:gd name="T3" fmla="*/ 39 h 70"/>
              <a:gd name="T4" fmla="*/ 58 w 82"/>
              <a:gd name="T5" fmla="*/ 39 h 70"/>
              <a:gd name="T6" fmla="*/ 72 w 82"/>
              <a:gd name="T7" fmla="*/ 49 h 70"/>
              <a:gd name="T8" fmla="*/ 58 w 82"/>
              <a:gd name="T9" fmla="*/ 49 h 70"/>
              <a:gd name="T10" fmla="*/ 57 w 82"/>
              <a:gd name="T11" fmla="*/ 50 h 70"/>
              <a:gd name="T12" fmla="*/ 53 w 82"/>
              <a:gd name="T13" fmla="*/ 59 h 70"/>
              <a:gd name="T14" fmla="*/ 29 w 82"/>
              <a:gd name="T15" fmla="*/ 59 h 70"/>
              <a:gd name="T16" fmla="*/ 25 w 82"/>
              <a:gd name="T17" fmla="*/ 50 h 70"/>
              <a:gd name="T18" fmla="*/ 24 w 82"/>
              <a:gd name="T19" fmla="*/ 49 h 70"/>
              <a:gd name="T20" fmla="*/ 10 w 82"/>
              <a:gd name="T21" fmla="*/ 49 h 70"/>
              <a:gd name="T22" fmla="*/ 24 w 82"/>
              <a:gd name="T23" fmla="*/ 39 h 70"/>
              <a:gd name="T24" fmla="*/ 16 w 82"/>
              <a:gd name="T25" fmla="*/ 39 h 70"/>
              <a:gd name="T26" fmla="*/ 3 w 82"/>
              <a:gd name="T27" fmla="*/ 48 h 70"/>
              <a:gd name="T28" fmla="*/ 0 w 82"/>
              <a:gd name="T29" fmla="*/ 54 h 70"/>
              <a:gd name="T30" fmla="*/ 2 w 82"/>
              <a:gd name="T31" fmla="*/ 66 h 70"/>
              <a:gd name="T32" fmla="*/ 8 w 82"/>
              <a:gd name="T33" fmla="*/ 70 h 70"/>
              <a:gd name="T34" fmla="*/ 74 w 82"/>
              <a:gd name="T35" fmla="*/ 70 h 70"/>
              <a:gd name="T36" fmla="*/ 79 w 82"/>
              <a:gd name="T37" fmla="*/ 66 h 70"/>
              <a:gd name="T38" fmla="*/ 82 w 82"/>
              <a:gd name="T39" fmla="*/ 54 h 70"/>
              <a:gd name="T40" fmla="*/ 79 w 82"/>
              <a:gd name="T41" fmla="*/ 48 h 70"/>
              <a:gd name="T42" fmla="*/ 62 w 82"/>
              <a:gd name="T43" fmla="*/ 21 h 70"/>
              <a:gd name="T44" fmla="*/ 49 w 82"/>
              <a:gd name="T45" fmla="*/ 21 h 70"/>
              <a:gd name="T46" fmla="*/ 49 w 82"/>
              <a:gd name="T47" fmla="*/ 0 h 70"/>
              <a:gd name="T48" fmla="*/ 33 w 82"/>
              <a:gd name="T49" fmla="*/ 0 h 70"/>
              <a:gd name="T50" fmla="*/ 33 w 82"/>
              <a:gd name="T51" fmla="*/ 21 h 70"/>
              <a:gd name="T52" fmla="*/ 20 w 82"/>
              <a:gd name="T53" fmla="*/ 21 h 70"/>
              <a:gd name="T54" fmla="*/ 41 w 82"/>
              <a:gd name="T55" fmla="*/ 41 h 70"/>
              <a:gd name="T56" fmla="*/ 62 w 82"/>
              <a:gd name="T57"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70">
                <a:moveTo>
                  <a:pt x="79" y="48"/>
                </a:moveTo>
                <a:cubicBezTo>
                  <a:pt x="66" y="39"/>
                  <a:pt x="66" y="39"/>
                  <a:pt x="66" y="39"/>
                </a:cubicBezTo>
                <a:cubicBezTo>
                  <a:pt x="58" y="39"/>
                  <a:pt x="58" y="39"/>
                  <a:pt x="58" y="39"/>
                </a:cubicBezTo>
                <a:cubicBezTo>
                  <a:pt x="72" y="49"/>
                  <a:pt x="72" y="49"/>
                  <a:pt x="72" y="49"/>
                </a:cubicBezTo>
                <a:cubicBezTo>
                  <a:pt x="58" y="49"/>
                  <a:pt x="58" y="49"/>
                  <a:pt x="58" y="49"/>
                </a:cubicBezTo>
                <a:cubicBezTo>
                  <a:pt x="57" y="49"/>
                  <a:pt x="57" y="50"/>
                  <a:pt x="57" y="50"/>
                </a:cubicBezTo>
                <a:cubicBezTo>
                  <a:pt x="53" y="59"/>
                  <a:pt x="53" y="59"/>
                  <a:pt x="53" y="59"/>
                </a:cubicBezTo>
                <a:cubicBezTo>
                  <a:pt x="29" y="59"/>
                  <a:pt x="29" y="59"/>
                  <a:pt x="29" y="59"/>
                </a:cubicBezTo>
                <a:cubicBezTo>
                  <a:pt x="25" y="50"/>
                  <a:pt x="25" y="50"/>
                  <a:pt x="25" y="50"/>
                </a:cubicBezTo>
                <a:cubicBezTo>
                  <a:pt x="25" y="50"/>
                  <a:pt x="25" y="49"/>
                  <a:pt x="24" y="49"/>
                </a:cubicBezTo>
                <a:cubicBezTo>
                  <a:pt x="10" y="49"/>
                  <a:pt x="10" y="49"/>
                  <a:pt x="10" y="49"/>
                </a:cubicBezTo>
                <a:cubicBezTo>
                  <a:pt x="24" y="39"/>
                  <a:pt x="24" y="39"/>
                  <a:pt x="24" y="39"/>
                </a:cubicBezTo>
                <a:cubicBezTo>
                  <a:pt x="16" y="39"/>
                  <a:pt x="16" y="39"/>
                  <a:pt x="16" y="39"/>
                </a:cubicBezTo>
                <a:cubicBezTo>
                  <a:pt x="3" y="48"/>
                  <a:pt x="3" y="48"/>
                  <a:pt x="3" y="48"/>
                </a:cubicBezTo>
                <a:cubicBezTo>
                  <a:pt x="1" y="49"/>
                  <a:pt x="0" y="51"/>
                  <a:pt x="0" y="54"/>
                </a:cubicBezTo>
                <a:cubicBezTo>
                  <a:pt x="2" y="66"/>
                  <a:pt x="2" y="66"/>
                  <a:pt x="2" y="66"/>
                </a:cubicBezTo>
                <a:cubicBezTo>
                  <a:pt x="3" y="68"/>
                  <a:pt x="5" y="70"/>
                  <a:pt x="8" y="70"/>
                </a:cubicBezTo>
                <a:cubicBezTo>
                  <a:pt x="74" y="70"/>
                  <a:pt x="74" y="70"/>
                  <a:pt x="74" y="70"/>
                </a:cubicBezTo>
                <a:cubicBezTo>
                  <a:pt x="77" y="70"/>
                  <a:pt x="79" y="68"/>
                  <a:pt x="79" y="66"/>
                </a:cubicBezTo>
                <a:cubicBezTo>
                  <a:pt x="82" y="54"/>
                  <a:pt x="82" y="54"/>
                  <a:pt x="82" y="54"/>
                </a:cubicBezTo>
                <a:cubicBezTo>
                  <a:pt x="82" y="51"/>
                  <a:pt x="81" y="49"/>
                  <a:pt x="79" y="48"/>
                </a:cubicBezTo>
                <a:close/>
                <a:moveTo>
                  <a:pt x="62" y="21"/>
                </a:moveTo>
                <a:cubicBezTo>
                  <a:pt x="49" y="21"/>
                  <a:pt x="49" y="21"/>
                  <a:pt x="49" y="21"/>
                </a:cubicBezTo>
                <a:cubicBezTo>
                  <a:pt x="49" y="0"/>
                  <a:pt x="49" y="0"/>
                  <a:pt x="49" y="0"/>
                </a:cubicBezTo>
                <a:cubicBezTo>
                  <a:pt x="33" y="0"/>
                  <a:pt x="33" y="0"/>
                  <a:pt x="33" y="0"/>
                </a:cubicBezTo>
                <a:cubicBezTo>
                  <a:pt x="33" y="21"/>
                  <a:pt x="33" y="21"/>
                  <a:pt x="33" y="21"/>
                </a:cubicBezTo>
                <a:cubicBezTo>
                  <a:pt x="20" y="21"/>
                  <a:pt x="20" y="21"/>
                  <a:pt x="20" y="21"/>
                </a:cubicBezTo>
                <a:cubicBezTo>
                  <a:pt x="41" y="41"/>
                  <a:pt x="41" y="41"/>
                  <a:pt x="41" y="41"/>
                </a:cubicBezTo>
                <a:lnTo>
                  <a:pt x="62" y="21"/>
                </a:lnTo>
                <a:close/>
              </a:path>
            </a:pathLst>
          </a:custGeom>
          <a:solidFill>
            <a:srgbClr val="009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a:xfrm>
            <a:off x="2411760" y="3053742"/>
            <a:ext cx="2111474" cy="2086725"/>
          </a:xfrm>
          <a:prstGeom prst="rect">
            <a:avLst/>
          </a:prstGeom>
          <a:ln>
            <a:noFill/>
          </a:ln>
        </p:spPr>
        <p:txBody>
          <a:bodyPr wrap="square">
            <a:spAutoFit/>
          </a:bodyPr>
          <a:lstStyle/>
          <a:p>
            <a:pPr algn="l"/>
            <a:r>
              <a:rPr lang="en-GB" sz="1200" dirty="0" smtClean="0"/>
              <a:t>We are </a:t>
            </a:r>
            <a:r>
              <a:rPr lang="en-GB" sz="1200" b="1" dirty="0" smtClean="0"/>
              <a:t>centralising management of data</a:t>
            </a:r>
            <a:r>
              <a:rPr lang="en-GB" sz="1200" dirty="0" smtClean="0"/>
              <a:t> </a:t>
            </a:r>
            <a:r>
              <a:rPr lang="en-GB" sz="1200" dirty="0"/>
              <a:t>in four domains of </a:t>
            </a:r>
            <a:r>
              <a:rPr lang="en-GB" sz="1200" dirty="0" smtClean="0"/>
              <a:t>pharmaceutical &amp; regulatory data: </a:t>
            </a:r>
          </a:p>
          <a:p>
            <a:pPr marL="342900" indent="-342900" algn="l">
              <a:buFont typeface="Arial" panose="020B0604020202020204" pitchFamily="34" charset="0"/>
              <a:buChar char="•"/>
            </a:pPr>
            <a:r>
              <a:rPr lang="en-GB" sz="1200" b="1" dirty="0">
                <a:solidFill>
                  <a:schemeClr val="tx1"/>
                </a:solidFill>
              </a:rPr>
              <a:t>Substances</a:t>
            </a:r>
          </a:p>
          <a:p>
            <a:pPr marL="342900" indent="-342900" algn="l">
              <a:buFont typeface="Arial" panose="020B0604020202020204" pitchFamily="34" charset="0"/>
              <a:buChar char="•"/>
            </a:pPr>
            <a:r>
              <a:rPr lang="en-GB" sz="1200" b="1" dirty="0" smtClean="0">
                <a:solidFill>
                  <a:schemeClr val="tx1"/>
                </a:solidFill>
              </a:rPr>
              <a:t>Products</a:t>
            </a:r>
            <a:endParaRPr lang="en-GB" sz="1200" b="1" dirty="0">
              <a:solidFill>
                <a:schemeClr val="tx1"/>
              </a:solidFill>
            </a:endParaRPr>
          </a:p>
          <a:p>
            <a:pPr marL="342900" indent="-342900" algn="l">
              <a:buFont typeface="Arial" panose="020B0604020202020204" pitchFamily="34" charset="0"/>
              <a:buChar char="•"/>
            </a:pPr>
            <a:r>
              <a:rPr lang="en-GB" sz="1200" b="1" dirty="0">
                <a:solidFill>
                  <a:schemeClr val="tx1"/>
                </a:solidFill>
              </a:rPr>
              <a:t>Organisations</a:t>
            </a:r>
            <a:endParaRPr lang="en-GB" sz="1200" b="1" dirty="0" smtClean="0">
              <a:solidFill>
                <a:schemeClr val="tx1"/>
              </a:solidFill>
            </a:endParaRPr>
          </a:p>
          <a:p>
            <a:pPr marL="342900" indent="-342900" algn="l">
              <a:buFont typeface="Arial" panose="020B0604020202020204" pitchFamily="34" charset="0"/>
              <a:buChar char="•"/>
            </a:pPr>
            <a:r>
              <a:rPr lang="en-GB" sz="1200" b="1" dirty="0" smtClean="0">
                <a:solidFill>
                  <a:schemeClr val="tx1"/>
                </a:solidFill>
              </a:rPr>
              <a:t>Referentials</a:t>
            </a:r>
          </a:p>
        </p:txBody>
      </p:sp>
      <p:sp>
        <p:nvSpPr>
          <p:cNvPr id="49" name="Rectangle 48"/>
          <p:cNvSpPr/>
          <p:nvPr/>
        </p:nvSpPr>
        <p:spPr>
          <a:xfrm>
            <a:off x="4572000" y="3066399"/>
            <a:ext cx="2258715" cy="1643527"/>
          </a:xfrm>
          <a:prstGeom prst="rect">
            <a:avLst/>
          </a:prstGeom>
          <a:ln>
            <a:noFill/>
          </a:ln>
        </p:spPr>
        <p:txBody>
          <a:bodyPr wrap="square">
            <a:spAutoFit/>
          </a:bodyPr>
          <a:lstStyle/>
          <a:p>
            <a:pPr algn="l"/>
            <a:r>
              <a:rPr lang="en-GB" sz="1200" dirty="0" smtClean="0">
                <a:solidFill>
                  <a:schemeClr val="tx1"/>
                </a:solidFill>
              </a:rPr>
              <a:t>Integrate SPOR </a:t>
            </a:r>
            <a:r>
              <a:rPr lang="en-GB" sz="1200" dirty="0">
                <a:solidFill>
                  <a:schemeClr val="tx1"/>
                </a:solidFill>
              </a:rPr>
              <a:t>master data </a:t>
            </a:r>
            <a:r>
              <a:rPr lang="en-GB" sz="1200" dirty="0" smtClean="0">
                <a:solidFill>
                  <a:schemeClr val="tx1"/>
                </a:solidFill>
              </a:rPr>
              <a:t>with </a:t>
            </a:r>
            <a:r>
              <a:rPr lang="en-GB" sz="1200" dirty="0">
                <a:solidFill>
                  <a:schemeClr val="tx1"/>
                </a:solidFill>
              </a:rPr>
              <a:t>business processes </a:t>
            </a:r>
            <a:r>
              <a:rPr lang="en-GB" sz="1200" dirty="0" smtClean="0">
                <a:solidFill>
                  <a:schemeClr val="tx1"/>
                </a:solidFill>
              </a:rPr>
              <a:t>so that </a:t>
            </a:r>
            <a:r>
              <a:rPr lang="en-GB" sz="1200" b="1" dirty="0" smtClean="0">
                <a:solidFill>
                  <a:schemeClr val="tx1"/>
                </a:solidFill>
              </a:rPr>
              <a:t>data</a:t>
            </a:r>
            <a:r>
              <a:rPr lang="en-GB" sz="1200" dirty="0" smtClean="0">
                <a:solidFill>
                  <a:schemeClr val="tx1"/>
                </a:solidFill>
              </a:rPr>
              <a:t> is </a:t>
            </a:r>
            <a:r>
              <a:rPr lang="en-GB" sz="1200" b="1" dirty="0">
                <a:solidFill>
                  <a:schemeClr val="tx1"/>
                </a:solidFill>
              </a:rPr>
              <a:t>entered once </a:t>
            </a:r>
            <a:r>
              <a:rPr lang="en-GB" sz="1200" dirty="0">
                <a:solidFill>
                  <a:schemeClr val="tx1"/>
                </a:solidFill>
              </a:rPr>
              <a:t>and </a:t>
            </a:r>
            <a:r>
              <a:rPr lang="en-GB" sz="1200" b="1" dirty="0">
                <a:solidFill>
                  <a:schemeClr val="tx1"/>
                </a:solidFill>
              </a:rPr>
              <a:t>reused across different business </a:t>
            </a:r>
            <a:r>
              <a:rPr lang="en-GB" sz="1200" b="1" dirty="0" smtClean="0">
                <a:solidFill>
                  <a:schemeClr val="tx1"/>
                </a:solidFill>
              </a:rPr>
              <a:t>processes</a:t>
            </a:r>
            <a:endParaRPr lang="en-GB" sz="1200" b="1" dirty="0"/>
          </a:p>
          <a:p>
            <a:pPr algn="l"/>
            <a:endParaRPr lang="en-GB" sz="1200" dirty="0" smtClean="0"/>
          </a:p>
        </p:txBody>
      </p:sp>
      <p:sp>
        <p:nvSpPr>
          <p:cNvPr id="50" name="Rectangle 49"/>
          <p:cNvSpPr/>
          <p:nvPr/>
        </p:nvSpPr>
        <p:spPr>
          <a:xfrm>
            <a:off x="6876496" y="3125750"/>
            <a:ext cx="2160000" cy="1865126"/>
          </a:xfrm>
          <a:prstGeom prst="rect">
            <a:avLst/>
          </a:prstGeom>
          <a:ln>
            <a:noFill/>
          </a:ln>
        </p:spPr>
        <p:txBody>
          <a:bodyPr wrap="square">
            <a:spAutoFit/>
          </a:bodyPr>
          <a:lstStyle/>
          <a:p>
            <a:pPr marL="171450" indent="-171450" algn="l">
              <a:buFont typeface="Arial" panose="020B0604020202020204" pitchFamily="34" charset="0"/>
              <a:buChar char="•"/>
            </a:pPr>
            <a:r>
              <a:rPr lang="en-GB" sz="1200" dirty="0" smtClean="0"/>
              <a:t>Process optimisation</a:t>
            </a:r>
          </a:p>
          <a:p>
            <a:pPr marL="171450" indent="-171450" algn="l">
              <a:buFont typeface="Arial" panose="020B0604020202020204" pitchFamily="34" charset="0"/>
              <a:buChar char="•"/>
            </a:pPr>
            <a:r>
              <a:rPr lang="en-GB" sz="1200" dirty="0"/>
              <a:t>Decision making</a:t>
            </a:r>
          </a:p>
          <a:p>
            <a:pPr marL="171450" indent="-171450" algn="l">
              <a:buFont typeface="Arial" panose="020B0604020202020204" pitchFamily="34" charset="0"/>
              <a:buChar char="•"/>
            </a:pPr>
            <a:r>
              <a:rPr lang="en-GB" sz="1200" dirty="0"/>
              <a:t>Public </a:t>
            </a:r>
            <a:r>
              <a:rPr lang="en-GB" sz="1200" dirty="0" smtClean="0"/>
              <a:t>health</a:t>
            </a:r>
          </a:p>
          <a:p>
            <a:pPr marL="171450" indent="-171450" algn="l">
              <a:buFont typeface="Arial" panose="020B0604020202020204" pitchFamily="34" charset="0"/>
              <a:buChar char="•"/>
            </a:pPr>
            <a:r>
              <a:rPr lang="en-GB" sz="1200" dirty="0" smtClean="0"/>
              <a:t>Compliance</a:t>
            </a:r>
          </a:p>
          <a:p>
            <a:pPr marL="171450" indent="-171450" algn="l">
              <a:buFont typeface="Arial" panose="020B0604020202020204" pitchFamily="34" charset="0"/>
              <a:buChar char="•"/>
            </a:pPr>
            <a:r>
              <a:rPr lang="en-GB" sz="1200" dirty="0" smtClean="0"/>
              <a:t>Transparency </a:t>
            </a:r>
          </a:p>
          <a:p>
            <a:pPr marL="171450" indent="-171450" algn="l">
              <a:buFont typeface="Arial" panose="020B0604020202020204" pitchFamily="34" charset="0"/>
              <a:buChar char="•"/>
            </a:pPr>
            <a:endParaRPr lang="en-GB" sz="1200" dirty="0"/>
          </a:p>
          <a:p>
            <a:r>
              <a:rPr lang="en-GB" sz="1200" dirty="0"/>
              <a:t>Benefits will be realised overtime</a:t>
            </a:r>
            <a:r>
              <a:rPr lang="en-GB" sz="1200" dirty="0" smtClean="0"/>
              <a:t>.</a:t>
            </a:r>
            <a:endParaRPr lang="en-GB" sz="1200" dirty="0"/>
          </a:p>
        </p:txBody>
      </p:sp>
      <p:sp>
        <p:nvSpPr>
          <p:cNvPr id="54" name="Title 1"/>
          <p:cNvSpPr txBox="1">
            <a:spLocks/>
          </p:cNvSpPr>
          <p:nvPr/>
        </p:nvSpPr>
        <p:spPr bwMode="auto">
          <a:xfrm>
            <a:off x="246907" y="11857"/>
            <a:ext cx="6480000" cy="648000"/>
          </a:xfrm>
          <a:prstGeom prst="rect">
            <a:avLst/>
          </a:prstGeom>
          <a:noFill/>
          <a:ln>
            <a:noFill/>
          </a:ln>
          <a:effectLs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smtClean="0"/>
              <a:t>Case for SPOR</a:t>
            </a:r>
            <a:endParaRPr lang="en-GB" dirty="0"/>
          </a:p>
        </p:txBody>
      </p:sp>
      <p:sp>
        <p:nvSpPr>
          <p:cNvPr id="55" name="Rectangle 54"/>
          <p:cNvSpPr/>
          <p:nvPr/>
        </p:nvSpPr>
        <p:spPr bwMode="auto">
          <a:xfrm>
            <a:off x="174419" y="1885193"/>
            <a:ext cx="2160000" cy="900000"/>
          </a:xfrm>
          <a:prstGeom prst="rect">
            <a:avLst/>
          </a:prstGeom>
          <a:solidFill>
            <a:srgbClr val="009BBB"/>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grpSp>
        <p:nvGrpSpPr>
          <p:cNvPr id="56" name="Group 15"/>
          <p:cNvGrpSpPr>
            <a:grpSpLocks noChangeAspect="1"/>
          </p:cNvGrpSpPr>
          <p:nvPr/>
        </p:nvGrpSpPr>
        <p:grpSpPr bwMode="auto">
          <a:xfrm>
            <a:off x="1364647" y="1921097"/>
            <a:ext cx="1224692" cy="847725"/>
            <a:chOff x="2700" y="1587"/>
            <a:chExt cx="1494" cy="534"/>
          </a:xfrm>
        </p:grpSpPr>
        <p:sp>
          <p:nvSpPr>
            <p:cNvPr id="57" name="AutoShape 14"/>
            <p:cNvSpPr>
              <a:spLocks noChangeAspect="1" noChangeArrowheads="1" noTextEdit="1"/>
            </p:cNvSpPr>
            <p:nvPr/>
          </p:nvSpPr>
          <p:spPr bwMode="auto">
            <a:xfrm>
              <a:off x="2700" y="1587"/>
              <a:ext cx="517"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6"/>
            <p:cNvSpPr>
              <a:spLocks/>
            </p:cNvSpPr>
            <p:nvPr/>
          </p:nvSpPr>
          <p:spPr bwMode="auto">
            <a:xfrm>
              <a:off x="3677" y="1587"/>
              <a:ext cx="517" cy="534"/>
            </a:xfrm>
            <a:custGeom>
              <a:avLst/>
              <a:gdLst>
                <a:gd name="T0" fmla="*/ 250 w 517"/>
                <a:gd name="T1" fmla="*/ 0 h 534"/>
                <a:gd name="T2" fmla="*/ 250 w 517"/>
                <a:gd name="T3" fmla="*/ 138 h 534"/>
                <a:gd name="T4" fmla="*/ 0 w 517"/>
                <a:gd name="T5" fmla="*/ 138 h 534"/>
                <a:gd name="T6" fmla="*/ 0 w 517"/>
                <a:gd name="T7" fmla="*/ 405 h 534"/>
                <a:gd name="T8" fmla="*/ 250 w 517"/>
                <a:gd name="T9" fmla="*/ 405 h 534"/>
                <a:gd name="T10" fmla="*/ 250 w 517"/>
                <a:gd name="T11" fmla="*/ 534 h 534"/>
                <a:gd name="T12" fmla="*/ 517 w 517"/>
                <a:gd name="T13" fmla="*/ 267 h 534"/>
                <a:gd name="T14" fmla="*/ 250 w 517"/>
                <a:gd name="T15" fmla="*/ 0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534">
                  <a:moveTo>
                    <a:pt x="250" y="0"/>
                  </a:moveTo>
                  <a:lnTo>
                    <a:pt x="250" y="138"/>
                  </a:lnTo>
                  <a:lnTo>
                    <a:pt x="0" y="138"/>
                  </a:lnTo>
                  <a:lnTo>
                    <a:pt x="0" y="405"/>
                  </a:lnTo>
                  <a:lnTo>
                    <a:pt x="250" y="405"/>
                  </a:lnTo>
                  <a:lnTo>
                    <a:pt x="250" y="534"/>
                  </a:lnTo>
                  <a:lnTo>
                    <a:pt x="517" y="267"/>
                  </a:lnTo>
                  <a:lnTo>
                    <a:pt x="250" y="0"/>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0" name="Flowchart: Magnetic Disk 59"/>
          <p:cNvSpPr/>
          <p:nvPr/>
        </p:nvSpPr>
        <p:spPr bwMode="auto">
          <a:xfrm>
            <a:off x="743992" y="1024554"/>
            <a:ext cx="796146" cy="523539"/>
          </a:xfrm>
          <a:prstGeom prst="flowChartMagneticDisk">
            <a:avLst/>
          </a:prstGeom>
          <a:solidFill>
            <a:srgbClr val="009BBB"/>
          </a:solidFill>
          <a:ln w="9525" cap="flat" cmpd="sng" algn="ctr">
            <a:solidFill>
              <a:schemeClr val="bg1">
                <a:lumMod val="75000"/>
              </a:schemeClr>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61" name="Flowchart: Magnetic Disk 60"/>
          <p:cNvSpPr/>
          <p:nvPr/>
        </p:nvSpPr>
        <p:spPr bwMode="auto">
          <a:xfrm>
            <a:off x="1177064" y="1306067"/>
            <a:ext cx="796146" cy="523539"/>
          </a:xfrm>
          <a:prstGeom prst="flowChartMagneticDisk">
            <a:avLst/>
          </a:prstGeom>
          <a:solidFill>
            <a:srgbClr val="009BBB"/>
          </a:solidFill>
          <a:ln w="9525" cap="flat" cmpd="sng" algn="ctr">
            <a:solidFill>
              <a:schemeClr val="bg1">
                <a:lumMod val="75000"/>
              </a:schemeClr>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grpSp>
        <p:nvGrpSpPr>
          <p:cNvPr id="65" name="Group 15"/>
          <p:cNvGrpSpPr>
            <a:grpSpLocks noChangeAspect="1"/>
          </p:cNvGrpSpPr>
          <p:nvPr/>
        </p:nvGrpSpPr>
        <p:grpSpPr bwMode="auto">
          <a:xfrm>
            <a:off x="3558795" y="1901614"/>
            <a:ext cx="1224692" cy="847725"/>
            <a:chOff x="2700" y="1587"/>
            <a:chExt cx="1494" cy="534"/>
          </a:xfrm>
        </p:grpSpPr>
        <p:sp>
          <p:nvSpPr>
            <p:cNvPr id="66" name="AutoShape 14"/>
            <p:cNvSpPr>
              <a:spLocks noChangeAspect="1" noChangeArrowheads="1" noTextEdit="1"/>
            </p:cNvSpPr>
            <p:nvPr/>
          </p:nvSpPr>
          <p:spPr bwMode="auto">
            <a:xfrm>
              <a:off x="2700" y="1587"/>
              <a:ext cx="517"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6"/>
            <p:cNvSpPr>
              <a:spLocks/>
            </p:cNvSpPr>
            <p:nvPr/>
          </p:nvSpPr>
          <p:spPr bwMode="auto">
            <a:xfrm>
              <a:off x="3677" y="1587"/>
              <a:ext cx="517" cy="534"/>
            </a:xfrm>
            <a:custGeom>
              <a:avLst/>
              <a:gdLst>
                <a:gd name="T0" fmla="*/ 250 w 517"/>
                <a:gd name="T1" fmla="*/ 0 h 534"/>
                <a:gd name="T2" fmla="*/ 250 w 517"/>
                <a:gd name="T3" fmla="*/ 138 h 534"/>
                <a:gd name="T4" fmla="*/ 0 w 517"/>
                <a:gd name="T5" fmla="*/ 138 h 534"/>
                <a:gd name="T6" fmla="*/ 0 w 517"/>
                <a:gd name="T7" fmla="*/ 405 h 534"/>
                <a:gd name="T8" fmla="*/ 250 w 517"/>
                <a:gd name="T9" fmla="*/ 405 h 534"/>
                <a:gd name="T10" fmla="*/ 250 w 517"/>
                <a:gd name="T11" fmla="*/ 534 h 534"/>
                <a:gd name="T12" fmla="*/ 517 w 517"/>
                <a:gd name="T13" fmla="*/ 267 h 534"/>
                <a:gd name="T14" fmla="*/ 250 w 517"/>
                <a:gd name="T15" fmla="*/ 0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534">
                  <a:moveTo>
                    <a:pt x="250" y="0"/>
                  </a:moveTo>
                  <a:lnTo>
                    <a:pt x="250" y="138"/>
                  </a:lnTo>
                  <a:lnTo>
                    <a:pt x="0" y="138"/>
                  </a:lnTo>
                  <a:lnTo>
                    <a:pt x="0" y="405"/>
                  </a:lnTo>
                  <a:lnTo>
                    <a:pt x="250" y="405"/>
                  </a:lnTo>
                  <a:lnTo>
                    <a:pt x="250" y="534"/>
                  </a:lnTo>
                  <a:lnTo>
                    <a:pt x="517" y="267"/>
                  </a:lnTo>
                  <a:lnTo>
                    <a:pt x="250" y="0"/>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8" name="Group 15"/>
          <p:cNvGrpSpPr>
            <a:grpSpLocks noChangeAspect="1"/>
          </p:cNvGrpSpPr>
          <p:nvPr/>
        </p:nvGrpSpPr>
        <p:grpSpPr bwMode="auto">
          <a:xfrm>
            <a:off x="5867243" y="1920664"/>
            <a:ext cx="1224692" cy="847725"/>
            <a:chOff x="2700" y="1587"/>
            <a:chExt cx="1494" cy="534"/>
          </a:xfrm>
        </p:grpSpPr>
        <p:sp>
          <p:nvSpPr>
            <p:cNvPr id="69" name="AutoShape 14"/>
            <p:cNvSpPr>
              <a:spLocks noChangeAspect="1" noChangeArrowheads="1" noTextEdit="1"/>
            </p:cNvSpPr>
            <p:nvPr/>
          </p:nvSpPr>
          <p:spPr bwMode="auto">
            <a:xfrm>
              <a:off x="2700" y="1587"/>
              <a:ext cx="517"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6"/>
            <p:cNvSpPr>
              <a:spLocks/>
            </p:cNvSpPr>
            <p:nvPr/>
          </p:nvSpPr>
          <p:spPr bwMode="auto">
            <a:xfrm>
              <a:off x="3677" y="1587"/>
              <a:ext cx="517" cy="534"/>
            </a:xfrm>
            <a:custGeom>
              <a:avLst/>
              <a:gdLst>
                <a:gd name="T0" fmla="*/ 250 w 517"/>
                <a:gd name="T1" fmla="*/ 0 h 534"/>
                <a:gd name="T2" fmla="*/ 250 w 517"/>
                <a:gd name="T3" fmla="*/ 138 h 534"/>
                <a:gd name="T4" fmla="*/ 0 w 517"/>
                <a:gd name="T5" fmla="*/ 138 h 534"/>
                <a:gd name="T6" fmla="*/ 0 w 517"/>
                <a:gd name="T7" fmla="*/ 405 h 534"/>
                <a:gd name="T8" fmla="*/ 250 w 517"/>
                <a:gd name="T9" fmla="*/ 405 h 534"/>
                <a:gd name="T10" fmla="*/ 250 w 517"/>
                <a:gd name="T11" fmla="*/ 534 h 534"/>
                <a:gd name="T12" fmla="*/ 517 w 517"/>
                <a:gd name="T13" fmla="*/ 267 h 534"/>
                <a:gd name="T14" fmla="*/ 250 w 517"/>
                <a:gd name="T15" fmla="*/ 0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534">
                  <a:moveTo>
                    <a:pt x="250" y="0"/>
                  </a:moveTo>
                  <a:lnTo>
                    <a:pt x="250" y="138"/>
                  </a:lnTo>
                  <a:lnTo>
                    <a:pt x="0" y="138"/>
                  </a:lnTo>
                  <a:lnTo>
                    <a:pt x="0" y="405"/>
                  </a:lnTo>
                  <a:lnTo>
                    <a:pt x="250" y="405"/>
                  </a:lnTo>
                  <a:lnTo>
                    <a:pt x="250" y="534"/>
                  </a:lnTo>
                  <a:lnTo>
                    <a:pt x="517" y="267"/>
                  </a:lnTo>
                  <a:lnTo>
                    <a:pt x="250" y="0"/>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a:xfrm>
            <a:off x="60883" y="3053742"/>
            <a:ext cx="2324214" cy="2973122"/>
          </a:xfrm>
          <a:prstGeom prst="rect">
            <a:avLst/>
          </a:prstGeom>
        </p:spPr>
        <p:txBody>
          <a:bodyPr wrap="square">
            <a:spAutoFit/>
          </a:bodyPr>
          <a:lstStyle/>
          <a:p>
            <a:pPr marL="171450" indent="-171450" algn="l">
              <a:buFont typeface="Arial" panose="020B0604020202020204" pitchFamily="34" charset="0"/>
              <a:buChar char="•"/>
            </a:pPr>
            <a:r>
              <a:rPr lang="en-GB" sz="1200" dirty="0"/>
              <a:t>Data is </a:t>
            </a:r>
            <a:r>
              <a:rPr lang="en-GB" sz="1200" dirty="0" smtClean="0"/>
              <a:t>at the centre </a:t>
            </a:r>
            <a:r>
              <a:rPr lang="en-GB" sz="1200" dirty="0"/>
              <a:t>of </a:t>
            </a:r>
            <a:r>
              <a:rPr lang="en-GB" sz="1200" dirty="0" smtClean="0"/>
              <a:t>organisations</a:t>
            </a:r>
          </a:p>
          <a:p>
            <a:pPr marL="171450" indent="-171450" algn="l">
              <a:buFont typeface="Arial" panose="020B0604020202020204" pitchFamily="34" charset="0"/>
              <a:buChar char="•"/>
            </a:pPr>
            <a:r>
              <a:rPr lang="en-GB" sz="1200" dirty="0" smtClean="0"/>
              <a:t>We </a:t>
            </a:r>
            <a:r>
              <a:rPr lang="en-GB" sz="1200" dirty="0"/>
              <a:t>are collecting more data then </a:t>
            </a:r>
            <a:r>
              <a:rPr lang="en-GB" sz="1200" dirty="0" smtClean="0"/>
              <a:t>ever</a:t>
            </a:r>
          </a:p>
          <a:p>
            <a:pPr marL="171450" indent="-171450" algn="l">
              <a:buFont typeface="Arial" panose="020B0604020202020204" pitchFamily="34" charset="0"/>
              <a:buChar char="•"/>
            </a:pPr>
            <a:r>
              <a:rPr lang="en-GB" sz="1200" dirty="0"/>
              <a:t>D</a:t>
            </a:r>
            <a:r>
              <a:rPr lang="en-GB" sz="1200" dirty="0" smtClean="0"/>
              <a:t>ata </a:t>
            </a:r>
            <a:r>
              <a:rPr lang="en-GB" sz="1200" dirty="0"/>
              <a:t>is scattered across </a:t>
            </a:r>
            <a:r>
              <a:rPr lang="en-GB" sz="1200" dirty="0" smtClean="0"/>
              <a:t>organisations, applications</a:t>
            </a:r>
            <a:r>
              <a:rPr lang="en-GB" sz="1200" dirty="0"/>
              <a:t>, </a:t>
            </a:r>
            <a:r>
              <a:rPr lang="en-GB" sz="1200" dirty="0" smtClean="0"/>
              <a:t>databases.</a:t>
            </a:r>
          </a:p>
          <a:p>
            <a:pPr marL="171450" indent="-171450" algn="l">
              <a:buFont typeface="Arial" panose="020B0604020202020204" pitchFamily="34" charset="0"/>
              <a:buChar char="•"/>
            </a:pPr>
            <a:r>
              <a:rPr lang="en-GB" sz="1200" dirty="0" smtClean="0"/>
              <a:t>Consequence is data that is not consistent and/or not integrated</a:t>
            </a:r>
            <a:endParaRPr lang="en-GB" sz="1200" dirty="0"/>
          </a:p>
          <a:p>
            <a:pPr marL="171450" indent="-171450" algn="l">
              <a:buFont typeface="Arial" panose="020B0604020202020204" pitchFamily="34" charset="0"/>
              <a:buChar char="•"/>
            </a:pPr>
            <a:r>
              <a:rPr lang="en-GB" sz="1200" b="1" dirty="0" smtClean="0">
                <a:solidFill>
                  <a:schemeClr val="tx1"/>
                </a:solidFill>
              </a:rPr>
              <a:t>The result? </a:t>
            </a:r>
            <a:r>
              <a:rPr lang="en-GB" sz="1200" b="1" dirty="0">
                <a:solidFill>
                  <a:schemeClr val="tx1"/>
                </a:solidFill>
              </a:rPr>
              <a:t>I</a:t>
            </a:r>
            <a:r>
              <a:rPr lang="en-GB" sz="1200" b="1" dirty="0" smtClean="0">
                <a:solidFill>
                  <a:schemeClr val="tx1"/>
                </a:solidFill>
              </a:rPr>
              <a:t>nconsistent </a:t>
            </a:r>
            <a:r>
              <a:rPr lang="en-GB" sz="1200" b="1" dirty="0">
                <a:solidFill>
                  <a:schemeClr val="tx1"/>
                </a:solidFill>
              </a:rPr>
              <a:t>data cannot be reused</a:t>
            </a:r>
          </a:p>
        </p:txBody>
      </p:sp>
      <p:sp>
        <p:nvSpPr>
          <p:cNvPr id="43" name="Flowchart: Magnetic Disk 42"/>
          <p:cNvSpPr/>
          <p:nvPr/>
        </p:nvSpPr>
        <p:spPr bwMode="auto">
          <a:xfrm>
            <a:off x="308910" y="1306067"/>
            <a:ext cx="796146" cy="523539"/>
          </a:xfrm>
          <a:prstGeom prst="flowChartMagneticDisk">
            <a:avLst/>
          </a:prstGeom>
          <a:solidFill>
            <a:srgbClr val="009BBB"/>
          </a:solidFill>
          <a:ln w="9525" cap="flat" cmpd="sng" algn="ctr">
            <a:solidFill>
              <a:schemeClr val="bg1">
                <a:lumMod val="75000"/>
              </a:schemeClr>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41" name="Circular Arrow 40"/>
          <p:cNvSpPr/>
          <p:nvPr/>
        </p:nvSpPr>
        <p:spPr>
          <a:xfrm>
            <a:off x="5061438" y="1093891"/>
            <a:ext cx="1120802" cy="1095755"/>
          </a:xfrm>
          <a:prstGeom prst="circularArrow">
            <a:avLst>
              <a:gd name="adj1" fmla="val 10980"/>
              <a:gd name="adj2" fmla="val 1142322"/>
              <a:gd name="adj3" fmla="val 4500000"/>
              <a:gd name="adj4" fmla="val 10800000"/>
              <a:gd name="adj5" fmla="val 12500"/>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xtBox 39"/>
          <p:cNvSpPr txBox="1"/>
          <p:nvPr/>
        </p:nvSpPr>
        <p:spPr>
          <a:xfrm>
            <a:off x="4629390" y="2113737"/>
            <a:ext cx="2160000" cy="651973"/>
          </a:xfrm>
          <a:prstGeom prst="rect">
            <a:avLst/>
          </a:prstGeom>
          <a:noFill/>
        </p:spPr>
        <p:txBody>
          <a:bodyPr wrap="square" rtlCol="0">
            <a:spAutoFit/>
          </a:bodyPr>
          <a:lstStyle/>
          <a:p>
            <a:r>
              <a:rPr lang="en-GB" b="1" dirty="0" smtClean="0">
                <a:solidFill>
                  <a:schemeClr val="bg1"/>
                </a:solidFill>
              </a:rPr>
              <a:t>Enter once, </a:t>
            </a:r>
          </a:p>
          <a:p>
            <a:r>
              <a:rPr lang="en-GB" b="1" dirty="0" smtClean="0">
                <a:solidFill>
                  <a:schemeClr val="bg1"/>
                </a:solidFill>
              </a:rPr>
              <a:t>reuse often</a:t>
            </a:r>
          </a:p>
        </p:txBody>
      </p:sp>
      <p:sp>
        <p:nvSpPr>
          <p:cNvPr id="42" name="TextBox 41"/>
          <p:cNvSpPr txBox="1"/>
          <p:nvPr/>
        </p:nvSpPr>
        <p:spPr>
          <a:xfrm>
            <a:off x="179512" y="2117638"/>
            <a:ext cx="2160000" cy="356508"/>
          </a:xfrm>
          <a:prstGeom prst="rect">
            <a:avLst/>
          </a:prstGeom>
          <a:noFill/>
        </p:spPr>
        <p:txBody>
          <a:bodyPr wrap="square" rtlCol="0">
            <a:spAutoFit/>
          </a:bodyPr>
          <a:lstStyle/>
          <a:p>
            <a:r>
              <a:rPr lang="en-GB" b="1" dirty="0" smtClean="0">
                <a:solidFill>
                  <a:schemeClr val="bg1"/>
                </a:solidFill>
              </a:rPr>
              <a:t>Issues</a:t>
            </a:r>
          </a:p>
        </p:txBody>
      </p:sp>
    </p:spTree>
    <p:extLst>
      <p:ext uri="{BB962C8B-B14F-4D97-AF65-F5344CB8AC3E}">
        <p14:creationId xmlns:p14="http://schemas.microsoft.com/office/powerpoint/2010/main" val="1139071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O</a:t>
            </a:r>
            <a:r>
              <a:rPr lang="en-GB" altLang="en-US" dirty="0" smtClean="0"/>
              <a:t>MS relevant documents</a:t>
            </a:r>
            <a:endParaRPr lang="en-GB" altLang="en-US" dirty="0"/>
          </a:p>
        </p:txBody>
      </p:sp>
      <p:sp>
        <p:nvSpPr>
          <p:cNvPr id="7" name="Content Placeholder 2"/>
          <p:cNvSpPr>
            <a:spLocks noGrp="1"/>
          </p:cNvSpPr>
          <p:nvPr>
            <p:ph idx="1"/>
          </p:nvPr>
        </p:nvSpPr>
        <p:spPr>
          <a:xfrm>
            <a:off x="250825" y="1271978"/>
            <a:ext cx="8622323" cy="2952328"/>
          </a:xfrm>
        </p:spPr>
        <p:txBody>
          <a:bodyPr/>
          <a:lstStyle/>
          <a:p>
            <a:pPr marL="360000" indent="-360000">
              <a:lnSpc>
                <a:spcPct val="100000"/>
              </a:lnSpc>
              <a:spcBef>
                <a:spcPts val="0"/>
              </a:spcBef>
              <a:spcAft>
                <a:spcPts val="600"/>
              </a:spcAft>
              <a:buFont typeface="Arial" panose="020B0604020202020204" pitchFamily="34" charset="0"/>
              <a:buChar char="•"/>
            </a:pPr>
            <a:r>
              <a:rPr lang="en-GB" sz="1600" dirty="0" smtClean="0"/>
              <a:t>OMS </a:t>
            </a:r>
            <a:r>
              <a:rPr lang="en-GB" sz="1600" dirty="0"/>
              <a:t>training </a:t>
            </a:r>
            <a:r>
              <a:rPr lang="en-GB" sz="1600" dirty="0" smtClean="0"/>
              <a:t>videos are published on the </a:t>
            </a:r>
            <a:r>
              <a:rPr lang="en-GB" sz="1600" dirty="0" smtClean="0">
                <a:hlinkClick r:id="rId2"/>
              </a:rPr>
              <a:t>@emainfo</a:t>
            </a:r>
            <a:r>
              <a:rPr lang="en-GB" sz="1600" dirty="0" smtClean="0"/>
              <a:t> YouTube channel. They cover core functionality for users of RMS and OMS and are available freely.</a:t>
            </a:r>
            <a:endParaRPr lang="en-GB" sz="1600" dirty="0"/>
          </a:p>
          <a:p>
            <a:pPr marL="360000" indent="-360000">
              <a:lnSpc>
                <a:spcPct val="100000"/>
              </a:lnSpc>
              <a:spcBef>
                <a:spcPts val="0"/>
              </a:spcBef>
              <a:spcAft>
                <a:spcPts val="600"/>
              </a:spcAft>
              <a:buFont typeface="Arial" panose="020B0604020202020204" pitchFamily="34" charset="0"/>
              <a:buChar char="•"/>
            </a:pPr>
            <a:r>
              <a:rPr lang="en-GB" sz="1600" dirty="0" smtClean="0"/>
              <a:t>OMS web </a:t>
            </a:r>
            <a:r>
              <a:rPr lang="en-GB" sz="1600" dirty="0"/>
              <a:t>user manual </a:t>
            </a:r>
            <a:r>
              <a:rPr lang="en-GB" sz="1600" dirty="0" smtClean="0"/>
              <a:t>– provides guidance </a:t>
            </a:r>
            <a:r>
              <a:rPr lang="en-GB" sz="1600" dirty="0"/>
              <a:t>on OMS </a:t>
            </a:r>
            <a:r>
              <a:rPr lang="en-GB" sz="1600" dirty="0" smtClean="0"/>
              <a:t>services, e.g. searching and viewing data, exporting </a:t>
            </a:r>
            <a:r>
              <a:rPr lang="en-GB" sz="1600" dirty="0"/>
              <a:t>data, </a:t>
            </a:r>
            <a:r>
              <a:rPr lang="en-GB" sz="1600" dirty="0" smtClean="0"/>
              <a:t>requesting new </a:t>
            </a:r>
            <a:r>
              <a:rPr lang="en-GB" sz="1600" dirty="0"/>
              <a:t>data </a:t>
            </a:r>
            <a:r>
              <a:rPr lang="en-GB" sz="1600" dirty="0" smtClean="0"/>
              <a:t>entries, </a:t>
            </a:r>
            <a:r>
              <a:rPr lang="en-GB" sz="1600" dirty="0"/>
              <a:t>and </a:t>
            </a:r>
            <a:r>
              <a:rPr lang="en-GB" sz="1600" dirty="0" smtClean="0"/>
              <a:t>requesting changes to existing data.</a:t>
            </a:r>
          </a:p>
          <a:p>
            <a:pPr marL="360000" indent="-360000">
              <a:lnSpc>
                <a:spcPct val="100000"/>
              </a:lnSpc>
              <a:spcBef>
                <a:spcPts val="0"/>
              </a:spcBef>
              <a:spcAft>
                <a:spcPts val="600"/>
              </a:spcAft>
              <a:buFont typeface="Arial" panose="020B0604020202020204" pitchFamily="34" charset="0"/>
              <a:buChar char="•"/>
            </a:pPr>
            <a:r>
              <a:rPr lang="en-GB" sz="1600" dirty="0" smtClean="0"/>
              <a:t>Organisation </a:t>
            </a:r>
            <a:r>
              <a:rPr lang="en-GB" sz="1600" dirty="0"/>
              <a:t>data quality standards </a:t>
            </a:r>
            <a:r>
              <a:rPr lang="en-GB" sz="1600" dirty="0" smtClean="0"/>
              <a:t>– guidance on </a:t>
            </a:r>
            <a:r>
              <a:rPr lang="en-GB" sz="1600" dirty="0"/>
              <a:t>the data quality standards </a:t>
            </a:r>
            <a:r>
              <a:rPr lang="en-GB" sz="1600" dirty="0" smtClean="0"/>
              <a:t>applicable to OMS.</a:t>
            </a:r>
          </a:p>
          <a:p>
            <a:pPr marL="360000" indent="-360000">
              <a:lnSpc>
                <a:spcPct val="100000"/>
              </a:lnSpc>
              <a:spcBef>
                <a:spcPts val="0"/>
              </a:spcBef>
              <a:spcAft>
                <a:spcPts val="600"/>
              </a:spcAft>
              <a:buFont typeface="Arial" panose="020B0604020202020204" pitchFamily="34" charset="0"/>
              <a:buChar char="•"/>
            </a:pPr>
            <a:r>
              <a:rPr lang="en-GB" sz="1600" dirty="0"/>
              <a:t>SPOR </a:t>
            </a:r>
            <a:r>
              <a:rPr lang="en-GB" sz="1600" dirty="0" smtClean="0"/>
              <a:t>Service </a:t>
            </a:r>
            <a:r>
              <a:rPr lang="en-GB" sz="1600" dirty="0"/>
              <a:t>Level </a:t>
            </a:r>
            <a:r>
              <a:rPr lang="en-GB" sz="1600" dirty="0" smtClean="0"/>
              <a:t>Agreements </a:t>
            </a:r>
            <a:r>
              <a:rPr lang="en-GB" sz="1600" dirty="0"/>
              <a:t>(SLAs</a:t>
            </a:r>
            <a:r>
              <a:rPr lang="en-GB" sz="1600" dirty="0" smtClean="0"/>
              <a:t>) – service levels are indicative and will be reviewed in future. SLAs will </a:t>
            </a:r>
            <a:r>
              <a:rPr lang="en-GB" sz="1600" dirty="0"/>
              <a:t>be discussed with stakeholders and adjusted as SPOR data is consumed by additional </a:t>
            </a:r>
            <a:r>
              <a:rPr lang="en-GB" sz="1600" dirty="0" smtClean="0"/>
              <a:t>systems.</a:t>
            </a:r>
            <a:endParaRPr lang="en-GB" sz="1600" strike="sngStrike" dirty="0">
              <a:solidFill>
                <a:srgbClr val="FF0000"/>
              </a:solidFill>
            </a:endParaRPr>
          </a:p>
          <a:p>
            <a:pPr marL="360000" indent="-360000">
              <a:lnSpc>
                <a:spcPct val="100000"/>
              </a:lnSpc>
              <a:spcBef>
                <a:spcPts val="0"/>
              </a:spcBef>
              <a:spcAft>
                <a:spcPts val="600"/>
              </a:spcAft>
              <a:buFont typeface="Arial" panose="020B0604020202020204" pitchFamily="34" charset="0"/>
              <a:buChar char="•"/>
            </a:pPr>
            <a:endParaRPr lang="en-GB" sz="1600" dirty="0" smtClean="0"/>
          </a:p>
        </p:txBody>
      </p:sp>
      <p:pic>
        <p:nvPicPr>
          <p:cNvPr id="21"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508104" y="3859599"/>
            <a:ext cx="3385071" cy="2757136"/>
          </a:xfrm>
          <a:prstGeom prst="rect">
            <a:avLst/>
          </a:prstGeom>
          <a:noFill/>
          <a:ln w="9525">
            <a:solidFill>
              <a:schemeClr val="bg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2" name="Oval 21"/>
          <p:cNvSpPr/>
          <p:nvPr/>
        </p:nvSpPr>
        <p:spPr bwMode="auto">
          <a:xfrm>
            <a:off x="6271026" y="4243948"/>
            <a:ext cx="491124" cy="168578"/>
          </a:xfrm>
          <a:prstGeom prst="ellipse">
            <a:avLst/>
          </a:prstGeom>
          <a:noFill/>
          <a:ln w="12700"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23" name="Oval 22"/>
          <p:cNvSpPr/>
          <p:nvPr/>
        </p:nvSpPr>
        <p:spPr bwMode="auto">
          <a:xfrm>
            <a:off x="5572492" y="4587717"/>
            <a:ext cx="584233" cy="166800"/>
          </a:xfrm>
          <a:prstGeom prst="ellipse">
            <a:avLst/>
          </a:prstGeom>
          <a:noFill/>
          <a:ln w="12700"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24" name="Oval 23"/>
          <p:cNvSpPr/>
          <p:nvPr/>
        </p:nvSpPr>
        <p:spPr bwMode="auto">
          <a:xfrm>
            <a:off x="7518568" y="4079494"/>
            <a:ext cx="746092" cy="171870"/>
          </a:xfrm>
          <a:prstGeom prst="ellipse">
            <a:avLst/>
          </a:prstGeom>
          <a:noFill/>
          <a:ln w="12700"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25" name="Rectangle 24"/>
          <p:cNvSpPr/>
          <p:nvPr/>
        </p:nvSpPr>
        <p:spPr>
          <a:xfrm>
            <a:off x="4460886" y="6237312"/>
            <a:ext cx="2807443" cy="426296"/>
          </a:xfrm>
          <a:prstGeom prst="rect">
            <a:avLst/>
          </a:prstGeom>
          <a:solidFill>
            <a:schemeClr val="bg1"/>
          </a:solidFill>
          <a:ln w="12700">
            <a:solidFill>
              <a:schemeClr val="bg2">
                <a:lumMod val="60000"/>
                <a:lumOff val="40000"/>
              </a:schemeClr>
            </a:solidFill>
          </a:ln>
        </p:spPr>
        <p:txBody>
          <a:bodyPr wrap="square" lIns="72000" tIns="36000" rIns="72000" bIns="36000" anchor="ctr">
            <a:noAutofit/>
          </a:bodyPr>
          <a:lstStyle/>
          <a:p>
            <a:r>
              <a:rPr lang="en-GB" sz="1100" dirty="0">
                <a:hlinkClick r:id="rId4"/>
              </a:rPr>
              <a:t>http://spor.ema.europa.eu/sporwi</a:t>
            </a:r>
            <a:r>
              <a:rPr lang="en-GB" sz="1100" dirty="0" smtClean="0">
                <a:hlinkClick r:id="rId4"/>
              </a:rPr>
              <a:t>/</a:t>
            </a:r>
            <a:endParaRPr lang="en-GB" sz="1100" dirty="0"/>
          </a:p>
        </p:txBody>
      </p:sp>
      <p:pic>
        <p:nvPicPr>
          <p:cNvPr id="26"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0825" y="4437352"/>
            <a:ext cx="3456000" cy="2160000"/>
          </a:xfrm>
          <a:prstGeom prst="rect">
            <a:avLst/>
          </a:prstGeom>
          <a:noFill/>
          <a:ln w="9525">
            <a:solidFill>
              <a:schemeClr val="bg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7" name="Rectangle 26"/>
          <p:cNvSpPr/>
          <p:nvPr/>
        </p:nvSpPr>
        <p:spPr>
          <a:xfrm>
            <a:off x="1115616" y="4243948"/>
            <a:ext cx="3642050" cy="403278"/>
          </a:xfrm>
          <a:prstGeom prst="rect">
            <a:avLst/>
          </a:prstGeom>
          <a:solidFill>
            <a:schemeClr val="bg1"/>
          </a:solidFill>
          <a:ln w="12700">
            <a:solidFill>
              <a:schemeClr val="bg2">
                <a:lumMod val="60000"/>
                <a:lumOff val="40000"/>
              </a:schemeClr>
            </a:solidFill>
          </a:ln>
        </p:spPr>
        <p:txBody>
          <a:bodyPr wrap="square" lIns="72000" tIns="36000" rIns="72000" bIns="36000" anchor="ctr">
            <a:noAutofit/>
          </a:bodyPr>
          <a:lstStyle/>
          <a:p>
            <a:r>
              <a:rPr lang="en-GB" sz="1100" dirty="0">
                <a:hlinkClick r:id="rId2"/>
              </a:rPr>
              <a:t>https://</a:t>
            </a:r>
            <a:r>
              <a:rPr lang="en-GB" sz="1100" dirty="0" smtClean="0">
                <a:hlinkClick r:id="rId2"/>
              </a:rPr>
              <a:t>www.youtube.com/user/emainfo/videos</a:t>
            </a:r>
            <a:endParaRPr lang="en-GB" sz="1100" dirty="0"/>
          </a:p>
        </p:txBody>
      </p:sp>
      <p:sp>
        <p:nvSpPr>
          <p:cNvPr id="11" name="Slide Number Placeholder 4"/>
          <p:cNvSpPr>
            <a:spLocks noGrp="1"/>
          </p:cNvSpPr>
          <p:nvPr>
            <p:ph type="sldNum" sz="quarter" idx="11"/>
          </p:nvPr>
        </p:nvSpPr>
        <p:spPr>
          <a:xfrm>
            <a:off x="360363" y="6405563"/>
            <a:ext cx="307975" cy="239712"/>
          </a:xfrm>
        </p:spPr>
        <p:txBody>
          <a:bodyPr/>
          <a:lstStyle/>
          <a:p>
            <a:fld id="{7957F717-FD23-493C-BA54-F5AB575BDEC9}" type="slidenum">
              <a:rPr lang="en-GB" altLang="en-US" smtClean="0">
                <a:solidFill>
                  <a:srgbClr val="000000"/>
                </a:solidFill>
              </a:rPr>
              <a:pPr/>
              <a:t>29</a:t>
            </a:fld>
            <a:endParaRPr lang="en-GB" altLang="en-US" dirty="0">
              <a:solidFill>
                <a:srgbClr val="000000"/>
              </a:solidFill>
            </a:endParaRPr>
          </a:p>
        </p:txBody>
      </p:sp>
    </p:spTree>
    <p:extLst>
      <p:ext uri="{BB962C8B-B14F-4D97-AF65-F5344CB8AC3E}">
        <p14:creationId xmlns:p14="http://schemas.microsoft.com/office/powerpoint/2010/main" val="137760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eAF-OMS </a:t>
            </a:r>
            <a:r>
              <a:rPr lang="en-GB" altLang="en-US" dirty="0" smtClean="0"/>
              <a:t>– example form</a:t>
            </a:r>
            <a:endParaRPr lang="en-GB" altLang="en-US" dirty="0"/>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980728"/>
            <a:ext cx="3500636" cy="27098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87624" y="1870350"/>
            <a:ext cx="348615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7944" y="1268413"/>
            <a:ext cx="3503339" cy="41577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82543" y="4257588"/>
            <a:ext cx="3510632" cy="2337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4091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eAF-OMS </a:t>
            </a:r>
            <a:r>
              <a:rPr lang="en-GB" altLang="en-US" dirty="0" smtClean="0"/>
              <a:t>– example form</a:t>
            </a:r>
            <a:endParaRPr lang="en-GB" altLang="en-US" dirty="0"/>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980728"/>
            <a:ext cx="3500636" cy="27098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87624" y="1870350"/>
            <a:ext cx="348615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7944" y="1268413"/>
            <a:ext cx="3503339" cy="41577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82543" y="4257588"/>
            <a:ext cx="3510632" cy="2337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827584" y="3451123"/>
            <a:ext cx="7488832" cy="931730"/>
          </a:xfrm>
          <a:prstGeom prst="rect">
            <a:avLst/>
          </a:prstGeom>
          <a:solidFill>
            <a:srgbClr val="FFCCFF">
              <a:alpha val="40000"/>
            </a:srgbClr>
          </a:solidFill>
          <a:ln>
            <a:solidFill>
              <a:srgbClr val="FF0000"/>
            </a:solidFill>
          </a:ln>
        </p:spPr>
        <p:txBody>
          <a:bodyPr wrap="square" rtlCol="0" anchor="ctr">
            <a:spAutoFit/>
          </a:bodyPr>
          <a:lstStyle/>
          <a:p>
            <a:r>
              <a:rPr lang="en-GB" sz="2400" b="1" dirty="0" smtClean="0">
                <a:solidFill>
                  <a:srgbClr val="FF0000"/>
                </a:solidFill>
              </a:rPr>
              <a:t>Demonstration:</a:t>
            </a:r>
            <a:br>
              <a:rPr lang="en-GB" sz="2400" b="1" dirty="0" smtClean="0">
                <a:solidFill>
                  <a:srgbClr val="FF0000"/>
                </a:solidFill>
              </a:rPr>
            </a:br>
            <a:r>
              <a:rPr lang="en-GB" sz="2400" b="1" dirty="0" smtClean="0">
                <a:solidFill>
                  <a:srgbClr val="FF0000"/>
                </a:solidFill>
              </a:rPr>
              <a:t>V eAF</a:t>
            </a:r>
            <a:endParaRPr lang="en-GB" sz="2400" b="1" dirty="0">
              <a:solidFill>
                <a:srgbClr val="FF0000"/>
              </a:solidFill>
            </a:endParaRPr>
          </a:p>
        </p:txBody>
      </p:sp>
    </p:spTree>
    <p:extLst>
      <p:ext uri="{BB962C8B-B14F-4D97-AF65-F5344CB8AC3E}">
        <p14:creationId xmlns:p14="http://schemas.microsoft.com/office/powerpoint/2010/main" val="4207019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68413"/>
            <a:ext cx="8642350" cy="950913"/>
          </a:xfrm>
        </p:spPr>
        <p:txBody>
          <a:bodyPr/>
          <a:lstStyle/>
          <a:p>
            <a:r>
              <a:rPr lang="en-GB" dirty="0" smtClean="0"/>
              <a:t>Requesting Substance – using EMA Service Desk instead of mdms@ email</a:t>
            </a:r>
            <a:endParaRPr lang="en-GB" dirty="0"/>
          </a:p>
        </p:txBody>
      </p:sp>
    </p:spTree>
    <p:extLst>
      <p:ext uri="{BB962C8B-B14F-4D97-AF65-F5344CB8AC3E}">
        <p14:creationId xmlns:p14="http://schemas.microsoft.com/office/powerpoint/2010/main" val="3174627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68760"/>
            <a:ext cx="8564563" cy="3959225"/>
          </a:xfrm>
        </p:spPr>
        <p:txBody>
          <a:bodyPr/>
          <a:lstStyle/>
          <a:p>
            <a:pPr marL="342900" indent="-342900">
              <a:buFont typeface="Arial" panose="020B0604020202020204" pitchFamily="34" charset="0"/>
              <a:buChar char="•"/>
            </a:pPr>
            <a:r>
              <a:rPr lang="en-GB" sz="1800" b="1" dirty="0"/>
              <a:t>Substance-related lists remain in EUTCT until </a:t>
            </a:r>
            <a:r>
              <a:rPr lang="en-GB" sz="1800" dirty="0"/>
              <a:t>the Substance Management Services (SMS) is </a:t>
            </a:r>
            <a:r>
              <a:rPr lang="en-GB" sz="1800" dirty="0" smtClean="0"/>
              <a:t>delivered.</a:t>
            </a:r>
          </a:p>
          <a:p>
            <a:pPr marL="611188" lvl="1" indent="-342900">
              <a:buFont typeface="Arial" panose="020B0604020202020204" pitchFamily="34" charset="0"/>
              <a:buChar char="•"/>
            </a:pPr>
            <a:r>
              <a:rPr lang="en-GB" u="sng" dirty="0" smtClean="0">
                <a:hlinkClick r:id="rId2"/>
              </a:rPr>
              <a:t>EUTCT</a:t>
            </a:r>
            <a:r>
              <a:rPr lang="en-GB" b="1" dirty="0" smtClean="0"/>
              <a:t> </a:t>
            </a:r>
            <a:r>
              <a:rPr lang="en-GB" dirty="0"/>
              <a:t>should be used only for browsing and downloading the Substances-related </a:t>
            </a:r>
            <a:r>
              <a:rPr lang="en-GB" dirty="0" smtClean="0"/>
              <a:t>lists.</a:t>
            </a:r>
          </a:p>
          <a:p>
            <a:pPr marL="342900" indent="-342900">
              <a:lnSpc>
                <a:spcPct val="100000"/>
              </a:lnSpc>
              <a:spcBef>
                <a:spcPts val="200"/>
              </a:spcBef>
              <a:spcAft>
                <a:spcPts val="200"/>
              </a:spcAft>
              <a:buFont typeface="Arial" panose="020B0604020202020204" pitchFamily="34" charset="0"/>
              <a:buChar char="•"/>
            </a:pPr>
            <a:r>
              <a:rPr lang="en-GB" sz="1800" dirty="0" smtClean="0"/>
              <a:t>Substance </a:t>
            </a:r>
            <a:r>
              <a:rPr lang="en-GB" sz="1800" dirty="0"/>
              <a:t>data </a:t>
            </a:r>
            <a:r>
              <a:rPr lang="en-GB" sz="1800" dirty="0" smtClean="0"/>
              <a:t>remains in </a:t>
            </a:r>
            <a:r>
              <a:rPr lang="en-GB" sz="1800" dirty="0"/>
              <a:t>EUTCT until the Substance Management Services (SMS) is </a:t>
            </a:r>
            <a:r>
              <a:rPr lang="en-GB" sz="1800" dirty="0" smtClean="0"/>
              <a:t>delivered.</a:t>
            </a:r>
            <a:endParaRPr lang="en-GB" sz="1800" dirty="0"/>
          </a:p>
          <a:p>
            <a:pPr marL="342900" indent="-342900">
              <a:lnSpc>
                <a:spcPct val="100000"/>
              </a:lnSpc>
              <a:spcBef>
                <a:spcPts val="200"/>
              </a:spcBef>
              <a:spcAft>
                <a:spcPts val="200"/>
              </a:spcAft>
              <a:buFont typeface="Arial" panose="020B0604020202020204" pitchFamily="34" charset="0"/>
              <a:buChar char="•"/>
            </a:pPr>
            <a:r>
              <a:rPr lang="en-GB" sz="1800" dirty="0" smtClean="0"/>
              <a:t>As of January 2018 new </a:t>
            </a:r>
            <a:r>
              <a:rPr lang="en-GB" sz="1800" dirty="0"/>
              <a:t>substance requests and updates </a:t>
            </a:r>
            <a:r>
              <a:rPr lang="en-GB" sz="1800" dirty="0" smtClean="0"/>
              <a:t>should </a:t>
            </a:r>
            <a:r>
              <a:rPr lang="en-GB" sz="1800" dirty="0"/>
              <a:t>be submitted </a:t>
            </a:r>
            <a:r>
              <a:rPr lang="en-GB" sz="1800" dirty="0" smtClean="0"/>
              <a:t>via </a:t>
            </a:r>
            <a:r>
              <a:rPr lang="en-GB" sz="1800" dirty="0"/>
              <a:t>requests made to the </a:t>
            </a:r>
            <a:r>
              <a:rPr lang="en-GB" sz="1800" b="1" dirty="0"/>
              <a:t>EMA Service </a:t>
            </a:r>
            <a:r>
              <a:rPr lang="en-GB" sz="1800" b="1" dirty="0" smtClean="0"/>
              <a:t>Desk portal.</a:t>
            </a:r>
          </a:p>
          <a:p>
            <a:pPr marL="342900" indent="-342900">
              <a:lnSpc>
                <a:spcPct val="100000"/>
              </a:lnSpc>
              <a:spcBef>
                <a:spcPts val="200"/>
              </a:spcBef>
              <a:spcAft>
                <a:spcPts val="200"/>
              </a:spcAft>
              <a:buFont typeface="Arial" panose="020B0604020202020204" pitchFamily="34" charset="0"/>
              <a:buChar char="•"/>
            </a:pPr>
            <a:r>
              <a:rPr lang="en-GB" sz="1800" dirty="0" smtClean="0"/>
              <a:t>When submitting a substance request </a:t>
            </a:r>
            <a:r>
              <a:rPr lang="en-GB" sz="1800" dirty="0"/>
              <a:t>to the EMA Service </a:t>
            </a:r>
            <a:r>
              <a:rPr lang="en-GB" sz="1800" dirty="0" smtClean="0"/>
              <a:t>Desk please provide supporting documentation for the substance (e.g. product SmPC or substance specifications).</a:t>
            </a:r>
          </a:p>
          <a:p>
            <a:pPr marL="342900" indent="-342900">
              <a:lnSpc>
                <a:spcPct val="100000"/>
              </a:lnSpc>
              <a:spcBef>
                <a:spcPts val="200"/>
              </a:spcBef>
              <a:spcAft>
                <a:spcPts val="200"/>
              </a:spcAft>
              <a:buFont typeface="Arial" panose="020B0604020202020204" pitchFamily="34" charset="0"/>
              <a:buChar char="•"/>
            </a:pPr>
            <a:r>
              <a:rPr lang="en-GB" sz="1800" dirty="0" smtClean="0">
                <a:hlinkClick r:id="rId3"/>
              </a:rPr>
              <a:t>mdms@ema.europa.eu</a:t>
            </a:r>
            <a:r>
              <a:rPr lang="en-GB" sz="1800" dirty="0" smtClean="0"/>
              <a:t> </a:t>
            </a:r>
            <a:r>
              <a:rPr lang="en-GB" sz="1800" dirty="0"/>
              <a:t>email address will be </a:t>
            </a:r>
            <a:r>
              <a:rPr lang="en-GB" sz="1800" dirty="0" smtClean="0"/>
              <a:t>discontinued in Q1 2018.</a:t>
            </a:r>
            <a:endParaRPr lang="en-GB" sz="1800" dirty="0"/>
          </a:p>
          <a:p>
            <a:endParaRPr lang="en-GB" dirty="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33</a:t>
            </a:fld>
            <a:endParaRPr lang="en-GB" altLang="en-US" dirty="0"/>
          </a:p>
        </p:txBody>
      </p:sp>
      <p:sp>
        <p:nvSpPr>
          <p:cNvPr id="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Substances in eAF </a:t>
            </a:r>
            <a:r>
              <a:rPr lang="en-GB" altLang="en-US" dirty="0" smtClean="0"/>
              <a:t>submissions 1/2</a:t>
            </a:r>
            <a:endParaRPr lang="en-GB" altLang="en-US" dirty="0"/>
          </a:p>
        </p:txBody>
      </p:sp>
    </p:spTree>
    <p:extLst>
      <p:ext uri="{BB962C8B-B14F-4D97-AF65-F5344CB8AC3E}">
        <p14:creationId xmlns:p14="http://schemas.microsoft.com/office/powerpoint/2010/main" val="3550177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37" y="0"/>
            <a:ext cx="6715528" cy="665253"/>
          </a:xfrm>
        </p:spPr>
        <p:txBody>
          <a:bodyPr anchor="ctr"/>
          <a:lstStyle/>
          <a:p>
            <a:r>
              <a:rPr lang="en-GB" sz="2400" dirty="0"/>
              <a:t>R</a:t>
            </a:r>
            <a:r>
              <a:rPr lang="en-GB" sz="2400" dirty="0" smtClean="0"/>
              <a:t>MS user process</a:t>
            </a:r>
            <a:endParaRPr lang="en-GB" sz="2400" dirty="0"/>
          </a:p>
        </p:txBody>
      </p:sp>
      <p:sp>
        <p:nvSpPr>
          <p:cNvPr id="86" name="Title 1"/>
          <p:cNvSpPr txBox="1">
            <a:spLocks/>
          </p:cNvSpPr>
          <p:nvPr/>
        </p:nvSpPr>
        <p:spPr bwMode="auto">
          <a:xfrm>
            <a:off x="250825" y="17252"/>
            <a:ext cx="658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a:solidFill>
                  <a:schemeClr val="bg1"/>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altLang="en-US" dirty="0"/>
              <a:t>Substances in eAF </a:t>
            </a:r>
            <a:r>
              <a:rPr lang="en-GB" altLang="en-US" dirty="0" smtClean="0"/>
              <a:t>submissions 2/2</a:t>
            </a:r>
            <a:endParaRPr lang="en-GB" altLang="en-US" dirty="0"/>
          </a:p>
        </p:txBody>
      </p:sp>
      <p:sp>
        <p:nvSpPr>
          <p:cNvPr id="72" name="Rounded Rectangle 71"/>
          <p:cNvSpPr/>
          <p:nvPr/>
        </p:nvSpPr>
        <p:spPr bwMode="auto">
          <a:xfrm>
            <a:off x="413742" y="1156543"/>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a:t>Prepare applicati</a:t>
            </a:r>
            <a:r>
              <a:rPr kumimoji="0" lang="en-GB" sz="1000" b="0" i="0" u="none" strike="noStrike" cap="none" normalizeH="0" baseline="0" dirty="0" smtClean="0">
                <a:ln>
                  <a:noFill/>
                </a:ln>
                <a:solidFill>
                  <a:srgbClr val="000000"/>
                </a:solidFill>
                <a:effectLst/>
                <a:latin typeface="Verdana" pitchFamily="34" charset="0"/>
                <a:cs typeface="Arial" charset="0"/>
              </a:rPr>
              <a:t>on form</a:t>
            </a:r>
          </a:p>
        </p:txBody>
      </p:sp>
      <p:sp>
        <p:nvSpPr>
          <p:cNvPr id="100" name="Rounded Rectangle 99"/>
          <p:cNvSpPr/>
          <p:nvPr/>
        </p:nvSpPr>
        <p:spPr bwMode="auto">
          <a:xfrm>
            <a:off x="2490454" y="2368562"/>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Check Substance data in </a:t>
            </a:r>
            <a:r>
              <a:rPr lang="en-GB" sz="1000" b="1" dirty="0" smtClean="0"/>
              <a:t>EUTCT</a:t>
            </a:r>
            <a:endParaRPr kumimoji="0" lang="en-GB" sz="1000" b="1" i="0" u="none" strike="noStrike" cap="none" normalizeH="0" baseline="0" dirty="0" smtClean="0">
              <a:ln>
                <a:noFill/>
              </a:ln>
              <a:solidFill>
                <a:srgbClr val="000000"/>
              </a:solidFill>
              <a:effectLst/>
            </a:endParaRPr>
          </a:p>
        </p:txBody>
      </p:sp>
      <p:sp>
        <p:nvSpPr>
          <p:cNvPr id="101" name="Rounded Rectangle 100"/>
          <p:cNvSpPr/>
          <p:nvPr/>
        </p:nvSpPr>
        <p:spPr bwMode="auto">
          <a:xfrm>
            <a:off x="296014" y="3565634"/>
            <a:ext cx="1683698"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a:lnSpc>
                <a:spcPct val="100000"/>
              </a:lnSpc>
            </a:pPr>
            <a:r>
              <a:rPr lang="en-GB" sz="1000" dirty="0" smtClean="0"/>
              <a:t>Receive confirmation from EMA Service Desk that </a:t>
            </a:r>
            <a:r>
              <a:rPr lang="en-GB" sz="1000" dirty="0"/>
              <a:t>Substance </a:t>
            </a:r>
            <a:r>
              <a:rPr lang="en-GB" sz="1000" dirty="0" smtClean="0"/>
              <a:t>data is registered </a:t>
            </a:r>
            <a:r>
              <a:rPr lang="en-GB" sz="1000" dirty="0"/>
              <a:t>or </a:t>
            </a:r>
            <a:r>
              <a:rPr lang="en-GB" sz="1000" dirty="0" smtClean="0"/>
              <a:t>updated</a:t>
            </a:r>
            <a:endParaRPr lang="en-GB" sz="1000" dirty="0"/>
          </a:p>
        </p:txBody>
      </p:sp>
      <p:sp>
        <p:nvSpPr>
          <p:cNvPr id="102" name="Rounded Rectangle 101"/>
          <p:cNvSpPr/>
          <p:nvPr/>
        </p:nvSpPr>
        <p:spPr bwMode="auto">
          <a:xfrm>
            <a:off x="1585630" y="5056093"/>
            <a:ext cx="1618218" cy="594353"/>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Submit request</a:t>
            </a:r>
            <a:r>
              <a:rPr lang="en-GB" sz="1000" dirty="0" smtClean="0">
                <a:solidFill>
                  <a:schemeClr val="tx1"/>
                </a:solidFill>
              </a:rPr>
              <a:t> </a:t>
            </a:r>
            <a:r>
              <a:rPr lang="en-GB" sz="1000" b="1" dirty="0" smtClean="0">
                <a:solidFill>
                  <a:schemeClr val="tx1"/>
                </a:solidFill>
              </a:rPr>
              <a:t>via EMA Service Desk portal </a:t>
            </a:r>
            <a:r>
              <a:rPr lang="en-GB" sz="1000" dirty="0" smtClean="0"/>
              <a:t>to register </a:t>
            </a:r>
            <a:r>
              <a:rPr lang="en-GB" sz="1000" b="1" dirty="0" smtClean="0"/>
              <a:t>new</a:t>
            </a:r>
            <a:r>
              <a:rPr lang="en-GB" sz="1000" dirty="0" smtClean="0"/>
              <a:t> Substance data</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sp>
        <p:nvSpPr>
          <p:cNvPr id="104" name="Rounded Rectangle 103"/>
          <p:cNvSpPr/>
          <p:nvPr/>
        </p:nvSpPr>
        <p:spPr bwMode="auto">
          <a:xfrm>
            <a:off x="3492040" y="5057209"/>
            <a:ext cx="1688520" cy="593237"/>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Submit request </a:t>
            </a:r>
            <a:r>
              <a:rPr lang="en-GB" sz="1000" b="1" dirty="0" smtClean="0"/>
              <a:t>via EMA Service Desk portal </a:t>
            </a:r>
            <a:r>
              <a:rPr lang="en-GB" sz="1000" dirty="0" smtClean="0"/>
              <a:t>to </a:t>
            </a:r>
            <a:r>
              <a:rPr lang="en-GB" sz="1000" b="1" dirty="0" smtClean="0"/>
              <a:t>update</a:t>
            </a:r>
            <a:r>
              <a:rPr lang="en-GB" sz="1000" dirty="0" smtClean="0"/>
              <a:t> existing Substance data</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sp>
        <p:nvSpPr>
          <p:cNvPr id="105" name="Rounded Rectangle 104"/>
          <p:cNvSpPr/>
          <p:nvPr/>
        </p:nvSpPr>
        <p:spPr bwMode="auto">
          <a:xfrm>
            <a:off x="5616757" y="1156543"/>
            <a:ext cx="1440000" cy="720000"/>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Complete application form &amp; submit</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sp>
        <p:nvSpPr>
          <p:cNvPr id="106" name="Diamond 105"/>
          <p:cNvSpPr/>
          <p:nvPr/>
        </p:nvSpPr>
        <p:spPr bwMode="auto">
          <a:xfrm>
            <a:off x="2310453" y="1066543"/>
            <a:ext cx="1803581" cy="900000"/>
          </a:xfrm>
          <a:prstGeom prst="diamond">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36000" tIns="36000" rIns="36000" bIns="36000" numCol="1" rtlCol="0" anchor="ctr" anchorCtr="0" compatLnSpc="1">
            <a:prstTxWarp prst="textNoShape">
              <a:avLst/>
            </a:prstTxWarp>
            <a:noAutofit/>
          </a:bodyPr>
          <a:lstStyle/>
          <a:p>
            <a:r>
              <a:rPr lang="en-GB" sz="1000" dirty="0" smtClean="0"/>
              <a:t>Substance data available in </a:t>
            </a:r>
            <a:r>
              <a:rPr lang="en-GB" sz="1000" dirty="0"/>
              <a:t>eAF?</a:t>
            </a:r>
          </a:p>
        </p:txBody>
      </p:sp>
      <p:sp>
        <p:nvSpPr>
          <p:cNvPr id="107" name="Diamond 106"/>
          <p:cNvSpPr/>
          <p:nvPr/>
        </p:nvSpPr>
        <p:spPr bwMode="auto">
          <a:xfrm>
            <a:off x="2310454" y="3412658"/>
            <a:ext cx="1800000" cy="1089000"/>
          </a:xfrm>
          <a:prstGeom prst="diamond">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36000" tIns="36000" rIns="36000" bIns="36000" numCol="1" rtlCol="0" anchor="ctr" anchorCtr="0" compatLnSpc="1">
            <a:prstTxWarp prst="textNoShape">
              <a:avLst/>
            </a:prstTxWarp>
            <a:noAutofit/>
          </a:bodyPr>
          <a:lstStyle/>
          <a:p>
            <a:r>
              <a:rPr lang="en-GB" sz="1000" dirty="0" smtClean="0"/>
              <a:t>Substance exists with other Preferred Term?</a:t>
            </a:r>
            <a:endParaRPr lang="en-GB" sz="1000" dirty="0"/>
          </a:p>
        </p:txBody>
      </p:sp>
      <p:sp>
        <p:nvSpPr>
          <p:cNvPr id="108" name="Rounded Rectangle 107"/>
          <p:cNvSpPr/>
          <p:nvPr/>
        </p:nvSpPr>
        <p:spPr bwMode="auto">
          <a:xfrm>
            <a:off x="5616757" y="2282317"/>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Receive application form</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grpSp>
        <p:nvGrpSpPr>
          <p:cNvPr id="110" name="Group 109"/>
          <p:cNvGrpSpPr/>
          <p:nvPr/>
        </p:nvGrpSpPr>
        <p:grpSpPr>
          <a:xfrm>
            <a:off x="4640560" y="1211418"/>
            <a:ext cx="540000" cy="572151"/>
            <a:chOff x="162390" y="2317005"/>
            <a:chExt cx="540000" cy="572151"/>
          </a:xfrm>
        </p:grpSpPr>
        <p:sp>
          <p:nvSpPr>
            <p:cNvPr id="111" name="Rectangle 110"/>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12" name="Group 111"/>
            <p:cNvGrpSpPr/>
            <p:nvPr/>
          </p:nvGrpSpPr>
          <p:grpSpPr>
            <a:xfrm>
              <a:off x="162390" y="2317005"/>
              <a:ext cx="540000" cy="564847"/>
              <a:chOff x="162390" y="2317005"/>
              <a:chExt cx="540000" cy="564847"/>
            </a:xfrm>
          </p:grpSpPr>
          <p:sp>
            <p:nvSpPr>
              <p:cNvPr id="113"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14" name="TextBox 113"/>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a:t>eAF</a:t>
                </a:r>
              </a:p>
            </p:txBody>
          </p:sp>
        </p:grpSp>
      </p:grpSp>
      <p:sp>
        <p:nvSpPr>
          <p:cNvPr id="115" name="Rounded Rectangle 114"/>
          <p:cNvSpPr/>
          <p:nvPr/>
        </p:nvSpPr>
        <p:spPr bwMode="auto">
          <a:xfrm>
            <a:off x="7443109" y="2282317"/>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Validate Substance data in </a:t>
            </a:r>
            <a:r>
              <a:rPr lang="en-GB" sz="1000" b="1" dirty="0" smtClean="0"/>
              <a:t>EUTCT</a:t>
            </a:r>
            <a:endParaRPr kumimoji="0" lang="en-GB" sz="1000" b="1" i="0" u="none" strike="noStrike" cap="none" normalizeH="0" baseline="0" dirty="0" smtClean="0">
              <a:ln>
                <a:noFill/>
              </a:ln>
              <a:solidFill>
                <a:srgbClr val="000000"/>
              </a:solidFill>
              <a:effectLst/>
            </a:endParaRPr>
          </a:p>
        </p:txBody>
      </p:sp>
      <p:cxnSp>
        <p:nvCxnSpPr>
          <p:cNvPr id="6" name="Straight Arrow Connector 5"/>
          <p:cNvCxnSpPr>
            <a:stCxn id="72" idx="3"/>
            <a:endCxn id="106" idx="1"/>
          </p:cNvCxnSpPr>
          <p:nvPr/>
        </p:nvCxnSpPr>
        <p:spPr bwMode="auto">
          <a:xfrm>
            <a:off x="1853742" y="1516543"/>
            <a:ext cx="456711" cy="0"/>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106" idx="2"/>
            <a:endCxn id="100" idx="0"/>
          </p:cNvCxnSpPr>
          <p:nvPr/>
        </p:nvCxnSpPr>
        <p:spPr bwMode="auto">
          <a:xfrm flipH="1">
            <a:off x="3210454" y="1966543"/>
            <a:ext cx="1790" cy="402019"/>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100" idx="2"/>
            <a:endCxn id="107" idx="0"/>
          </p:cNvCxnSpPr>
          <p:nvPr/>
        </p:nvCxnSpPr>
        <p:spPr bwMode="auto">
          <a:xfrm>
            <a:off x="3210454" y="3088562"/>
            <a:ext cx="0" cy="324096"/>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flipH="1" flipV="1">
            <a:off x="1107282" y="1876543"/>
            <a:ext cx="4121" cy="1689091"/>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106" idx="3"/>
            <a:endCxn id="111" idx="1"/>
          </p:cNvCxnSpPr>
          <p:nvPr/>
        </p:nvCxnSpPr>
        <p:spPr bwMode="auto">
          <a:xfrm flipV="1">
            <a:off x="4114034" y="1515369"/>
            <a:ext cx="572423" cy="11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a:stCxn id="111" idx="3"/>
            <a:endCxn id="105" idx="1"/>
          </p:cNvCxnSpPr>
          <p:nvPr/>
        </p:nvCxnSpPr>
        <p:spPr bwMode="auto">
          <a:xfrm>
            <a:off x="5129257" y="1515369"/>
            <a:ext cx="487500" cy="11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a:stCxn id="105" idx="2"/>
            <a:endCxn id="108" idx="0"/>
          </p:cNvCxnSpPr>
          <p:nvPr/>
        </p:nvCxnSpPr>
        <p:spPr bwMode="auto">
          <a:xfrm>
            <a:off x="6336757" y="1876543"/>
            <a:ext cx="0" cy="40577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108" idx="3"/>
            <a:endCxn id="115" idx="1"/>
          </p:cNvCxnSpPr>
          <p:nvPr/>
        </p:nvCxnSpPr>
        <p:spPr bwMode="auto">
          <a:xfrm>
            <a:off x="7056757" y="2642317"/>
            <a:ext cx="386352" cy="0"/>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6" name="Group 115"/>
          <p:cNvGrpSpPr/>
          <p:nvPr/>
        </p:nvGrpSpPr>
        <p:grpSpPr>
          <a:xfrm>
            <a:off x="222789" y="975525"/>
            <a:ext cx="360000" cy="360000"/>
            <a:chOff x="467544" y="2368961"/>
            <a:chExt cx="414567" cy="414567"/>
          </a:xfrm>
        </p:grpSpPr>
        <p:sp>
          <p:nvSpPr>
            <p:cNvPr id="117" name="Oval 116"/>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18" name="Picture 117" descr="14.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19" name="Group 118"/>
          <p:cNvGrpSpPr/>
          <p:nvPr/>
        </p:nvGrpSpPr>
        <p:grpSpPr>
          <a:xfrm>
            <a:off x="5446282" y="975525"/>
            <a:ext cx="360000" cy="360000"/>
            <a:chOff x="467544" y="2368961"/>
            <a:chExt cx="414567" cy="414567"/>
          </a:xfrm>
        </p:grpSpPr>
        <p:sp>
          <p:nvSpPr>
            <p:cNvPr id="120" name="Oval 119"/>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1" name="Picture 120" descr="14.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2" name="Group 121"/>
          <p:cNvGrpSpPr/>
          <p:nvPr/>
        </p:nvGrpSpPr>
        <p:grpSpPr>
          <a:xfrm>
            <a:off x="2310750" y="2180702"/>
            <a:ext cx="360000" cy="360000"/>
            <a:chOff x="467544" y="2368961"/>
            <a:chExt cx="414567" cy="414567"/>
          </a:xfrm>
        </p:grpSpPr>
        <p:sp>
          <p:nvSpPr>
            <p:cNvPr id="123" name="Oval 122"/>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4" name="Picture 123" descr="14.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5" name="Group 124"/>
          <p:cNvGrpSpPr/>
          <p:nvPr/>
        </p:nvGrpSpPr>
        <p:grpSpPr>
          <a:xfrm>
            <a:off x="5076056" y="4840069"/>
            <a:ext cx="360000" cy="360000"/>
            <a:chOff x="467544" y="2368961"/>
            <a:chExt cx="414567" cy="414567"/>
          </a:xfrm>
        </p:grpSpPr>
        <p:sp>
          <p:nvSpPr>
            <p:cNvPr id="126" name="Oval 125"/>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27" name="Picture 126" descr="14.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28" name="Group 127"/>
          <p:cNvGrpSpPr/>
          <p:nvPr/>
        </p:nvGrpSpPr>
        <p:grpSpPr>
          <a:xfrm>
            <a:off x="1335244" y="4786350"/>
            <a:ext cx="356436" cy="360000"/>
            <a:chOff x="467544" y="2368961"/>
            <a:chExt cx="414567" cy="414567"/>
          </a:xfrm>
        </p:grpSpPr>
        <p:sp>
          <p:nvSpPr>
            <p:cNvPr id="129" name="Oval 128"/>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30" name="Picture 129" descr="14.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136" name="Group 135"/>
          <p:cNvGrpSpPr/>
          <p:nvPr/>
        </p:nvGrpSpPr>
        <p:grpSpPr>
          <a:xfrm>
            <a:off x="3743928" y="1997829"/>
            <a:ext cx="468000" cy="568976"/>
            <a:chOff x="793832" y="2317005"/>
            <a:chExt cx="468000" cy="568976"/>
          </a:xfrm>
        </p:grpSpPr>
        <p:sp>
          <p:nvSpPr>
            <p:cNvPr id="137" name="Rectangle 136"/>
            <p:cNvSpPr/>
            <p:nvPr/>
          </p:nvSpPr>
          <p:spPr bwMode="auto">
            <a:xfrm>
              <a:off x="806432" y="2349581"/>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38" name="Freeform 13"/>
            <p:cNvSpPr>
              <a:spLocks noEditPoints="1"/>
            </p:cNvSpPr>
            <p:nvPr/>
          </p:nvSpPr>
          <p:spPr bwMode="auto">
            <a:xfrm>
              <a:off x="811832"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rgbClr val="009BB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39" name="TextBox 138"/>
            <p:cNvSpPr txBox="1"/>
            <p:nvPr/>
          </p:nvSpPr>
          <p:spPr>
            <a:xfrm>
              <a:off x="793832" y="2317005"/>
              <a:ext cx="468000" cy="180000"/>
            </a:xfrm>
            <a:prstGeom prst="rect">
              <a:avLst/>
            </a:prstGeom>
            <a:noFill/>
          </p:spPr>
          <p:txBody>
            <a:bodyPr wrap="square" lIns="0" tIns="0" rIns="0" bIns="0" rtlCol="0" anchor="ctr">
              <a:noAutofit/>
            </a:bodyPr>
            <a:lstStyle/>
            <a:p>
              <a:pPr algn="ctr">
                <a:lnSpc>
                  <a:spcPct val="100000"/>
                </a:lnSpc>
              </a:pPr>
              <a:r>
                <a:rPr lang="en-GB" sz="1000" b="1" dirty="0" smtClean="0"/>
                <a:t>EUTCT</a:t>
              </a:r>
              <a:endParaRPr lang="en-GB" sz="1000" b="1" dirty="0"/>
            </a:p>
          </p:txBody>
        </p:sp>
      </p:grpSp>
      <p:sp>
        <p:nvSpPr>
          <p:cNvPr id="148" name="TextBox 147"/>
          <p:cNvSpPr txBox="1"/>
          <p:nvPr/>
        </p:nvSpPr>
        <p:spPr>
          <a:xfrm>
            <a:off x="632977" y="2564647"/>
            <a:ext cx="1202719" cy="553998"/>
          </a:xfrm>
          <a:prstGeom prst="rect">
            <a:avLst/>
          </a:prstGeom>
          <a:solidFill>
            <a:schemeClr val="bg1"/>
          </a:solidFill>
        </p:spPr>
        <p:txBody>
          <a:bodyPr wrap="square" rtlCol="0">
            <a:spAutoFit/>
          </a:bodyPr>
          <a:lstStyle/>
          <a:p>
            <a:pPr algn="l">
              <a:lnSpc>
                <a:spcPct val="100000"/>
              </a:lnSpc>
            </a:pPr>
            <a:r>
              <a:rPr lang="en-GB" sz="1000" dirty="0" smtClean="0">
                <a:solidFill>
                  <a:schemeClr val="tx1"/>
                </a:solidFill>
              </a:rPr>
              <a:t>Refreshed data pulled into eAF automatically</a:t>
            </a:r>
            <a:endParaRPr lang="en-GB" sz="1000" dirty="0">
              <a:solidFill>
                <a:schemeClr val="tx1"/>
              </a:solidFill>
            </a:endParaRPr>
          </a:p>
        </p:txBody>
      </p:sp>
      <p:sp>
        <p:nvSpPr>
          <p:cNvPr id="149" name="Rectangle 148"/>
          <p:cNvSpPr/>
          <p:nvPr/>
        </p:nvSpPr>
        <p:spPr bwMode="auto">
          <a:xfrm>
            <a:off x="214130" y="1759567"/>
            <a:ext cx="540000" cy="216000"/>
          </a:xfrm>
          <a:prstGeom prst="rect">
            <a:avLst/>
          </a:prstGeom>
          <a:solidFill>
            <a:srgbClr val="FFDC4E"/>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Verdana" pitchFamily="34" charset="0"/>
                <a:cs typeface="Arial" charset="0"/>
              </a:rPr>
              <a:t>Start</a:t>
            </a:r>
          </a:p>
        </p:txBody>
      </p:sp>
      <p:grpSp>
        <p:nvGrpSpPr>
          <p:cNvPr id="150" name="Group 149"/>
          <p:cNvGrpSpPr/>
          <p:nvPr/>
        </p:nvGrpSpPr>
        <p:grpSpPr>
          <a:xfrm>
            <a:off x="1585288" y="753902"/>
            <a:ext cx="540000" cy="572151"/>
            <a:chOff x="162390" y="2317005"/>
            <a:chExt cx="540000" cy="572151"/>
          </a:xfrm>
        </p:grpSpPr>
        <p:sp>
          <p:nvSpPr>
            <p:cNvPr id="151" name="Rectangle 150"/>
            <p:cNvSpPr/>
            <p:nvPr/>
          </p:nvSpPr>
          <p:spPr bwMode="auto">
            <a:xfrm>
              <a:off x="208287" y="2352756"/>
              <a:ext cx="442800" cy="536400"/>
            </a:xfrm>
            <a:prstGeom prst="rect">
              <a:avLst/>
            </a:prstGeom>
            <a:solidFill>
              <a:schemeClr val="bg1"/>
            </a:solidFill>
            <a:ln w="317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52" name="Group 151"/>
            <p:cNvGrpSpPr/>
            <p:nvPr/>
          </p:nvGrpSpPr>
          <p:grpSpPr>
            <a:xfrm>
              <a:off x="162390" y="2317005"/>
              <a:ext cx="540000" cy="564847"/>
              <a:chOff x="162390" y="2317005"/>
              <a:chExt cx="540000" cy="564847"/>
            </a:xfrm>
          </p:grpSpPr>
          <p:sp>
            <p:nvSpPr>
              <p:cNvPr id="153" name="Freeform 13"/>
              <p:cNvSpPr>
                <a:spLocks noEditPoints="1"/>
              </p:cNvSpPr>
              <p:nvPr/>
            </p:nvSpPr>
            <p:spPr bwMode="auto">
              <a:xfrm>
                <a:off x="216390" y="2521852"/>
                <a:ext cx="432000" cy="360000"/>
              </a:xfrm>
              <a:custGeom>
                <a:avLst/>
                <a:gdLst>
                  <a:gd name="T0" fmla="*/ 489 w 543"/>
                  <a:gd name="T1" fmla="*/ 86 h 435"/>
                  <a:gd name="T2" fmla="*/ 489 w 543"/>
                  <a:gd name="T3" fmla="*/ 86 h 435"/>
                  <a:gd name="T4" fmla="*/ 163 w 543"/>
                  <a:gd name="T5" fmla="*/ 86 h 435"/>
                  <a:gd name="T6" fmla="*/ 163 w 543"/>
                  <a:gd name="T7" fmla="*/ 54 h 435"/>
                  <a:gd name="T8" fmla="*/ 489 w 543"/>
                  <a:gd name="T9" fmla="*/ 54 h 435"/>
                  <a:gd name="T10" fmla="*/ 489 w 543"/>
                  <a:gd name="T11" fmla="*/ 86 h 435"/>
                  <a:gd name="T12" fmla="*/ 489 w 543"/>
                  <a:gd name="T13" fmla="*/ 380 h 435"/>
                  <a:gd name="T14" fmla="*/ 489 w 543"/>
                  <a:gd name="T15" fmla="*/ 380 h 435"/>
                  <a:gd name="T16" fmla="*/ 53 w 543"/>
                  <a:gd name="T17" fmla="*/ 380 h 435"/>
                  <a:gd name="T18" fmla="*/ 53 w 543"/>
                  <a:gd name="T19" fmla="*/ 130 h 435"/>
                  <a:gd name="T20" fmla="*/ 489 w 543"/>
                  <a:gd name="T21" fmla="*/ 130 h 435"/>
                  <a:gd name="T22" fmla="*/ 489 w 543"/>
                  <a:gd name="T23" fmla="*/ 380 h 435"/>
                  <a:gd name="T24" fmla="*/ 50 w 543"/>
                  <a:gd name="T25" fmla="*/ 70 h 435"/>
                  <a:gd name="T26" fmla="*/ 50 w 543"/>
                  <a:gd name="T27" fmla="*/ 70 h 435"/>
                  <a:gd name="T28" fmla="*/ 70 w 543"/>
                  <a:gd name="T29" fmla="*/ 50 h 435"/>
                  <a:gd name="T30" fmla="*/ 91 w 543"/>
                  <a:gd name="T31" fmla="*/ 70 h 435"/>
                  <a:gd name="T32" fmla="*/ 70 w 543"/>
                  <a:gd name="T33" fmla="*/ 90 h 435"/>
                  <a:gd name="T34" fmla="*/ 50 w 543"/>
                  <a:gd name="T35" fmla="*/ 70 h 435"/>
                  <a:gd name="T36" fmla="*/ 125 w 543"/>
                  <a:gd name="T37" fmla="*/ 50 h 435"/>
                  <a:gd name="T38" fmla="*/ 125 w 543"/>
                  <a:gd name="T39" fmla="*/ 50 h 435"/>
                  <a:gd name="T40" fmla="*/ 145 w 543"/>
                  <a:gd name="T41" fmla="*/ 70 h 435"/>
                  <a:gd name="T42" fmla="*/ 125 w 543"/>
                  <a:gd name="T43" fmla="*/ 90 h 435"/>
                  <a:gd name="T44" fmla="*/ 104 w 543"/>
                  <a:gd name="T45" fmla="*/ 70 h 435"/>
                  <a:gd name="T46" fmla="*/ 125 w 543"/>
                  <a:gd name="T47" fmla="*/ 50 h 435"/>
                  <a:gd name="T48" fmla="*/ 489 w 543"/>
                  <a:gd name="T49" fmla="*/ 0 h 435"/>
                  <a:gd name="T50" fmla="*/ 489 w 543"/>
                  <a:gd name="T51" fmla="*/ 0 h 435"/>
                  <a:gd name="T52" fmla="*/ 54 w 543"/>
                  <a:gd name="T53" fmla="*/ 0 h 435"/>
                  <a:gd name="T54" fmla="*/ 0 w 543"/>
                  <a:gd name="T55" fmla="*/ 54 h 435"/>
                  <a:gd name="T56" fmla="*/ 0 w 543"/>
                  <a:gd name="T57" fmla="*/ 380 h 435"/>
                  <a:gd name="T58" fmla="*/ 54 w 543"/>
                  <a:gd name="T59" fmla="*/ 435 h 435"/>
                  <a:gd name="T60" fmla="*/ 489 w 543"/>
                  <a:gd name="T61" fmla="*/ 435 h 435"/>
                  <a:gd name="T62" fmla="*/ 543 w 543"/>
                  <a:gd name="T63" fmla="*/ 380 h 435"/>
                  <a:gd name="T64" fmla="*/ 543 w 543"/>
                  <a:gd name="T65" fmla="*/ 54 h 435"/>
                  <a:gd name="T66" fmla="*/ 489 w 543"/>
                  <a:gd name="T6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435">
                    <a:moveTo>
                      <a:pt x="489" y="86"/>
                    </a:moveTo>
                    <a:lnTo>
                      <a:pt x="489" y="86"/>
                    </a:lnTo>
                    <a:lnTo>
                      <a:pt x="163" y="86"/>
                    </a:lnTo>
                    <a:lnTo>
                      <a:pt x="163" y="54"/>
                    </a:lnTo>
                    <a:lnTo>
                      <a:pt x="489" y="54"/>
                    </a:lnTo>
                    <a:lnTo>
                      <a:pt x="489" y="86"/>
                    </a:lnTo>
                    <a:close/>
                    <a:moveTo>
                      <a:pt x="489" y="380"/>
                    </a:moveTo>
                    <a:lnTo>
                      <a:pt x="489" y="380"/>
                    </a:lnTo>
                    <a:lnTo>
                      <a:pt x="53" y="380"/>
                    </a:lnTo>
                    <a:lnTo>
                      <a:pt x="53" y="130"/>
                    </a:lnTo>
                    <a:lnTo>
                      <a:pt x="489" y="130"/>
                    </a:lnTo>
                    <a:lnTo>
                      <a:pt x="489" y="380"/>
                    </a:lnTo>
                    <a:close/>
                    <a:moveTo>
                      <a:pt x="50" y="70"/>
                    </a:moveTo>
                    <a:lnTo>
                      <a:pt x="50" y="70"/>
                    </a:lnTo>
                    <a:cubicBezTo>
                      <a:pt x="50" y="59"/>
                      <a:pt x="59" y="50"/>
                      <a:pt x="70" y="50"/>
                    </a:cubicBezTo>
                    <a:cubicBezTo>
                      <a:pt x="81" y="50"/>
                      <a:pt x="91" y="59"/>
                      <a:pt x="91" y="70"/>
                    </a:cubicBezTo>
                    <a:cubicBezTo>
                      <a:pt x="91" y="81"/>
                      <a:pt x="81" y="90"/>
                      <a:pt x="70" y="90"/>
                    </a:cubicBezTo>
                    <a:cubicBezTo>
                      <a:pt x="59" y="90"/>
                      <a:pt x="50" y="81"/>
                      <a:pt x="50" y="70"/>
                    </a:cubicBezTo>
                    <a:close/>
                    <a:moveTo>
                      <a:pt x="125" y="50"/>
                    </a:moveTo>
                    <a:lnTo>
                      <a:pt x="125" y="50"/>
                    </a:lnTo>
                    <a:cubicBezTo>
                      <a:pt x="136" y="50"/>
                      <a:pt x="145" y="59"/>
                      <a:pt x="145" y="70"/>
                    </a:cubicBezTo>
                    <a:cubicBezTo>
                      <a:pt x="145" y="81"/>
                      <a:pt x="136" y="90"/>
                      <a:pt x="125" y="90"/>
                    </a:cubicBezTo>
                    <a:cubicBezTo>
                      <a:pt x="113" y="90"/>
                      <a:pt x="104" y="81"/>
                      <a:pt x="104" y="70"/>
                    </a:cubicBezTo>
                    <a:cubicBezTo>
                      <a:pt x="104" y="59"/>
                      <a:pt x="113" y="50"/>
                      <a:pt x="125" y="50"/>
                    </a:cubicBezTo>
                    <a:close/>
                    <a:moveTo>
                      <a:pt x="489" y="0"/>
                    </a:moveTo>
                    <a:lnTo>
                      <a:pt x="489" y="0"/>
                    </a:lnTo>
                    <a:lnTo>
                      <a:pt x="54" y="0"/>
                    </a:lnTo>
                    <a:cubicBezTo>
                      <a:pt x="24" y="0"/>
                      <a:pt x="0" y="24"/>
                      <a:pt x="0" y="54"/>
                    </a:cubicBezTo>
                    <a:lnTo>
                      <a:pt x="0" y="380"/>
                    </a:lnTo>
                    <a:cubicBezTo>
                      <a:pt x="0" y="410"/>
                      <a:pt x="24" y="435"/>
                      <a:pt x="54" y="435"/>
                    </a:cubicBezTo>
                    <a:lnTo>
                      <a:pt x="489" y="435"/>
                    </a:lnTo>
                    <a:cubicBezTo>
                      <a:pt x="519" y="435"/>
                      <a:pt x="543" y="410"/>
                      <a:pt x="543" y="380"/>
                    </a:cubicBezTo>
                    <a:lnTo>
                      <a:pt x="543" y="54"/>
                    </a:lnTo>
                    <a:cubicBezTo>
                      <a:pt x="543" y="24"/>
                      <a:pt x="519" y="0"/>
                      <a:pt x="489"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154" name="TextBox 153"/>
              <p:cNvSpPr txBox="1"/>
              <p:nvPr/>
            </p:nvSpPr>
            <p:spPr>
              <a:xfrm>
                <a:off x="162390" y="2317005"/>
                <a:ext cx="540000" cy="180000"/>
              </a:xfrm>
              <a:prstGeom prst="rect">
                <a:avLst/>
              </a:prstGeom>
              <a:noFill/>
            </p:spPr>
            <p:txBody>
              <a:bodyPr wrap="square" lIns="0" tIns="0" rIns="0" bIns="0" rtlCol="0" anchor="ctr">
                <a:noAutofit/>
              </a:bodyPr>
              <a:lstStyle>
                <a:defPPr>
                  <a:defRPr lang="en-GB"/>
                </a:defPPr>
                <a:lvl1pPr>
                  <a:lnSpc>
                    <a:spcPct val="100000"/>
                  </a:lnSpc>
                  <a:defRPr sz="1000" b="1"/>
                </a:lvl1pPr>
              </a:lstStyle>
              <a:p>
                <a:r>
                  <a:rPr lang="en-GB" dirty="0"/>
                  <a:t>eAF</a:t>
                </a:r>
              </a:p>
            </p:txBody>
          </p:sp>
        </p:grpSp>
      </p:grpSp>
      <p:sp>
        <p:nvSpPr>
          <p:cNvPr id="158" name="TextBox 157"/>
          <p:cNvSpPr txBox="1"/>
          <p:nvPr/>
        </p:nvSpPr>
        <p:spPr>
          <a:xfrm>
            <a:off x="4307754" y="1426094"/>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Y</a:t>
            </a:r>
            <a:endParaRPr lang="en-GB" sz="800" b="1" dirty="0"/>
          </a:p>
        </p:txBody>
      </p:sp>
      <p:sp>
        <p:nvSpPr>
          <p:cNvPr id="160" name="TextBox 159"/>
          <p:cNvSpPr txBox="1"/>
          <p:nvPr/>
        </p:nvSpPr>
        <p:spPr>
          <a:xfrm>
            <a:off x="3120454" y="2048307"/>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N</a:t>
            </a:r>
            <a:endParaRPr lang="en-GB" sz="800" b="1" dirty="0"/>
          </a:p>
        </p:txBody>
      </p:sp>
      <p:sp>
        <p:nvSpPr>
          <p:cNvPr id="79" name="Rounded Rectangle 78"/>
          <p:cNvSpPr/>
          <p:nvPr/>
        </p:nvSpPr>
        <p:spPr bwMode="auto">
          <a:xfrm>
            <a:off x="7443109" y="3546388"/>
            <a:ext cx="1440000" cy="720000"/>
          </a:xfrm>
          <a:prstGeom prst="roundRect">
            <a:avLst/>
          </a:prstGeom>
          <a:solidFill>
            <a:schemeClr val="bg1">
              <a:lumMod val="95000"/>
            </a:schemeClr>
          </a:solidFill>
          <a:ln w="19050" cap="flat" cmpd="sng" algn="ctr">
            <a:solidFill>
              <a:srgbClr val="00B050"/>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dirty="0" smtClean="0"/>
              <a:t>Process application</a:t>
            </a:r>
            <a:endParaRPr kumimoji="0" lang="en-GB" sz="1000" b="0" i="0" u="none" strike="noStrike" cap="none" normalizeH="0" baseline="0" dirty="0" smtClean="0">
              <a:ln>
                <a:noFill/>
              </a:ln>
              <a:solidFill>
                <a:srgbClr val="000000"/>
              </a:solidFill>
              <a:effectLst/>
              <a:latin typeface="Verdana" pitchFamily="34" charset="0"/>
              <a:cs typeface="Arial" charset="0"/>
            </a:endParaRPr>
          </a:p>
        </p:txBody>
      </p:sp>
      <p:sp>
        <p:nvSpPr>
          <p:cNvPr id="80" name="Rectangle 79"/>
          <p:cNvSpPr/>
          <p:nvPr/>
        </p:nvSpPr>
        <p:spPr bwMode="auto">
          <a:xfrm>
            <a:off x="8450366" y="4081982"/>
            <a:ext cx="540000" cy="283906"/>
          </a:xfrm>
          <a:prstGeom prst="rect">
            <a:avLst/>
          </a:prstGeom>
          <a:solidFill>
            <a:srgbClr val="FFDC4E"/>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Verdana" pitchFamily="34" charset="0"/>
                <a:cs typeface="Arial" charset="0"/>
              </a:rPr>
              <a:t>Finish</a:t>
            </a:r>
          </a:p>
        </p:txBody>
      </p:sp>
      <p:cxnSp>
        <p:nvCxnSpPr>
          <p:cNvPr id="87" name="Straight Arrow Connector 86"/>
          <p:cNvCxnSpPr>
            <a:stCxn id="115" idx="2"/>
            <a:endCxn id="79" idx="0"/>
          </p:cNvCxnSpPr>
          <p:nvPr/>
        </p:nvCxnSpPr>
        <p:spPr bwMode="auto">
          <a:xfrm>
            <a:off x="8163109" y="3002317"/>
            <a:ext cx="0" cy="544071"/>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5440288" y="2097897"/>
            <a:ext cx="360000" cy="360000"/>
            <a:chOff x="5256128" y="2201880"/>
            <a:chExt cx="432000" cy="432000"/>
          </a:xfrm>
        </p:grpSpPr>
        <p:sp>
          <p:nvSpPr>
            <p:cNvPr id="178" name="Oval 177"/>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79" name="Picture 178" descr="1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9030" y="2291880"/>
              <a:ext cx="266197" cy="252000"/>
            </a:xfrm>
            <a:prstGeom prst="rect">
              <a:avLst/>
            </a:prstGeom>
          </p:spPr>
        </p:pic>
      </p:grpSp>
      <p:grpSp>
        <p:nvGrpSpPr>
          <p:cNvPr id="180" name="Group 179"/>
          <p:cNvGrpSpPr/>
          <p:nvPr/>
        </p:nvGrpSpPr>
        <p:grpSpPr>
          <a:xfrm>
            <a:off x="7256465" y="2097897"/>
            <a:ext cx="360000" cy="360000"/>
            <a:chOff x="5256128" y="2201880"/>
            <a:chExt cx="432000" cy="432000"/>
          </a:xfrm>
        </p:grpSpPr>
        <p:sp>
          <p:nvSpPr>
            <p:cNvPr id="182" name="Oval 181"/>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83" name="Picture 182" descr="1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9030" y="2291880"/>
              <a:ext cx="266197" cy="252000"/>
            </a:xfrm>
            <a:prstGeom prst="rect">
              <a:avLst/>
            </a:prstGeom>
          </p:spPr>
        </p:pic>
      </p:grpSp>
      <p:grpSp>
        <p:nvGrpSpPr>
          <p:cNvPr id="184" name="Group 183"/>
          <p:cNvGrpSpPr/>
          <p:nvPr/>
        </p:nvGrpSpPr>
        <p:grpSpPr>
          <a:xfrm>
            <a:off x="7256465" y="3353945"/>
            <a:ext cx="360000" cy="360000"/>
            <a:chOff x="5256128" y="2201880"/>
            <a:chExt cx="432000" cy="432000"/>
          </a:xfrm>
        </p:grpSpPr>
        <p:sp>
          <p:nvSpPr>
            <p:cNvPr id="185" name="Oval 184"/>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186" name="Picture 185" descr="1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9030" y="2291880"/>
              <a:ext cx="266197" cy="252000"/>
            </a:xfrm>
            <a:prstGeom prst="rect">
              <a:avLst/>
            </a:prstGeom>
          </p:spPr>
        </p:pic>
      </p:grpSp>
      <p:cxnSp>
        <p:nvCxnSpPr>
          <p:cNvPr id="27" name="Elbow Connector 26"/>
          <p:cNvCxnSpPr>
            <a:stCxn id="107" idx="2"/>
            <a:endCxn id="102" idx="0"/>
          </p:cNvCxnSpPr>
          <p:nvPr/>
        </p:nvCxnSpPr>
        <p:spPr bwMode="auto">
          <a:xfrm rot="5400000">
            <a:off x="2525380" y="4371018"/>
            <a:ext cx="554435" cy="815715"/>
          </a:xfrm>
          <a:prstGeom prst="bentConnector3">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lbow Connector 28"/>
          <p:cNvCxnSpPr>
            <a:stCxn id="107" idx="2"/>
            <a:endCxn id="104" idx="0"/>
          </p:cNvCxnSpPr>
          <p:nvPr/>
        </p:nvCxnSpPr>
        <p:spPr bwMode="auto">
          <a:xfrm rot="16200000" flipH="1">
            <a:off x="3495602" y="4216510"/>
            <a:ext cx="555551" cy="1125846"/>
          </a:xfrm>
          <a:prstGeom prst="bentConnector3">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TextBox 158"/>
          <p:cNvSpPr txBox="1"/>
          <p:nvPr/>
        </p:nvSpPr>
        <p:spPr>
          <a:xfrm>
            <a:off x="2735816" y="4642334"/>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N</a:t>
            </a:r>
            <a:endParaRPr lang="en-GB" sz="800" b="1" dirty="0"/>
          </a:p>
        </p:txBody>
      </p:sp>
      <p:sp>
        <p:nvSpPr>
          <p:cNvPr id="53" name="TextBox 52"/>
          <p:cNvSpPr txBox="1"/>
          <p:nvPr/>
        </p:nvSpPr>
        <p:spPr>
          <a:xfrm>
            <a:off x="3743928" y="4647926"/>
            <a:ext cx="180000" cy="180000"/>
          </a:xfrm>
          <a:prstGeom prst="rect">
            <a:avLst/>
          </a:prstGeom>
          <a:solidFill>
            <a:schemeClr val="bg1"/>
          </a:solidFill>
        </p:spPr>
        <p:txBody>
          <a:bodyPr wrap="square" lIns="36000" tIns="36000" rIns="36000" bIns="36000" rtlCol="0" anchor="ctr" anchorCtr="0">
            <a:noAutofit/>
          </a:bodyPr>
          <a:lstStyle/>
          <a:p>
            <a:r>
              <a:rPr lang="en-GB" sz="800" b="1" dirty="0" smtClean="0"/>
              <a:t>Y</a:t>
            </a:r>
            <a:endParaRPr lang="en-GB" sz="800" b="1" dirty="0"/>
          </a:p>
        </p:txBody>
      </p:sp>
      <p:grpSp>
        <p:nvGrpSpPr>
          <p:cNvPr id="173" name="Group 4"/>
          <p:cNvGrpSpPr>
            <a:grpSpLocks noChangeAspect="1"/>
          </p:cNvGrpSpPr>
          <p:nvPr/>
        </p:nvGrpSpPr>
        <p:grpSpPr bwMode="auto">
          <a:xfrm>
            <a:off x="1302618" y="6112950"/>
            <a:ext cx="173038" cy="254000"/>
            <a:chOff x="3696" y="3678"/>
            <a:chExt cx="109" cy="160"/>
          </a:xfrm>
        </p:grpSpPr>
        <p:sp>
          <p:nvSpPr>
            <p:cNvPr id="174" name="AutoShape 3"/>
            <p:cNvSpPr>
              <a:spLocks noChangeAspect="1" noChangeArrowheads="1" noTextEdit="1"/>
            </p:cNvSpPr>
            <p:nvPr/>
          </p:nvSpPr>
          <p:spPr bwMode="auto">
            <a:xfrm>
              <a:off x="3696" y="3678"/>
              <a:ext cx="1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5"/>
            <p:cNvSpPr>
              <a:spLocks noEditPoints="1"/>
            </p:cNvSpPr>
            <p:nvPr/>
          </p:nvSpPr>
          <p:spPr bwMode="auto">
            <a:xfrm>
              <a:off x="3696" y="3678"/>
              <a:ext cx="109" cy="160"/>
            </a:xfrm>
            <a:custGeom>
              <a:avLst/>
              <a:gdLst>
                <a:gd name="T0" fmla="*/ 65 w 70"/>
                <a:gd name="T1" fmla="*/ 92 h 104"/>
                <a:gd name="T2" fmla="*/ 64 w 70"/>
                <a:gd name="T3" fmla="*/ 92 h 104"/>
                <a:gd name="T4" fmla="*/ 62 w 70"/>
                <a:gd name="T5" fmla="*/ 76 h 104"/>
                <a:gd name="T6" fmla="*/ 43 w 70"/>
                <a:gd name="T7" fmla="*/ 56 h 104"/>
                <a:gd name="T8" fmla="*/ 43 w 70"/>
                <a:gd name="T9" fmla="*/ 56 h 104"/>
                <a:gd name="T10" fmla="*/ 42 w 70"/>
                <a:gd name="T11" fmla="*/ 55 h 104"/>
                <a:gd name="T12" fmla="*/ 43 w 70"/>
                <a:gd name="T13" fmla="*/ 53 h 104"/>
                <a:gd name="T14" fmla="*/ 43 w 70"/>
                <a:gd name="T15" fmla="*/ 53 h 104"/>
                <a:gd name="T16" fmla="*/ 61 w 70"/>
                <a:gd name="T17" fmla="*/ 31 h 104"/>
                <a:gd name="T18" fmla="*/ 64 w 70"/>
                <a:gd name="T19" fmla="*/ 11 h 104"/>
                <a:gd name="T20" fmla="*/ 65 w 70"/>
                <a:gd name="T21" fmla="*/ 11 h 104"/>
                <a:gd name="T22" fmla="*/ 70 w 70"/>
                <a:gd name="T23" fmla="*/ 6 h 104"/>
                <a:gd name="T24" fmla="*/ 65 w 70"/>
                <a:gd name="T25" fmla="*/ 0 h 104"/>
                <a:gd name="T26" fmla="*/ 5 w 70"/>
                <a:gd name="T27" fmla="*/ 0 h 104"/>
                <a:gd name="T28" fmla="*/ 0 w 70"/>
                <a:gd name="T29" fmla="*/ 6 h 104"/>
                <a:gd name="T30" fmla="*/ 5 w 70"/>
                <a:gd name="T31" fmla="*/ 11 h 104"/>
                <a:gd name="T32" fmla="*/ 6 w 70"/>
                <a:gd name="T33" fmla="*/ 11 h 104"/>
                <a:gd name="T34" fmla="*/ 9 w 70"/>
                <a:gd name="T35" fmla="*/ 31 h 104"/>
                <a:gd name="T36" fmla="*/ 27 w 70"/>
                <a:gd name="T37" fmla="*/ 53 h 104"/>
                <a:gd name="T38" fmla="*/ 27 w 70"/>
                <a:gd name="T39" fmla="*/ 53 h 104"/>
                <a:gd name="T40" fmla="*/ 28 w 70"/>
                <a:gd name="T41" fmla="*/ 55 h 104"/>
                <a:gd name="T42" fmla="*/ 27 w 70"/>
                <a:gd name="T43" fmla="*/ 55 h 104"/>
                <a:gd name="T44" fmla="*/ 26 w 70"/>
                <a:gd name="T45" fmla="*/ 56 h 104"/>
                <a:gd name="T46" fmla="*/ 8 w 70"/>
                <a:gd name="T47" fmla="*/ 76 h 104"/>
                <a:gd name="T48" fmla="*/ 6 w 70"/>
                <a:gd name="T49" fmla="*/ 92 h 104"/>
                <a:gd name="T50" fmla="*/ 5 w 70"/>
                <a:gd name="T51" fmla="*/ 92 h 104"/>
                <a:gd name="T52" fmla="*/ 0 w 70"/>
                <a:gd name="T53" fmla="*/ 98 h 104"/>
                <a:gd name="T54" fmla="*/ 5 w 70"/>
                <a:gd name="T55" fmla="*/ 104 h 104"/>
                <a:gd name="T56" fmla="*/ 65 w 70"/>
                <a:gd name="T57" fmla="*/ 104 h 104"/>
                <a:gd name="T58" fmla="*/ 70 w 70"/>
                <a:gd name="T59" fmla="*/ 98 h 104"/>
                <a:gd name="T60" fmla="*/ 65 w 70"/>
                <a:gd name="T61" fmla="*/ 92 h 104"/>
                <a:gd name="T62" fmla="*/ 11 w 70"/>
                <a:gd name="T63" fmla="*/ 77 h 104"/>
                <a:gd name="T64" fmla="*/ 28 w 70"/>
                <a:gd name="T65" fmla="*/ 59 h 104"/>
                <a:gd name="T66" fmla="*/ 29 w 70"/>
                <a:gd name="T67" fmla="*/ 58 h 104"/>
                <a:gd name="T68" fmla="*/ 31 w 70"/>
                <a:gd name="T69" fmla="*/ 55 h 104"/>
                <a:gd name="T70" fmla="*/ 29 w 70"/>
                <a:gd name="T71" fmla="*/ 51 h 104"/>
                <a:gd name="T72" fmla="*/ 29 w 70"/>
                <a:gd name="T73" fmla="*/ 50 h 104"/>
                <a:gd name="T74" fmla="*/ 12 w 70"/>
                <a:gd name="T75" fmla="*/ 29 h 104"/>
                <a:gd name="T76" fmla="*/ 9 w 70"/>
                <a:gd name="T77" fmla="*/ 11 h 104"/>
                <a:gd name="T78" fmla="*/ 61 w 70"/>
                <a:gd name="T79" fmla="*/ 11 h 104"/>
                <a:gd name="T80" fmla="*/ 58 w 70"/>
                <a:gd name="T81" fmla="*/ 29 h 104"/>
                <a:gd name="T82" fmla="*/ 41 w 70"/>
                <a:gd name="T83" fmla="*/ 50 h 104"/>
                <a:gd name="T84" fmla="*/ 41 w 70"/>
                <a:gd name="T85" fmla="*/ 51 h 104"/>
                <a:gd name="T86" fmla="*/ 39 w 70"/>
                <a:gd name="T87" fmla="*/ 55 h 104"/>
                <a:gd name="T88" fmla="*/ 41 w 70"/>
                <a:gd name="T89" fmla="*/ 58 h 104"/>
                <a:gd name="T90" fmla="*/ 42 w 70"/>
                <a:gd name="T91" fmla="*/ 59 h 104"/>
                <a:gd name="T92" fmla="*/ 59 w 70"/>
                <a:gd name="T93" fmla="*/ 77 h 104"/>
                <a:gd name="T94" fmla="*/ 62 w 70"/>
                <a:gd name="T95" fmla="*/ 92 h 104"/>
                <a:gd name="T96" fmla="*/ 55 w 70"/>
                <a:gd name="T97" fmla="*/ 92 h 104"/>
                <a:gd name="T98" fmla="*/ 35 w 70"/>
                <a:gd name="T99" fmla="*/ 66 h 104"/>
                <a:gd name="T100" fmla="*/ 15 w 70"/>
                <a:gd name="T101" fmla="*/ 92 h 104"/>
                <a:gd name="T102" fmla="*/ 8 w 70"/>
                <a:gd name="T103" fmla="*/ 92 h 104"/>
                <a:gd name="T104" fmla="*/ 11 w 70"/>
                <a:gd name="T105" fmla="*/ 7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104">
                  <a:moveTo>
                    <a:pt x="65" y="92"/>
                  </a:moveTo>
                  <a:cubicBezTo>
                    <a:pt x="64" y="92"/>
                    <a:pt x="64" y="92"/>
                    <a:pt x="64" y="92"/>
                  </a:cubicBezTo>
                  <a:cubicBezTo>
                    <a:pt x="65" y="89"/>
                    <a:pt x="64" y="83"/>
                    <a:pt x="62" y="76"/>
                  </a:cubicBezTo>
                  <a:cubicBezTo>
                    <a:pt x="58" y="65"/>
                    <a:pt x="47" y="58"/>
                    <a:pt x="43" y="56"/>
                  </a:cubicBezTo>
                  <a:cubicBezTo>
                    <a:pt x="43" y="56"/>
                    <a:pt x="43" y="56"/>
                    <a:pt x="43" y="56"/>
                  </a:cubicBezTo>
                  <a:cubicBezTo>
                    <a:pt x="43" y="55"/>
                    <a:pt x="42" y="55"/>
                    <a:pt x="42" y="55"/>
                  </a:cubicBezTo>
                  <a:cubicBezTo>
                    <a:pt x="42" y="54"/>
                    <a:pt x="43" y="54"/>
                    <a:pt x="43" y="53"/>
                  </a:cubicBezTo>
                  <a:cubicBezTo>
                    <a:pt x="43" y="53"/>
                    <a:pt x="43" y="53"/>
                    <a:pt x="43" y="53"/>
                  </a:cubicBezTo>
                  <a:cubicBezTo>
                    <a:pt x="52" y="43"/>
                    <a:pt x="58" y="36"/>
                    <a:pt x="61" y="31"/>
                  </a:cubicBezTo>
                  <a:cubicBezTo>
                    <a:pt x="64" y="25"/>
                    <a:pt x="64" y="16"/>
                    <a:pt x="64" y="11"/>
                  </a:cubicBezTo>
                  <a:cubicBezTo>
                    <a:pt x="65" y="11"/>
                    <a:pt x="65" y="11"/>
                    <a:pt x="65" y="11"/>
                  </a:cubicBezTo>
                  <a:cubicBezTo>
                    <a:pt x="68" y="11"/>
                    <a:pt x="70" y="9"/>
                    <a:pt x="70" y="6"/>
                  </a:cubicBezTo>
                  <a:cubicBezTo>
                    <a:pt x="70" y="2"/>
                    <a:pt x="68" y="0"/>
                    <a:pt x="65" y="0"/>
                  </a:cubicBezTo>
                  <a:cubicBezTo>
                    <a:pt x="5" y="0"/>
                    <a:pt x="5" y="0"/>
                    <a:pt x="5" y="0"/>
                  </a:cubicBezTo>
                  <a:cubicBezTo>
                    <a:pt x="2" y="0"/>
                    <a:pt x="0" y="2"/>
                    <a:pt x="0" y="6"/>
                  </a:cubicBezTo>
                  <a:cubicBezTo>
                    <a:pt x="0" y="9"/>
                    <a:pt x="2" y="11"/>
                    <a:pt x="5" y="11"/>
                  </a:cubicBezTo>
                  <a:cubicBezTo>
                    <a:pt x="6" y="11"/>
                    <a:pt x="6" y="11"/>
                    <a:pt x="6" y="11"/>
                  </a:cubicBezTo>
                  <a:cubicBezTo>
                    <a:pt x="6" y="16"/>
                    <a:pt x="6" y="25"/>
                    <a:pt x="9" y="31"/>
                  </a:cubicBezTo>
                  <a:cubicBezTo>
                    <a:pt x="12" y="36"/>
                    <a:pt x="18" y="43"/>
                    <a:pt x="27" y="53"/>
                  </a:cubicBezTo>
                  <a:cubicBezTo>
                    <a:pt x="27" y="53"/>
                    <a:pt x="27" y="53"/>
                    <a:pt x="27" y="53"/>
                  </a:cubicBezTo>
                  <a:cubicBezTo>
                    <a:pt x="27" y="54"/>
                    <a:pt x="28" y="54"/>
                    <a:pt x="28" y="55"/>
                  </a:cubicBezTo>
                  <a:cubicBezTo>
                    <a:pt x="28" y="55"/>
                    <a:pt x="27" y="55"/>
                    <a:pt x="27" y="55"/>
                  </a:cubicBezTo>
                  <a:cubicBezTo>
                    <a:pt x="27" y="56"/>
                    <a:pt x="27" y="56"/>
                    <a:pt x="26" y="56"/>
                  </a:cubicBezTo>
                  <a:cubicBezTo>
                    <a:pt x="23" y="58"/>
                    <a:pt x="12" y="65"/>
                    <a:pt x="8" y="76"/>
                  </a:cubicBezTo>
                  <a:cubicBezTo>
                    <a:pt x="6" y="83"/>
                    <a:pt x="5" y="89"/>
                    <a:pt x="6" y="92"/>
                  </a:cubicBezTo>
                  <a:cubicBezTo>
                    <a:pt x="5" y="92"/>
                    <a:pt x="5" y="92"/>
                    <a:pt x="5" y="92"/>
                  </a:cubicBezTo>
                  <a:cubicBezTo>
                    <a:pt x="2" y="92"/>
                    <a:pt x="0" y="95"/>
                    <a:pt x="0" y="98"/>
                  </a:cubicBezTo>
                  <a:cubicBezTo>
                    <a:pt x="0" y="101"/>
                    <a:pt x="2" y="104"/>
                    <a:pt x="5" y="104"/>
                  </a:cubicBezTo>
                  <a:cubicBezTo>
                    <a:pt x="65" y="104"/>
                    <a:pt x="65" y="104"/>
                    <a:pt x="65" y="104"/>
                  </a:cubicBezTo>
                  <a:cubicBezTo>
                    <a:pt x="68" y="104"/>
                    <a:pt x="70" y="101"/>
                    <a:pt x="70" y="98"/>
                  </a:cubicBezTo>
                  <a:cubicBezTo>
                    <a:pt x="70" y="95"/>
                    <a:pt x="68" y="92"/>
                    <a:pt x="65" y="92"/>
                  </a:cubicBezTo>
                  <a:close/>
                  <a:moveTo>
                    <a:pt x="11" y="77"/>
                  </a:moveTo>
                  <a:cubicBezTo>
                    <a:pt x="13" y="70"/>
                    <a:pt x="19" y="64"/>
                    <a:pt x="28" y="59"/>
                  </a:cubicBezTo>
                  <a:cubicBezTo>
                    <a:pt x="28" y="59"/>
                    <a:pt x="29" y="58"/>
                    <a:pt x="29" y="58"/>
                  </a:cubicBezTo>
                  <a:cubicBezTo>
                    <a:pt x="30" y="58"/>
                    <a:pt x="30" y="56"/>
                    <a:pt x="31" y="55"/>
                  </a:cubicBezTo>
                  <a:cubicBezTo>
                    <a:pt x="31" y="54"/>
                    <a:pt x="30" y="52"/>
                    <a:pt x="29" y="51"/>
                  </a:cubicBezTo>
                  <a:cubicBezTo>
                    <a:pt x="29" y="50"/>
                    <a:pt x="29" y="50"/>
                    <a:pt x="29" y="50"/>
                  </a:cubicBezTo>
                  <a:cubicBezTo>
                    <a:pt x="18" y="39"/>
                    <a:pt x="13" y="32"/>
                    <a:pt x="12" y="29"/>
                  </a:cubicBezTo>
                  <a:cubicBezTo>
                    <a:pt x="9" y="24"/>
                    <a:pt x="9" y="16"/>
                    <a:pt x="9" y="11"/>
                  </a:cubicBezTo>
                  <a:cubicBezTo>
                    <a:pt x="61" y="11"/>
                    <a:pt x="61" y="11"/>
                    <a:pt x="61" y="11"/>
                  </a:cubicBezTo>
                  <a:cubicBezTo>
                    <a:pt x="61" y="16"/>
                    <a:pt x="61" y="24"/>
                    <a:pt x="58" y="29"/>
                  </a:cubicBezTo>
                  <a:cubicBezTo>
                    <a:pt x="57" y="32"/>
                    <a:pt x="52" y="39"/>
                    <a:pt x="41" y="50"/>
                  </a:cubicBezTo>
                  <a:cubicBezTo>
                    <a:pt x="41" y="51"/>
                    <a:pt x="41" y="51"/>
                    <a:pt x="41" y="51"/>
                  </a:cubicBezTo>
                  <a:cubicBezTo>
                    <a:pt x="40" y="52"/>
                    <a:pt x="39" y="54"/>
                    <a:pt x="39" y="55"/>
                  </a:cubicBezTo>
                  <a:cubicBezTo>
                    <a:pt x="40" y="56"/>
                    <a:pt x="40" y="58"/>
                    <a:pt x="41" y="58"/>
                  </a:cubicBezTo>
                  <a:cubicBezTo>
                    <a:pt x="41" y="58"/>
                    <a:pt x="42" y="59"/>
                    <a:pt x="42" y="59"/>
                  </a:cubicBezTo>
                  <a:cubicBezTo>
                    <a:pt x="51" y="64"/>
                    <a:pt x="57" y="70"/>
                    <a:pt x="59" y="77"/>
                  </a:cubicBezTo>
                  <a:cubicBezTo>
                    <a:pt x="61" y="84"/>
                    <a:pt x="62" y="89"/>
                    <a:pt x="62" y="92"/>
                  </a:cubicBezTo>
                  <a:cubicBezTo>
                    <a:pt x="55" y="92"/>
                    <a:pt x="55" y="92"/>
                    <a:pt x="55" y="92"/>
                  </a:cubicBezTo>
                  <a:cubicBezTo>
                    <a:pt x="54" y="71"/>
                    <a:pt x="37" y="66"/>
                    <a:pt x="35" y="66"/>
                  </a:cubicBezTo>
                  <a:cubicBezTo>
                    <a:pt x="20" y="68"/>
                    <a:pt x="16" y="85"/>
                    <a:pt x="15" y="92"/>
                  </a:cubicBezTo>
                  <a:cubicBezTo>
                    <a:pt x="8" y="92"/>
                    <a:pt x="8" y="92"/>
                    <a:pt x="8" y="92"/>
                  </a:cubicBezTo>
                  <a:cubicBezTo>
                    <a:pt x="8" y="89"/>
                    <a:pt x="9" y="84"/>
                    <a:pt x="11" y="7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6"/>
            <p:cNvSpPr>
              <a:spLocks/>
            </p:cNvSpPr>
            <p:nvPr/>
          </p:nvSpPr>
          <p:spPr bwMode="auto">
            <a:xfrm>
              <a:off x="3729" y="3726"/>
              <a:ext cx="45" cy="24"/>
            </a:xfrm>
            <a:custGeom>
              <a:avLst/>
              <a:gdLst>
                <a:gd name="T0" fmla="*/ 26 w 29"/>
                <a:gd name="T1" fmla="*/ 1 h 16"/>
                <a:gd name="T2" fmla="*/ 0 w 29"/>
                <a:gd name="T3" fmla="*/ 1 h 16"/>
                <a:gd name="T4" fmla="*/ 14 w 29"/>
                <a:gd name="T5" fmla="*/ 16 h 16"/>
                <a:gd name="T6" fmla="*/ 26 w 29"/>
                <a:gd name="T7" fmla="*/ 1 h 16"/>
              </a:gdLst>
              <a:ahLst/>
              <a:cxnLst>
                <a:cxn ang="0">
                  <a:pos x="T0" y="T1"/>
                </a:cxn>
                <a:cxn ang="0">
                  <a:pos x="T2" y="T3"/>
                </a:cxn>
                <a:cxn ang="0">
                  <a:pos x="T4" y="T5"/>
                </a:cxn>
                <a:cxn ang="0">
                  <a:pos x="T6" y="T7"/>
                </a:cxn>
              </a:cxnLst>
              <a:rect l="0" t="0" r="r" b="b"/>
              <a:pathLst>
                <a:path w="29" h="16">
                  <a:moveTo>
                    <a:pt x="26" y="1"/>
                  </a:moveTo>
                  <a:cubicBezTo>
                    <a:pt x="25" y="1"/>
                    <a:pt x="0" y="0"/>
                    <a:pt x="0" y="1"/>
                  </a:cubicBezTo>
                  <a:cubicBezTo>
                    <a:pt x="0" y="9"/>
                    <a:pt x="14" y="16"/>
                    <a:pt x="14" y="16"/>
                  </a:cubicBezTo>
                  <a:cubicBezTo>
                    <a:pt x="23" y="10"/>
                    <a:pt x="29" y="2"/>
                    <a:pt x="26" y="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1" name="Rounded Rectangle 180"/>
          <p:cNvSpPr/>
          <p:nvPr/>
        </p:nvSpPr>
        <p:spPr bwMode="auto">
          <a:xfrm>
            <a:off x="1561812" y="5879950"/>
            <a:ext cx="1604069" cy="562584"/>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a:lnSpc>
                <a:spcPct val="100000"/>
              </a:lnSpc>
            </a:pPr>
            <a:r>
              <a:rPr lang="en-GB" sz="1000" dirty="0"/>
              <a:t>Wait for new </a:t>
            </a:r>
            <a:r>
              <a:rPr lang="en-GB" sz="1000" dirty="0" smtClean="0"/>
              <a:t>Substance </a:t>
            </a:r>
            <a:r>
              <a:rPr lang="en-GB" sz="1000" dirty="0"/>
              <a:t>to be </a:t>
            </a:r>
            <a:r>
              <a:rPr lang="en-GB" sz="1000" b="1" dirty="0" smtClean="0"/>
              <a:t>registered </a:t>
            </a:r>
          </a:p>
          <a:p>
            <a:pPr>
              <a:lnSpc>
                <a:spcPct val="100000"/>
              </a:lnSpc>
            </a:pPr>
            <a:r>
              <a:rPr lang="en-GB" sz="1000" dirty="0" smtClean="0"/>
              <a:t>(up to 4 working days)</a:t>
            </a:r>
            <a:endParaRPr lang="en-GB" sz="1000" b="1" dirty="0"/>
          </a:p>
        </p:txBody>
      </p:sp>
      <p:sp>
        <p:nvSpPr>
          <p:cNvPr id="191" name="Rounded Rectangle 190"/>
          <p:cNvSpPr/>
          <p:nvPr/>
        </p:nvSpPr>
        <p:spPr bwMode="auto">
          <a:xfrm>
            <a:off x="3491880" y="5866470"/>
            <a:ext cx="1688680" cy="576064"/>
          </a:xfrm>
          <a:prstGeom prst="roundRect">
            <a:avLst/>
          </a:prstGeom>
          <a:solidFill>
            <a:schemeClr val="bg1">
              <a:lumMod val="95000"/>
            </a:schemeClr>
          </a:solidFill>
          <a:ln w="19050" cap="flat" cmpd="sng" algn="ctr">
            <a:solidFill>
              <a:srgbClr val="5CC2DC"/>
            </a:solidFill>
            <a:prstDash val="solid"/>
            <a:round/>
            <a:headEnd type="none" w="med" len="med"/>
            <a:tailEnd type="triangle" w="lg" len="med"/>
          </a:ln>
          <a:effectLst/>
          <a:extLst/>
        </p:spPr>
        <p:txBody>
          <a:bodyPr vert="horz" wrap="square" lIns="0" tIns="72000" rIns="0" bIns="72000" numCol="1" rtlCol="0" anchor="ctr" anchorCtr="0" compatLnSpc="1">
            <a:prstTxWarp prst="textNoShape">
              <a:avLst/>
            </a:prstTxWarp>
            <a:noAutofit/>
          </a:bodyPr>
          <a:lstStyle/>
          <a:p>
            <a:pPr>
              <a:lnSpc>
                <a:spcPct val="100000"/>
              </a:lnSpc>
            </a:pPr>
            <a:r>
              <a:rPr lang="en-GB" sz="1000" dirty="0"/>
              <a:t>Wait for </a:t>
            </a:r>
            <a:r>
              <a:rPr lang="en-GB" sz="1000" dirty="0" smtClean="0"/>
              <a:t>Substance </a:t>
            </a:r>
            <a:r>
              <a:rPr lang="en-GB" sz="1000" b="1" dirty="0" smtClean="0"/>
              <a:t>update</a:t>
            </a:r>
          </a:p>
          <a:p>
            <a:pPr>
              <a:lnSpc>
                <a:spcPct val="100000"/>
              </a:lnSpc>
            </a:pPr>
            <a:r>
              <a:rPr lang="en-GB" sz="1000" dirty="0" smtClean="0"/>
              <a:t>(up to 4 working days)</a:t>
            </a:r>
            <a:endParaRPr lang="en-GB" sz="1000" dirty="0"/>
          </a:p>
        </p:txBody>
      </p:sp>
      <p:grpSp>
        <p:nvGrpSpPr>
          <p:cNvPr id="192" name="Group 4"/>
          <p:cNvGrpSpPr>
            <a:grpSpLocks noChangeAspect="1"/>
          </p:cNvGrpSpPr>
          <p:nvPr/>
        </p:nvGrpSpPr>
        <p:grpSpPr bwMode="auto">
          <a:xfrm>
            <a:off x="5263058" y="6112950"/>
            <a:ext cx="173038" cy="254000"/>
            <a:chOff x="3696" y="3678"/>
            <a:chExt cx="109" cy="160"/>
          </a:xfrm>
        </p:grpSpPr>
        <p:sp>
          <p:nvSpPr>
            <p:cNvPr id="193" name="AutoShape 3"/>
            <p:cNvSpPr>
              <a:spLocks noChangeAspect="1" noChangeArrowheads="1" noTextEdit="1"/>
            </p:cNvSpPr>
            <p:nvPr/>
          </p:nvSpPr>
          <p:spPr bwMode="auto">
            <a:xfrm>
              <a:off x="3696" y="3678"/>
              <a:ext cx="1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5"/>
            <p:cNvSpPr>
              <a:spLocks noEditPoints="1"/>
            </p:cNvSpPr>
            <p:nvPr/>
          </p:nvSpPr>
          <p:spPr bwMode="auto">
            <a:xfrm>
              <a:off x="3696" y="3678"/>
              <a:ext cx="109" cy="160"/>
            </a:xfrm>
            <a:custGeom>
              <a:avLst/>
              <a:gdLst>
                <a:gd name="T0" fmla="*/ 65 w 70"/>
                <a:gd name="T1" fmla="*/ 92 h 104"/>
                <a:gd name="T2" fmla="*/ 64 w 70"/>
                <a:gd name="T3" fmla="*/ 92 h 104"/>
                <a:gd name="T4" fmla="*/ 62 w 70"/>
                <a:gd name="T5" fmla="*/ 76 h 104"/>
                <a:gd name="T6" fmla="*/ 43 w 70"/>
                <a:gd name="T7" fmla="*/ 56 h 104"/>
                <a:gd name="T8" fmla="*/ 43 w 70"/>
                <a:gd name="T9" fmla="*/ 56 h 104"/>
                <a:gd name="T10" fmla="*/ 42 w 70"/>
                <a:gd name="T11" fmla="*/ 55 h 104"/>
                <a:gd name="T12" fmla="*/ 43 w 70"/>
                <a:gd name="T13" fmla="*/ 53 h 104"/>
                <a:gd name="T14" fmla="*/ 43 w 70"/>
                <a:gd name="T15" fmla="*/ 53 h 104"/>
                <a:gd name="T16" fmla="*/ 61 w 70"/>
                <a:gd name="T17" fmla="*/ 31 h 104"/>
                <a:gd name="T18" fmla="*/ 64 w 70"/>
                <a:gd name="T19" fmla="*/ 11 h 104"/>
                <a:gd name="T20" fmla="*/ 65 w 70"/>
                <a:gd name="T21" fmla="*/ 11 h 104"/>
                <a:gd name="T22" fmla="*/ 70 w 70"/>
                <a:gd name="T23" fmla="*/ 6 h 104"/>
                <a:gd name="T24" fmla="*/ 65 w 70"/>
                <a:gd name="T25" fmla="*/ 0 h 104"/>
                <a:gd name="T26" fmla="*/ 5 w 70"/>
                <a:gd name="T27" fmla="*/ 0 h 104"/>
                <a:gd name="T28" fmla="*/ 0 w 70"/>
                <a:gd name="T29" fmla="*/ 6 h 104"/>
                <a:gd name="T30" fmla="*/ 5 w 70"/>
                <a:gd name="T31" fmla="*/ 11 h 104"/>
                <a:gd name="T32" fmla="*/ 6 w 70"/>
                <a:gd name="T33" fmla="*/ 11 h 104"/>
                <a:gd name="T34" fmla="*/ 9 w 70"/>
                <a:gd name="T35" fmla="*/ 31 h 104"/>
                <a:gd name="T36" fmla="*/ 27 w 70"/>
                <a:gd name="T37" fmla="*/ 53 h 104"/>
                <a:gd name="T38" fmla="*/ 27 w 70"/>
                <a:gd name="T39" fmla="*/ 53 h 104"/>
                <a:gd name="T40" fmla="*/ 28 w 70"/>
                <a:gd name="T41" fmla="*/ 55 h 104"/>
                <a:gd name="T42" fmla="*/ 27 w 70"/>
                <a:gd name="T43" fmla="*/ 55 h 104"/>
                <a:gd name="T44" fmla="*/ 26 w 70"/>
                <a:gd name="T45" fmla="*/ 56 h 104"/>
                <a:gd name="T46" fmla="*/ 8 w 70"/>
                <a:gd name="T47" fmla="*/ 76 h 104"/>
                <a:gd name="T48" fmla="*/ 6 w 70"/>
                <a:gd name="T49" fmla="*/ 92 h 104"/>
                <a:gd name="T50" fmla="*/ 5 w 70"/>
                <a:gd name="T51" fmla="*/ 92 h 104"/>
                <a:gd name="T52" fmla="*/ 0 w 70"/>
                <a:gd name="T53" fmla="*/ 98 h 104"/>
                <a:gd name="T54" fmla="*/ 5 w 70"/>
                <a:gd name="T55" fmla="*/ 104 h 104"/>
                <a:gd name="T56" fmla="*/ 65 w 70"/>
                <a:gd name="T57" fmla="*/ 104 h 104"/>
                <a:gd name="T58" fmla="*/ 70 w 70"/>
                <a:gd name="T59" fmla="*/ 98 h 104"/>
                <a:gd name="T60" fmla="*/ 65 w 70"/>
                <a:gd name="T61" fmla="*/ 92 h 104"/>
                <a:gd name="T62" fmla="*/ 11 w 70"/>
                <a:gd name="T63" fmla="*/ 77 h 104"/>
                <a:gd name="T64" fmla="*/ 28 w 70"/>
                <a:gd name="T65" fmla="*/ 59 h 104"/>
                <a:gd name="T66" fmla="*/ 29 w 70"/>
                <a:gd name="T67" fmla="*/ 58 h 104"/>
                <a:gd name="T68" fmla="*/ 31 w 70"/>
                <a:gd name="T69" fmla="*/ 55 h 104"/>
                <a:gd name="T70" fmla="*/ 29 w 70"/>
                <a:gd name="T71" fmla="*/ 51 h 104"/>
                <a:gd name="T72" fmla="*/ 29 w 70"/>
                <a:gd name="T73" fmla="*/ 50 h 104"/>
                <a:gd name="T74" fmla="*/ 12 w 70"/>
                <a:gd name="T75" fmla="*/ 29 h 104"/>
                <a:gd name="T76" fmla="*/ 9 w 70"/>
                <a:gd name="T77" fmla="*/ 11 h 104"/>
                <a:gd name="T78" fmla="*/ 61 w 70"/>
                <a:gd name="T79" fmla="*/ 11 h 104"/>
                <a:gd name="T80" fmla="*/ 58 w 70"/>
                <a:gd name="T81" fmla="*/ 29 h 104"/>
                <a:gd name="T82" fmla="*/ 41 w 70"/>
                <a:gd name="T83" fmla="*/ 50 h 104"/>
                <a:gd name="T84" fmla="*/ 41 w 70"/>
                <a:gd name="T85" fmla="*/ 51 h 104"/>
                <a:gd name="T86" fmla="*/ 39 w 70"/>
                <a:gd name="T87" fmla="*/ 55 h 104"/>
                <a:gd name="T88" fmla="*/ 41 w 70"/>
                <a:gd name="T89" fmla="*/ 58 h 104"/>
                <a:gd name="T90" fmla="*/ 42 w 70"/>
                <a:gd name="T91" fmla="*/ 59 h 104"/>
                <a:gd name="T92" fmla="*/ 59 w 70"/>
                <a:gd name="T93" fmla="*/ 77 h 104"/>
                <a:gd name="T94" fmla="*/ 62 w 70"/>
                <a:gd name="T95" fmla="*/ 92 h 104"/>
                <a:gd name="T96" fmla="*/ 55 w 70"/>
                <a:gd name="T97" fmla="*/ 92 h 104"/>
                <a:gd name="T98" fmla="*/ 35 w 70"/>
                <a:gd name="T99" fmla="*/ 66 h 104"/>
                <a:gd name="T100" fmla="*/ 15 w 70"/>
                <a:gd name="T101" fmla="*/ 92 h 104"/>
                <a:gd name="T102" fmla="*/ 8 w 70"/>
                <a:gd name="T103" fmla="*/ 92 h 104"/>
                <a:gd name="T104" fmla="*/ 11 w 70"/>
                <a:gd name="T105" fmla="*/ 7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104">
                  <a:moveTo>
                    <a:pt x="65" y="92"/>
                  </a:moveTo>
                  <a:cubicBezTo>
                    <a:pt x="64" y="92"/>
                    <a:pt x="64" y="92"/>
                    <a:pt x="64" y="92"/>
                  </a:cubicBezTo>
                  <a:cubicBezTo>
                    <a:pt x="65" y="89"/>
                    <a:pt x="64" y="83"/>
                    <a:pt x="62" y="76"/>
                  </a:cubicBezTo>
                  <a:cubicBezTo>
                    <a:pt x="58" y="65"/>
                    <a:pt x="47" y="58"/>
                    <a:pt x="43" y="56"/>
                  </a:cubicBezTo>
                  <a:cubicBezTo>
                    <a:pt x="43" y="56"/>
                    <a:pt x="43" y="56"/>
                    <a:pt x="43" y="56"/>
                  </a:cubicBezTo>
                  <a:cubicBezTo>
                    <a:pt x="43" y="55"/>
                    <a:pt x="42" y="55"/>
                    <a:pt x="42" y="55"/>
                  </a:cubicBezTo>
                  <a:cubicBezTo>
                    <a:pt x="42" y="54"/>
                    <a:pt x="43" y="54"/>
                    <a:pt x="43" y="53"/>
                  </a:cubicBezTo>
                  <a:cubicBezTo>
                    <a:pt x="43" y="53"/>
                    <a:pt x="43" y="53"/>
                    <a:pt x="43" y="53"/>
                  </a:cubicBezTo>
                  <a:cubicBezTo>
                    <a:pt x="52" y="43"/>
                    <a:pt x="58" y="36"/>
                    <a:pt x="61" y="31"/>
                  </a:cubicBezTo>
                  <a:cubicBezTo>
                    <a:pt x="64" y="25"/>
                    <a:pt x="64" y="16"/>
                    <a:pt x="64" y="11"/>
                  </a:cubicBezTo>
                  <a:cubicBezTo>
                    <a:pt x="65" y="11"/>
                    <a:pt x="65" y="11"/>
                    <a:pt x="65" y="11"/>
                  </a:cubicBezTo>
                  <a:cubicBezTo>
                    <a:pt x="68" y="11"/>
                    <a:pt x="70" y="9"/>
                    <a:pt x="70" y="6"/>
                  </a:cubicBezTo>
                  <a:cubicBezTo>
                    <a:pt x="70" y="2"/>
                    <a:pt x="68" y="0"/>
                    <a:pt x="65" y="0"/>
                  </a:cubicBezTo>
                  <a:cubicBezTo>
                    <a:pt x="5" y="0"/>
                    <a:pt x="5" y="0"/>
                    <a:pt x="5" y="0"/>
                  </a:cubicBezTo>
                  <a:cubicBezTo>
                    <a:pt x="2" y="0"/>
                    <a:pt x="0" y="2"/>
                    <a:pt x="0" y="6"/>
                  </a:cubicBezTo>
                  <a:cubicBezTo>
                    <a:pt x="0" y="9"/>
                    <a:pt x="2" y="11"/>
                    <a:pt x="5" y="11"/>
                  </a:cubicBezTo>
                  <a:cubicBezTo>
                    <a:pt x="6" y="11"/>
                    <a:pt x="6" y="11"/>
                    <a:pt x="6" y="11"/>
                  </a:cubicBezTo>
                  <a:cubicBezTo>
                    <a:pt x="6" y="16"/>
                    <a:pt x="6" y="25"/>
                    <a:pt x="9" y="31"/>
                  </a:cubicBezTo>
                  <a:cubicBezTo>
                    <a:pt x="12" y="36"/>
                    <a:pt x="18" y="43"/>
                    <a:pt x="27" y="53"/>
                  </a:cubicBezTo>
                  <a:cubicBezTo>
                    <a:pt x="27" y="53"/>
                    <a:pt x="27" y="53"/>
                    <a:pt x="27" y="53"/>
                  </a:cubicBezTo>
                  <a:cubicBezTo>
                    <a:pt x="27" y="54"/>
                    <a:pt x="28" y="54"/>
                    <a:pt x="28" y="55"/>
                  </a:cubicBezTo>
                  <a:cubicBezTo>
                    <a:pt x="28" y="55"/>
                    <a:pt x="27" y="55"/>
                    <a:pt x="27" y="55"/>
                  </a:cubicBezTo>
                  <a:cubicBezTo>
                    <a:pt x="27" y="56"/>
                    <a:pt x="27" y="56"/>
                    <a:pt x="26" y="56"/>
                  </a:cubicBezTo>
                  <a:cubicBezTo>
                    <a:pt x="23" y="58"/>
                    <a:pt x="12" y="65"/>
                    <a:pt x="8" y="76"/>
                  </a:cubicBezTo>
                  <a:cubicBezTo>
                    <a:pt x="6" y="83"/>
                    <a:pt x="5" y="89"/>
                    <a:pt x="6" y="92"/>
                  </a:cubicBezTo>
                  <a:cubicBezTo>
                    <a:pt x="5" y="92"/>
                    <a:pt x="5" y="92"/>
                    <a:pt x="5" y="92"/>
                  </a:cubicBezTo>
                  <a:cubicBezTo>
                    <a:pt x="2" y="92"/>
                    <a:pt x="0" y="95"/>
                    <a:pt x="0" y="98"/>
                  </a:cubicBezTo>
                  <a:cubicBezTo>
                    <a:pt x="0" y="101"/>
                    <a:pt x="2" y="104"/>
                    <a:pt x="5" y="104"/>
                  </a:cubicBezTo>
                  <a:cubicBezTo>
                    <a:pt x="65" y="104"/>
                    <a:pt x="65" y="104"/>
                    <a:pt x="65" y="104"/>
                  </a:cubicBezTo>
                  <a:cubicBezTo>
                    <a:pt x="68" y="104"/>
                    <a:pt x="70" y="101"/>
                    <a:pt x="70" y="98"/>
                  </a:cubicBezTo>
                  <a:cubicBezTo>
                    <a:pt x="70" y="95"/>
                    <a:pt x="68" y="92"/>
                    <a:pt x="65" y="92"/>
                  </a:cubicBezTo>
                  <a:close/>
                  <a:moveTo>
                    <a:pt x="11" y="77"/>
                  </a:moveTo>
                  <a:cubicBezTo>
                    <a:pt x="13" y="70"/>
                    <a:pt x="19" y="64"/>
                    <a:pt x="28" y="59"/>
                  </a:cubicBezTo>
                  <a:cubicBezTo>
                    <a:pt x="28" y="59"/>
                    <a:pt x="29" y="58"/>
                    <a:pt x="29" y="58"/>
                  </a:cubicBezTo>
                  <a:cubicBezTo>
                    <a:pt x="30" y="58"/>
                    <a:pt x="30" y="56"/>
                    <a:pt x="31" y="55"/>
                  </a:cubicBezTo>
                  <a:cubicBezTo>
                    <a:pt x="31" y="54"/>
                    <a:pt x="30" y="52"/>
                    <a:pt x="29" y="51"/>
                  </a:cubicBezTo>
                  <a:cubicBezTo>
                    <a:pt x="29" y="50"/>
                    <a:pt x="29" y="50"/>
                    <a:pt x="29" y="50"/>
                  </a:cubicBezTo>
                  <a:cubicBezTo>
                    <a:pt x="18" y="39"/>
                    <a:pt x="13" y="32"/>
                    <a:pt x="12" y="29"/>
                  </a:cubicBezTo>
                  <a:cubicBezTo>
                    <a:pt x="9" y="24"/>
                    <a:pt x="9" y="16"/>
                    <a:pt x="9" y="11"/>
                  </a:cubicBezTo>
                  <a:cubicBezTo>
                    <a:pt x="61" y="11"/>
                    <a:pt x="61" y="11"/>
                    <a:pt x="61" y="11"/>
                  </a:cubicBezTo>
                  <a:cubicBezTo>
                    <a:pt x="61" y="16"/>
                    <a:pt x="61" y="24"/>
                    <a:pt x="58" y="29"/>
                  </a:cubicBezTo>
                  <a:cubicBezTo>
                    <a:pt x="57" y="32"/>
                    <a:pt x="52" y="39"/>
                    <a:pt x="41" y="50"/>
                  </a:cubicBezTo>
                  <a:cubicBezTo>
                    <a:pt x="41" y="51"/>
                    <a:pt x="41" y="51"/>
                    <a:pt x="41" y="51"/>
                  </a:cubicBezTo>
                  <a:cubicBezTo>
                    <a:pt x="40" y="52"/>
                    <a:pt x="39" y="54"/>
                    <a:pt x="39" y="55"/>
                  </a:cubicBezTo>
                  <a:cubicBezTo>
                    <a:pt x="40" y="56"/>
                    <a:pt x="40" y="58"/>
                    <a:pt x="41" y="58"/>
                  </a:cubicBezTo>
                  <a:cubicBezTo>
                    <a:pt x="41" y="58"/>
                    <a:pt x="42" y="59"/>
                    <a:pt x="42" y="59"/>
                  </a:cubicBezTo>
                  <a:cubicBezTo>
                    <a:pt x="51" y="64"/>
                    <a:pt x="57" y="70"/>
                    <a:pt x="59" y="77"/>
                  </a:cubicBezTo>
                  <a:cubicBezTo>
                    <a:pt x="61" y="84"/>
                    <a:pt x="62" y="89"/>
                    <a:pt x="62" y="92"/>
                  </a:cubicBezTo>
                  <a:cubicBezTo>
                    <a:pt x="55" y="92"/>
                    <a:pt x="55" y="92"/>
                    <a:pt x="55" y="92"/>
                  </a:cubicBezTo>
                  <a:cubicBezTo>
                    <a:pt x="54" y="71"/>
                    <a:pt x="37" y="66"/>
                    <a:pt x="35" y="66"/>
                  </a:cubicBezTo>
                  <a:cubicBezTo>
                    <a:pt x="20" y="68"/>
                    <a:pt x="16" y="85"/>
                    <a:pt x="15" y="92"/>
                  </a:cubicBezTo>
                  <a:cubicBezTo>
                    <a:pt x="8" y="92"/>
                    <a:pt x="8" y="92"/>
                    <a:pt x="8" y="92"/>
                  </a:cubicBezTo>
                  <a:cubicBezTo>
                    <a:pt x="8" y="89"/>
                    <a:pt x="9" y="84"/>
                    <a:pt x="11" y="7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6"/>
            <p:cNvSpPr>
              <a:spLocks/>
            </p:cNvSpPr>
            <p:nvPr/>
          </p:nvSpPr>
          <p:spPr bwMode="auto">
            <a:xfrm>
              <a:off x="3729" y="3726"/>
              <a:ext cx="45" cy="24"/>
            </a:xfrm>
            <a:custGeom>
              <a:avLst/>
              <a:gdLst>
                <a:gd name="T0" fmla="*/ 26 w 29"/>
                <a:gd name="T1" fmla="*/ 1 h 16"/>
                <a:gd name="T2" fmla="*/ 0 w 29"/>
                <a:gd name="T3" fmla="*/ 1 h 16"/>
                <a:gd name="T4" fmla="*/ 14 w 29"/>
                <a:gd name="T5" fmla="*/ 16 h 16"/>
                <a:gd name="T6" fmla="*/ 26 w 29"/>
                <a:gd name="T7" fmla="*/ 1 h 16"/>
              </a:gdLst>
              <a:ahLst/>
              <a:cxnLst>
                <a:cxn ang="0">
                  <a:pos x="T0" y="T1"/>
                </a:cxn>
                <a:cxn ang="0">
                  <a:pos x="T2" y="T3"/>
                </a:cxn>
                <a:cxn ang="0">
                  <a:pos x="T4" y="T5"/>
                </a:cxn>
                <a:cxn ang="0">
                  <a:pos x="T6" y="T7"/>
                </a:cxn>
              </a:cxnLst>
              <a:rect l="0" t="0" r="r" b="b"/>
              <a:pathLst>
                <a:path w="29" h="16">
                  <a:moveTo>
                    <a:pt x="26" y="1"/>
                  </a:moveTo>
                  <a:cubicBezTo>
                    <a:pt x="25" y="1"/>
                    <a:pt x="0" y="0"/>
                    <a:pt x="0" y="1"/>
                  </a:cubicBezTo>
                  <a:cubicBezTo>
                    <a:pt x="0" y="9"/>
                    <a:pt x="14" y="16"/>
                    <a:pt x="14" y="16"/>
                  </a:cubicBezTo>
                  <a:cubicBezTo>
                    <a:pt x="23" y="10"/>
                    <a:pt x="29" y="2"/>
                    <a:pt x="26" y="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52" name="Straight Arrow Connector 51"/>
          <p:cNvCxnSpPr>
            <a:stCxn id="104" idx="2"/>
            <a:endCxn id="191" idx="0"/>
          </p:cNvCxnSpPr>
          <p:nvPr/>
        </p:nvCxnSpPr>
        <p:spPr bwMode="auto">
          <a:xfrm flipH="1">
            <a:off x="4336220" y="5650446"/>
            <a:ext cx="80" cy="21602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Straight Arrow Connector 195"/>
          <p:cNvCxnSpPr/>
          <p:nvPr/>
        </p:nvCxnSpPr>
        <p:spPr bwMode="auto">
          <a:xfrm flipH="1">
            <a:off x="2389735" y="5650446"/>
            <a:ext cx="80" cy="216024"/>
          </a:xfrm>
          <a:prstGeom prst="straightConnector1">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Elbow Connector 56"/>
          <p:cNvCxnSpPr>
            <a:stCxn id="181" idx="2"/>
            <a:endCxn id="101" idx="2"/>
          </p:cNvCxnSpPr>
          <p:nvPr/>
        </p:nvCxnSpPr>
        <p:spPr bwMode="auto">
          <a:xfrm rot="5400000" flipH="1">
            <a:off x="672405" y="4751092"/>
            <a:ext cx="2156900" cy="1225984"/>
          </a:xfrm>
          <a:prstGeom prst="bentConnector3">
            <a:avLst>
              <a:gd name="adj1" fmla="val -10599"/>
            </a:avLst>
          </a:prstGeom>
          <a:solidFill>
            <a:schemeClr val="accent1"/>
          </a:solidFill>
          <a:ln w="12700" cap="flat" cmpd="sng" algn="ctr">
            <a:solidFill>
              <a:srgbClr val="00206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Elbow Connector 58"/>
          <p:cNvCxnSpPr>
            <a:stCxn id="191" idx="2"/>
          </p:cNvCxnSpPr>
          <p:nvPr/>
        </p:nvCxnSpPr>
        <p:spPr bwMode="auto">
          <a:xfrm rot="5400000">
            <a:off x="2917411" y="5120551"/>
            <a:ext cx="237626" cy="2859991"/>
          </a:xfrm>
          <a:prstGeom prst="bentConnector2">
            <a:avLst/>
          </a:prstGeom>
          <a:solidFill>
            <a:schemeClr val="accent1"/>
          </a:solidFill>
          <a:ln w="127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8" name="Group 87"/>
          <p:cNvGrpSpPr/>
          <p:nvPr/>
        </p:nvGrpSpPr>
        <p:grpSpPr>
          <a:xfrm>
            <a:off x="7580970" y="5877272"/>
            <a:ext cx="1527534" cy="809454"/>
            <a:chOff x="7580970" y="5877272"/>
            <a:chExt cx="1527534" cy="809454"/>
          </a:xfrm>
        </p:grpSpPr>
        <p:grpSp>
          <p:nvGrpSpPr>
            <p:cNvPr id="89" name="Group 88"/>
            <p:cNvGrpSpPr/>
            <p:nvPr/>
          </p:nvGrpSpPr>
          <p:grpSpPr>
            <a:xfrm>
              <a:off x="8049886" y="5966336"/>
              <a:ext cx="360000" cy="360000"/>
              <a:chOff x="467544" y="2368961"/>
              <a:chExt cx="414567" cy="414567"/>
            </a:xfrm>
          </p:grpSpPr>
          <p:sp>
            <p:nvSpPr>
              <p:cNvPr id="97" name="Oval 96"/>
              <p:cNvSpPr/>
              <p:nvPr/>
            </p:nvSpPr>
            <p:spPr bwMode="auto">
              <a:xfrm>
                <a:off x="467544" y="2368961"/>
                <a:ext cx="414567" cy="414567"/>
              </a:xfrm>
              <a:prstGeom prst="ellipse">
                <a:avLst/>
              </a:prstGeom>
              <a:solidFill>
                <a:schemeClr val="bg1"/>
              </a:solidFill>
              <a:ln w="9525" cap="flat" cmpd="sng" algn="ctr">
                <a:solidFill>
                  <a:srgbClr val="009BBB"/>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98" name="Picture 97" descr="14.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413" y="2441515"/>
                <a:ext cx="277677" cy="243874"/>
              </a:xfrm>
              <a:prstGeom prst="rect">
                <a:avLst/>
              </a:prstGeom>
            </p:spPr>
          </p:pic>
        </p:grpSp>
        <p:grpSp>
          <p:nvGrpSpPr>
            <p:cNvPr id="90" name="Group 89"/>
            <p:cNvGrpSpPr/>
            <p:nvPr/>
          </p:nvGrpSpPr>
          <p:grpSpPr>
            <a:xfrm>
              <a:off x="8571167" y="5966336"/>
              <a:ext cx="360000" cy="360000"/>
              <a:chOff x="5256128" y="2201880"/>
              <a:chExt cx="432000" cy="432000"/>
            </a:xfrm>
          </p:grpSpPr>
          <p:sp>
            <p:nvSpPr>
              <p:cNvPr id="95" name="Oval 94"/>
              <p:cNvSpPr/>
              <p:nvPr/>
            </p:nvSpPr>
            <p:spPr bwMode="auto">
              <a:xfrm>
                <a:off x="5256128" y="2201880"/>
                <a:ext cx="432000" cy="432000"/>
              </a:xfrm>
              <a:prstGeom prst="ellipse">
                <a:avLst/>
              </a:prstGeom>
              <a:solidFill>
                <a:schemeClr val="bg1"/>
              </a:solidFill>
              <a:ln w="9525" cap="flat" cmpd="sng" algn="ctr">
                <a:solidFill>
                  <a:srgbClr val="00B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96" name="Picture 95" descr="1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511" y="2302040"/>
                <a:ext cx="266197" cy="252000"/>
              </a:xfrm>
              <a:prstGeom prst="rect">
                <a:avLst/>
              </a:prstGeom>
            </p:spPr>
          </p:pic>
        </p:grpSp>
        <p:sp>
          <p:nvSpPr>
            <p:cNvPr id="91" name="TextBox 90"/>
            <p:cNvSpPr txBox="1"/>
            <p:nvPr/>
          </p:nvSpPr>
          <p:spPr>
            <a:xfrm>
              <a:off x="8476601" y="6333435"/>
              <a:ext cx="631903" cy="350865"/>
            </a:xfrm>
            <a:prstGeom prst="rect">
              <a:avLst/>
            </a:prstGeom>
            <a:noFill/>
          </p:spPr>
          <p:txBody>
            <a:bodyPr wrap="none" rtlCol="0">
              <a:spAutoFit/>
            </a:bodyPr>
            <a:lstStyle/>
            <a:p>
              <a:r>
                <a:rPr lang="en-GB" sz="700" dirty="0" smtClean="0"/>
                <a:t>NCA, EMA</a:t>
              </a:r>
            </a:p>
            <a:p>
              <a:r>
                <a:rPr lang="en-GB" sz="700" dirty="0"/>
                <a:t>a</a:t>
              </a:r>
              <a:r>
                <a:rPr lang="en-GB" sz="700" dirty="0" smtClean="0"/>
                <a:t>ctivity</a:t>
              </a:r>
              <a:endParaRPr lang="en-GB" sz="700" dirty="0"/>
            </a:p>
          </p:txBody>
        </p:sp>
        <p:sp>
          <p:nvSpPr>
            <p:cNvPr id="92" name="TextBox 91"/>
            <p:cNvSpPr txBox="1"/>
            <p:nvPr/>
          </p:nvSpPr>
          <p:spPr>
            <a:xfrm>
              <a:off x="7955701" y="6335861"/>
              <a:ext cx="564578" cy="350865"/>
            </a:xfrm>
            <a:prstGeom prst="rect">
              <a:avLst/>
            </a:prstGeom>
            <a:noFill/>
          </p:spPr>
          <p:txBody>
            <a:bodyPr wrap="none" rtlCol="0">
              <a:spAutoFit/>
            </a:bodyPr>
            <a:lstStyle/>
            <a:p>
              <a:r>
                <a:rPr lang="en-GB" sz="700" dirty="0" smtClean="0"/>
                <a:t>Industry</a:t>
              </a:r>
            </a:p>
            <a:p>
              <a:r>
                <a:rPr lang="en-GB" sz="700" dirty="0"/>
                <a:t>a</a:t>
              </a:r>
              <a:r>
                <a:rPr lang="en-GB" sz="700" dirty="0" smtClean="0"/>
                <a:t>ctivity</a:t>
              </a:r>
              <a:endParaRPr lang="en-GB" sz="700" dirty="0"/>
            </a:p>
          </p:txBody>
        </p:sp>
        <p:sp>
          <p:nvSpPr>
            <p:cNvPr id="93" name="TextBox 92"/>
            <p:cNvSpPr txBox="1"/>
            <p:nvPr/>
          </p:nvSpPr>
          <p:spPr>
            <a:xfrm>
              <a:off x="7580970" y="6038304"/>
              <a:ext cx="426719" cy="240900"/>
            </a:xfrm>
            <a:prstGeom prst="rect">
              <a:avLst/>
            </a:prstGeom>
            <a:noFill/>
          </p:spPr>
          <p:txBody>
            <a:bodyPr wrap="none" rtlCol="0">
              <a:spAutoFit/>
            </a:bodyPr>
            <a:lstStyle/>
            <a:p>
              <a:r>
                <a:rPr lang="en-GB" sz="900" b="1" dirty="0" smtClean="0"/>
                <a:t>Key</a:t>
              </a:r>
            </a:p>
          </p:txBody>
        </p:sp>
        <p:sp>
          <p:nvSpPr>
            <p:cNvPr id="94" name="Rectangle 93"/>
            <p:cNvSpPr/>
            <p:nvPr/>
          </p:nvSpPr>
          <p:spPr bwMode="auto">
            <a:xfrm>
              <a:off x="7580970" y="5877272"/>
              <a:ext cx="1527534" cy="807028"/>
            </a:xfrm>
            <a:prstGeom prst="rect">
              <a:avLst/>
            </a:prstGeom>
            <a:noFill/>
            <a:ln w="9525" cap="flat" cmpd="sng" algn="ctr">
              <a:solidFill>
                <a:schemeClr val="bg2">
                  <a:lumMod val="60000"/>
                  <a:lumOff val="40000"/>
                </a:schemeClr>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spTree>
    <p:extLst>
      <p:ext uri="{BB962C8B-B14F-4D97-AF65-F5344CB8AC3E}">
        <p14:creationId xmlns:p14="http://schemas.microsoft.com/office/powerpoint/2010/main" val="436398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Requesting SPOR roles</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altLang="en-US" dirty="0" smtClean="0"/>
              <a:t>Presentation title (to edit, click View &gt; Header and Footer)</a:t>
            </a:r>
            <a:endParaRPr lang="en-GB" altLang="en-US" dirty="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35</a:t>
            </a:fld>
            <a:endParaRPr lang="en-GB" altLang="en-US" dirty="0"/>
          </a:p>
        </p:txBody>
      </p:sp>
    </p:spTree>
    <p:extLst>
      <p:ext uri="{BB962C8B-B14F-4D97-AF65-F5344CB8AC3E}">
        <p14:creationId xmlns:p14="http://schemas.microsoft.com/office/powerpoint/2010/main" val="3925591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40578"/>
            <a:ext cx="8785225" cy="4680520"/>
          </a:xfrm>
        </p:spPr>
        <p:txBody>
          <a:bodyPr/>
          <a:lstStyle/>
          <a:p>
            <a:pPr marL="360000" indent="-360000">
              <a:lnSpc>
                <a:spcPct val="100000"/>
              </a:lnSpc>
              <a:spcAft>
                <a:spcPts val="1200"/>
              </a:spcAft>
              <a:buFont typeface="Arial" panose="020B0604020202020204" pitchFamily="34" charset="0"/>
              <a:buChar char="•"/>
            </a:pPr>
            <a:r>
              <a:rPr lang="en-GB" sz="1600" b="1" dirty="0" smtClean="0"/>
              <a:t>Referential</a:t>
            </a:r>
            <a:r>
              <a:rPr lang="en-GB" sz="1600" dirty="0" smtClean="0"/>
              <a:t> </a:t>
            </a:r>
            <a:r>
              <a:rPr lang="en-GB" sz="1600" dirty="0"/>
              <a:t>and </a:t>
            </a:r>
            <a:r>
              <a:rPr lang="en-GB" sz="1600" b="1" dirty="0"/>
              <a:t>Organisation</a:t>
            </a:r>
            <a:r>
              <a:rPr lang="en-GB" sz="1600" dirty="0"/>
              <a:t> </a:t>
            </a:r>
            <a:r>
              <a:rPr lang="en-GB" sz="1600" b="1" dirty="0"/>
              <a:t>data</a:t>
            </a:r>
            <a:r>
              <a:rPr lang="en-GB" sz="1600" dirty="0"/>
              <a:t> </a:t>
            </a:r>
            <a:r>
              <a:rPr lang="en-GB" sz="1600" dirty="0" smtClean="0"/>
              <a:t>is </a:t>
            </a:r>
            <a:r>
              <a:rPr lang="en-GB" sz="1600" b="1" dirty="0"/>
              <a:t>accessible</a:t>
            </a:r>
            <a:r>
              <a:rPr lang="en-GB" sz="1600" dirty="0"/>
              <a:t> via the </a:t>
            </a:r>
            <a:r>
              <a:rPr lang="en-GB" sz="1600" b="1" u="sng" dirty="0">
                <a:hlinkClick r:id="rId3"/>
              </a:rPr>
              <a:t>SPOR web </a:t>
            </a:r>
            <a:r>
              <a:rPr lang="en-GB" sz="1600" b="1" u="sng" dirty="0" smtClean="0">
                <a:hlinkClick r:id="rId3"/>
              </a:rPr>
              <a:t>portal</a:t>
            </a:r>
            <a:r>
              <a:rPr lang="en-GB" sz="1600" b="1" u="sng" dirty="0" smtClean="0"/>
              <a:t>.</a:t>
            </a:r>
            <a:r>
              <a:rPr lang="en-GB" sz="1600" b="1" dirty="0" smtClean="0"/>
              <a:t> </a:t>
            </a:r>
          </a:p>
          <a:p>
            <a:pPr marL="360000" indent="-360000">
              <a:lnSpc>
                <a:spcPct val="100000"/>
              </a:lnSpc>
              <a:spcAft>
                <a:spcPts val="1200"/>
              </a:spcAft>
              <a:buFont typeface="Arial" panose="020B0604020202020204" pitchFamily="34" charset="0"/>
              <a:buChar char="•"/>
            </a:pPr>
            <a:r>
              <a:rPr lang="en-GB" sz="1600" b="1" dirty="0" smtClean="0"/>
              <a:t>Anybody</a:t>
            </a:r>
            <a:r>
              <a:rPr lang="en-GB" sz="1600" dirty="0" smtClean="0"/>
              <a:t> (registered or not) </a:t>
            </a:r>
            <a:r>
              <a:rPr lang="en-GB" sz="1600" b="1" dirty="0" smtClean="0"/>
              <a:t>can</a:t>
            </a:r>
            <a:r>
              <a:rPr lang="en-GB" sz="1600" dirty="0" smtClean="0"/>
              <a:t> go to the SPOR web portal to </a:t>
            </a:r>
            <a:r>
              <a:rPr lang="en-GB" sz="1600" b="1" dirty="0"/>
              <a:t>view</a:t>
            </a:r>
            <a:r>
              <a:rPr lang="en-GB" sz="1600" dirty="0"/>
              <a:t> and </a:t>
            </a:r>
            <a:r>
              <a:rPr lang="en-GB" sz="1600" b="1" dirty="0"/>
              <a:t>search</a:t>
            </a:r>
            <a:r>
              <a:rPr lang="en-GB" sz="1600" dirty="0"/>
              <a:t> </a:t>
            </a:r>
            <a:r>
              <a:rPr lang="en-GB" sz="1600" b="1" dirty="0"/>
              <a:t>publically-available </a:t>
            </a:r>
            <a:r>
              <a:rPr lang="en-GB" sz="1600" b="1" dirty="0" smtClean="0"/>
              <a:t>data</a:t>
            </a:r>
            <a:r>
              <a:rPr lang="en-GB" sz="1600" dirty="0" smtClean="0"/>
              <a:t>:</a:t>
            </a:r>
          </a:p>
          <a:p>
            <a:pPr marL="628288" lvl="1" indent="-360000">
              <a:lnSpc>
                <a:spcPct val="100000"/>
              </a:lnSpc>
              <a:spcAft>
                <a:spcPts val="1200"/>
              </a:spcAft>
              <a:buFont typeface="Arial" panose="020B0604020202020204" pitchFamily="34" charset="0"/>
              <a:buChar char="•"/>
            </a:pPr>
            <a:r>
              <a:rPr lang="en-GB" sz="1600" dirty="0" smtClean="0"/>
              <a:t>RMS: public lists;</a:t>
            </a:r>
          </a:p>
          <a:p>
            <a:pPr marL="628288" lvl="1" indent="-360000">
              <a:lnSpc>
                <a:spcPct val="100000"/>
              </a:lnSpc>
              <a:spcAft>
                <a:spcPts val="1200"/>
              </a:spcAft>
              <a:buFont typeface="Arial" panose="020B0604020202020204" pitchFamily="34" charset="0"/>
              <a:buChar char="•"/>
            </a:pPr>
            <a:r>
              <a:rPr lang="en-GB" sz="1600" dirty="0" smtClean="0"/>
              <a:t>OMS: all content.</a:t>
            </a:r>
          </a:p>
          <a:p>
            <a:pPr marL="360000" lvl="0" indent="-360000">
              <a:lnSpc>
                <a:spcPct val="100000"/>
              </a:lnSpc>
              <a:spcAft>
                <a:spcPts val="1200"/>
              </a:spcAft>
              <a:buFont typeface="Arial" panose="020B0604020202020204" pitchFamily="34" charset="0"/>
              <a:buChar char="•"/>
            </a:pPr>
            <a:r>
              <a:rPr lang="en-GB" sz="1600" dirty="0" smtClean="0"/>
              <a:t>SPOR also provides </a:t>
            </a:r>
            <a:r>
              <a:rPr lang="en-GB" sz="1600" dirty="0"/>
              <a:t>users with services that </a:t>
            </a:r>
            <a:r>
              <a:rPr lang="en-GB" sz="1600" dirty="0" smtClean="0"/>
              <a:t>enable </a:t>
            </a:r>
            <a:r>
              <a:rPr lang="en-GB" sz="1600" dirty="0"/>
              <a:t>them to </a:t>
            </a:r>
            <a:r>
              <a:rPr lang="en-GB" sz="1600" b="1" dirty="0"/>
              <a:t>request changes </a:t>
            </a:r>
            <a:r>
              <a:rPr lang="en-GB" sz="1600" dirty="0" smtClean="0"/>
              <a:t>and </a:t>
            </a:r>
            <a:r>
              <a:rPr lang="en-GB" sz="1600" b="1" dirty="0" smtClean="0"/>
              <a:t>updates</a:t>
            </a:r>
            <a:r>
              <a:rPr lang="en-GB" sz="1600" dirty="0" smtClean="0"/>
              <a:t> to </a:t>
            </a:r>
            <a:r>
              <a:rPr lang="en-GB" sz="1600" dirty="0"/>
              <a:t>existing </a:t>
            </a:r>
            <a:r>
              <a:rPr lang="en-GB" sz="1600" b="1" dirty="0"/>
              <a:t>organisation</a:t>
            </a:r>
            <a:r>
              <a:rPr lang="en-GB" sz="1600" dirty="0"/>
              <a:t> or </a:t>
            </a:r>
            <a:r>
              <a:rPr lang="en-GB" sz="1600" b="1" dirty="0"/>
              <a:t>referential </a:t>
            </a:r>
            <a:r>
              <a:rPr lang="en-GB" sz="1600" b="1" dirty="0" smtClean="0"/>
              <a:t>data.</a:t>
            </a:r>
          </a:p>
          <a:p>
            <a:pPr marL="360000" lvl="0" indent="-360000">
              <a:lnSpc>
                <a:spcPct val="100000"/>
              </a:lnSpc>
              <a:spcAft>
                <a:spcPts val="1200"/>
              </a:spcAft>
              <a:buFont typeface="Arial" panose="020B0604020202020204" pitchFamily="34" charset="0"/>
              <a:buChar char="•"/>
            </a:pPr>
            <a:r>
              <a:rPr lang="en-GB" sz="1600" dirty="0"/>
              <a:t>T</a:t>
            </a:r>
            <a:r>
              <a:rPr lang="en-GB" sz="1600" dirty="0" smtClean="0"/>
              <a:t>o request changes and updates to organisation and referential data users must:</a:t>
            </a:r>
          </a:p>
          <a:p>
            <a:pPr marL="628288" lvl="1" indent="-360000">
              <a:lnSpc>
                <a:spcPct val="100000"/>
              </a:lnSpc>
              <a:spcAft>
                <a:spcPts val="1200"/>
              </a:spcAft>
              <a:buFont typeface="+mj-lt"/>
              <a:buAutoNum type="arabicPeriod"/>
            </a:pPr>
            <a:r>
              <a:rPr lang="en-GB" sz="1600" dirty="0" smtClean="0"/>
              <a:t>be </a:t>
            </a:r>
            <a:r>
              <a:rPr lang="en-GB" sz="1600" b="1" dirty="0" smtClean="0"/>
              <a:t>registered</a:t>
            </a:r>
            <a:r>
              <a:rPr lang="en-GB" sz="1600" dirty="0" smtClean="0"/>
              <a:t> with the </a:t>
            </a:r>
            <a:r>
              <a:rPr lang="en-GB" sz="1600" b="1" dirty="0" smtClean="0"/>
              <a:t>EMA Account Management </a:t>
            </a:r>
            <a:r>
              <a:rPr lang="en-GB" sz="1600" dirty="0" smtClean="0"/>
              <a:t>portal. </a:t>
            </a:r>
          </a:p>
          <a:p>
            <a:pPr marL="628288" lvl="1" indent="-360000">
              <a:lnSpc>
                <a:spcPct val="100000"/>
              </a:lnSpc>
              <a:spcAft>
                <a:spcPts val="1200"/>
              </a:spcAft>
              <a:buFont typeface="+mj-lt"/>
              <a:buAutoNum type="arabicPeriod"/>
            </a:pPr>
            <a:r>
              <a:rPr lang="en-GB" sz="1600" dirty="0" smtClean="0"/>
              <a:t>have a </a:t>
            </a:r>
            <a:r>
              <a:rPr lang="en-GB" sz="1600" b="1" dirty="0" smtClean="0"/>
              <a:t>SPOR</a:t>
            </a:r>
            <a:r>
              <a:rPr lang="en-GB" sz="1600" dirty="0" smtClean="0"/>
              <a:t> user </a:t>
            </a:r>
            <a:r>
              <a:rPr lang="en-GB" sz="1600" b="1" dirty="0" smtClean="0"/>
              <a:t>role </a:t>
            </a:r>
            <a:r>
              <a:rPr lang="en-GB" sz="1600" dirty="0" smtClean="0"/>
              <a:t>and be </a:t>
            </a:r>
            <a:r>
              <a:rPr lang="en-GB" sz="1600" b="1" dirty="0" smtClean="0"/>
              <a:t>affiliated</a:t>
            </a:r>
            <a:r>
              <a:rPr lang="en-GB" sz="1600" dirty="0" smtClean="0"/>
              <a:t> </a:t>
            </a:r>
            <a:r>
              <a:rPr lang="en-GB" sz="1600" dirty="0"/>
              <a:t>to a </a:t>
            </a:r>
            <a:r>
              <a:rPr lang="en-GB" sz="1600" b="1" dirty="0"/>
              <a:t>specific industry </a:t>
            </a:r>
            <a:r>
              <a:rPr lang="en-GB" sz="1600" b="1" dirty="0" smtClean="0"/>
              <a:t>organisation.</a:t>
            </a:r>
            <a:endParaRPr lang="en-GB" sz="1600" b="1" dirty="0"/>
          </a:p>
          <a:p>
            <a:pPr marL="628288" lvl="1" indent="-360000">
              <a:lnSpc>
                <a:spcPct val="100000"/>
              </a:lnSpc>
              <a:spcAft>
                <a:spcPts val="1200"/>
              </a:spcAft>
              <a:buFont typeface="+mj-lt"/>
              <a:buAutoNum type="arabicPeriod"/>
            </a:pPr>
            <a:endParaRPr lang="en-GB" sz="1600" dirty="0" smtClean="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solidFill>
                  <a:srgbClr val="000000"/>
                </a:solidFill>
              </a:rPr>
              <a:pPr/>
              <a:t>36</a:t>
            </a:fld>
            <a:endParaRPr lang="en-GB" altLang="en-US" dirty="0">
              <a:solidFill>
                <a:srgbClr val="000000"/>
              </a:solidFill>
            </a:endParaRPr>
          </a:p>
        </p:txBody>
      </p:sp>
      <p:sp>
        <p:nvSpPr>
          <p:cNvPr id="4" name="Title 1"/>
          <p:cNvSpPr txBox="1">
            <a:spLocks/>
          </p:cNvSpPr>
          <p:nvPr/>
        </p:nvSpPr>
        <p:spPr bwMode="auto">
          <a:xfrm>
            <a:off x="358776" y="116632"/>
            <a:ext cx="8424000" cy="95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kern="0" dirty="0" smtClean="0">
                <a:solidFill>
                  <a:schemeClr val="bg1"/>
                </a:solidFill>
              </a:rPr>
              <a:t>SPOR User Roles 1/2</a:t>
            </a:r>
            <a:endParaRPr lang="en-GB" kern="0" dirty="0">
              <a:solidFill>
                <a:schemeClr val="bg1"/>
              </a:solidFill>
            </a:endParaRPr>
          </a:p>
        </p:txBody>
      </p:sp>
    </p:spTree>
    <p:extLst>
      <p:ext uri="{BB962C8B-B14F-4D97-AF65-F5344CB8AC3E}">
        <p14:creationId xmlns:p14="http://schemas.microsoft.com/office/powerpoint/2010/main" val="2455215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957F717-FD23-493C-BA54-F5AB575BDEC9}" type="slidenum">
              <a:rPr lang="en-GB" altLang="en-US" smtClean="0">
                <a:solidFill>
                  <a:srgbClr val="000000"/>
                </a:solidFill>
              </a:rPr>
              <a:pPr/>
              <a:t>37</a:t>
            </a:fld>
            <a:endParaRPr lang="en-GB" altLang="en-US" dirty="0">
              <a:solidFill>
                <a:srgbClr val="000000"/>
              </a:solidFill>
            </a:endParaRPr>
          </a:p>
        </p:txBody>
      </p:sp>
      <p:cxnSp>
        <p:nvCxnSpPr>
          <p:cNvPr id="6" name="Straight Connector 5"/>
          <p:cNvCxnSpPr/>
          <p:nvPr/>
        </p:nvCxnSpPr>
        <p:spPr bwMode="auto">
          <a:xfrm flipV="1">
            <a:off x="1098364" y="2920474"/>
            <a:ext cx="7453632" cy="7765"/>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a:xfrm>
            <a:off x="341523" y="2952887"/>
            <a:ext cx="2348631" cy="738664"/>
          </a:xfrm>
          <a:prstGeom prst="rect">
            <a:avLst/>
          </a:prstGeom>
        </p:spPr>
        <p:txBody>
          <a:bodyPr wrap="square" lIns="36000" tIns="36000" rIns="36000" bIns="36000">
            <a:noAutofit/>
          </a:bodyPr>
          <a:lstStyle/>
          <a:p>
            <a:pPr algn="ctr"/>
            <a:r>
              <a:rPr lang="en-GB" sz="1400" dirty="0"/>
              <a:t>Guest </a:t>
            </a:r>
            <a:r>
              <a:rPr lang="en-GB" sz="1400" dirty="0" smtClean="0"/>
              <a:t>User</a:t>
            </a:r>
          </a:p>
          <a:p>
            <a:pPr algn="ctr"/>
            <a:r>
              <a:rPr lang="en-GB" sz="1400" dirty="0" smtClean="0"/>
              <a:t>(any member of the public with a basic access to SPOR)</a:t>
            </a:r>
            <a:endParaRPr lang="en-GB" sz="1400" dirty="0"/>
          </a:p>
        </p:txBody>
      </p:sp>
      <p:sp>
        <p:nvSpPr>
          <p:cNvPr id="57" name="Rectangle 56"/>
          <p:cNvSpPr/>
          <p:nvPr/>
        </p:nvSpPr>
        <p:spPr>
          <a:xfrm>
            <a:off x="3789982" y="2952887"/>
            <a:ext cx="1043606" cy="523220"/>
          </a:xfrm>
          <a:prstGeom prst="rect">
            <a:avLst/>
          </a:prstGeom>
        </p:spPr>
        <p:txBody>
          <a:bodyPr wrap="none" lIns="36000" tIns="36000" rIns="36000" bIns="36000">
            <a:noAutofit/>
          </a:bodyPr>
          <a:lstStyle/>
          <a:p>
            <a:pPr algn="ctr"/>
            <a:r>
              <a:rPr lang="en-GB" sz="1400" b="1" dirty="0" smtClean="0"/>
              <a:t>Industry </a:t>
            </a:r>
          </a:p>
          <a:p>
            <a:pPr algn="ctr"/>
            <a:r>
              <a:rPr lang="en-GB" sz="1400" b="1" dirty="0"/>
              <a:t>U</a:t>
            </a:r>
            <a:r>
              <a:rPr lang="en-GB" sz="1400" b="1" dirty="0" smtClean="0"/>
              <a:t>ser</a:t>
            </a:r>
          </a:p>
        </p:txBody>
      </p:sp>
      <p:sp>
        <p:nvSpPr>
          <p:cNvPr id="59" name="Rectangle 58"/>
          <p:cNvSpPr/>
          <p:nvPr/>
        </p:nvSpPr>
        <p:spPr>
          <a:xfrm>
            <a:off x="2760362" y="2952887"/>
            <a:ext cx="1043606" cy="738664"/>
          </a:xfrm>
          <a:prstGeom prst="rect">
            <a:avLst/>
          </a:prstGeom>
        </p:spPr>
        <p:txBody>
          <a:bodyPr wrap="none" lIns="36000" tIns="36000" rIns="36000" bIns="36000">
            <a:noAutofit/>
          </a:bodyPr>
          <a:lstStyle/>
          <a:p>
            <a:pPr algn="ctr"/>
            <a:r>
              <a:rPr lang="en-GB" sz="1400" b="1" dirty="0" smtClean="0"/>
              <a:t>Industry </a:t>
            </a:r>
          </a:p>
          <a:p>
            <a:pPr algn="ctr"/>
            <a:r>
              <a:rPr lang="en-GB" sz="1400" b="1" dirty="0"/>
              <a:t>S</a:t>
            </a:r>
            <a:r>
              <a:rPr lang="en-GB" sz="1400" b="1" dirty="0" smtClean="0"/>
              <a:t>uper</a:t>
            </a:r>
          </a:p>
          <a:p>
            <a:pPr algn="ctr"/>
            <a:r>
              <a:rPr lang="en-GB" sz="1400" b="1" dirty="0"/>
              <a:t>U</a:t>
            </a:r>
            <a:r>
              <a:rPr lang="en-GB" sz="1400" b="1" dirty="0" smtClean="0"/>
              <a:t>ser</a:t>
            </a:r>
          </a:p>
        </p:txBody>
      </p:sp>
      <p:sp>
        <p:nvSpPr>
          <p:cNvPr id="62" name="Rectangle 61"/>
          <p:cNvSpPr/>
          <p:nvPr/>
        </p:nvSpPr>
        <p:spPr>
          <a:xfrm>
            <a:off x="5514635" y="2952887"/>
            <a:ext cx="606503" cy="738664"/>
          </a:xfrm>
          <a:prstGeom prst="rect">
            <a:avLst/>
          </a:prstGeom>
        </p:spPr>
        <p:txBody>
          <a:bodyPr wrap="none" lIns="36000" tIns="36000" rIns="36000" bIns="36000">
            <a:noAutofit/>
          </a:bodyPr>
          <a:lstStyle/>
          <a:p>
            <a:pPr algn="ctr"/>
            <a:r>
              <a:rPr lang="en-GB" sz="1400" dirty="0" smtClean="0"/>
              <a:t>NCA</a:t>
            </a:r>
            <a:br>
              <a:rPr lang="en-GB" sz="1400" dirty="0" smtClean="0"/>
            </a:br>
            <a:r>
              <a:rPr lang="en-GB" sz="1400" dirty="0" smtClean="0"/>
              <a:t>Super</a:t>
            </a:r>
          </a:p>
          <a:p>
            <a:pPr algn="ctr"/>
            <a:r>
              <a:rPr lang="en-GB" sz="1400" dirty="0"/>
              <a:t>U</a:t>
            </a:r>
            <a:r>
              <a:rPr lang="en-GB" sz="1400" dirty="0" smtClean="0"/>
              <a:t>ser</a:t>
            </a:r>
          </a:p>
        </p:txBody>
      </p:sp>
      <p:sp>
        <p:nvSpPr>
          <p:cNvPr id="63" name="Rectangle 62"/>
          <p:cNvSpPr/>
          <p:nvPr/>
        </p:nvSpPr>
        <p:spPr>
          <a:xfrm>
            <a:off x="6393033" y="2952887"/>
            <a:ext cx="1003722" cy="523220"/>
          </a:xfrm>
          <a:prstGeom prst="rect">
            <a:avLst/>
          </a:prstGeom>
        </p:spPr>
        <p:txBody>
          <a:bodyPr wrap="none" lIns="36000" tIns="36000" rIns="36000" bIns="36000">
            <a:noAutofit/>
          </a:bodyPr>
          <a:lstStyle/>
          <a:p>
            <a:pPr algn="ctr"/>
            <a:r>
              <a:rPr lang="en-GB" sz="1400" dirty="0" smtClean="0"/>
              <a:t>NCA </a:t>
            </a:r>
          </a:p>
          <a:p>
            <a:pPr algn="ctr"/>
            <a:r>
              <a:rPr lang="en-GB" sz="1400" dirty="0" smtClean="0"/>
              <a:t>Translator</a:t>
            </a:r>
          </a:p>
        </p:txBody>
      </p:sp>
      <p:sp>
        <p:nvSpPr>
          <p:cNvPr id="64" name="Rectangle 63"/>
          <p:cNvSpPr/>
          <p:nvPr/>
        </p:nvSpPr>
        <p:spPr>
          <a:xfrm>
            <a:off x="7715782" y="2952887"/>
            <a:ext cx="518338" cy="523220"/>
          </a:xfrm>
          <a:prstGeom prst="rect">
            <a:avLst/>
          </a:prstGeom>
        </p:spPr>
        <p:txBody>
          <a:bodyPr wrap="none" lIns="36000" tIns="36000" rIns="36000" bIns="36000">
            <a:noAutofit/>
          </a:bodyPr>
          <a:lstStyle/>
          <a:p>
            <a:pPr algn="ctr"/>
            <a:r>
              <a:rPr lang="en-GB" sz="1400" dirty="0" smtClean="0"/>
              <a:t>NCA </a:t>
            </a:r>
          </a:p>
          <a:p>
            <a:pPr algn="ctr"/>
            <a:r>
              <a:rPr lang="en-GB" sz="1400" dirty="0" smtClean="0"/>
              <a:t>User</a:t>
            </a:r>
          </a:p>
        </p:txBody>
      </p:sp>
      <p:sp>
        <p:nvSpPr>
          <p:cNvPr id="70" name="Title 1"/>
          <p:cNvSpPr txBox="1">
            <a:spLocks/>
          </p:cNvSpPr>
          <p:nvPr/>
        </p:nvSpPr>
        <p:spPr bwMode="auto">
          <a:xfrm>
            <a:off x="358776" y="116632"/>
            <a:ext cx="8424000" cy="95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kern="0" dirty="0" smtClean="0">
                <a:solidFill>
                  <a:schemeClr val="bg1"/>
                </a:solidFill>
              </a:rPr>
              <a:t>SPOR User Roles 2/2</a:t>
            </a:r>
            <a:endParaRPr lang="en-GB" kern="0" dirty="0">
              <a:solidFill>
                <a:schemeClr val="bg1"/>
              </a:solidFill>
            </a:endParaRPr>
          </a:p>
        </p:txBody>
      </p:sp>
      <p:sp>
        <p:nvSpPr>
          <p:cNvPr id="3" name="Rounded Rectangle 2"/>
          <p:cNvSpPr/>
          <p:nvPr/>
        </p:nvSpPr>
        <p:spPr bwMode="auto">
          <a:xfrm>
            <a:off x="2719347" y="1842016"/>
            <a:ext cx="2196000" cy="2160000"/>
          </a:xfrm>
          <a:prstGeom prst="roundRect">
            <a:avLst/>
          </a:prstGeom>
          <a:noFill/>
          <a:ln w="12700" cap="flat" cmpd="sng" algn="ctr">
            <a:solidFill>
              <a:srgbClr val="0070C0"/>
            </a:solidFill>
            <a:prstDash val="lgDash"/>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4" name="Rounded Rectangle 3"/>
          <p:cNvSpPr/>
          <p:nvPr/>
        </p:nvSpPr>
        <p:spPr bwMode="auto">
          <a:xfrm>
            <a:off x="5239628" y="1846640"/>
            <a:ext cx="3384000" cy="2160000"/>
          </a:xfrm>
          <a:prstGeom prst="roundRect">
            <a:avLst/>
          </a:prstGeom>
          <a:noFill/>
          <a:ln w="9525" cap="flat" cmpd="sng" algn="ctr">
            <a:solidFill>
              <a:schemeClr val="accent3">
                <a:lumMod val="65000"/>
              </a:schemeClr>
            </a:solidFill>
            <a:prstDash val="lgDash"/>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50" name="TextBox 49"/>
          <p:cNvSpPr txBox="1"/>
          <p:nvPr/>
        </p:nvSpPr>
        <p:spPr>
          <a:xfrm>
            <a:off x="681154" y="827420"/>
            <a:ext cx="1588897" cy="369332"/>
          </a:xfrm>
          <a:prstGeom prst="rect">
            <a:avLst/>
          </a:prstGeom>
          <a:noFill/>
        </p:spPr>
        <p:txBody>
          <a:bodyPr wrap="none" rtlCol="0">
            <a:spAutoFit/>
          </a:bodyPr>
          <a:lstStyle/>
          <a:p>
            <a:r>
              <a:rPr lang="en-GB" b="1" dirty="0" smtClean="0"/>
              <a:t>SPOR level</a:t>
            </a:r>
            <a:endParaRPr lang="en-GB" b="1" dirty="0"/>
          </a:p>
        </p:txBody>
      </p:sp>
      <p:grpSp>
        <p:nvGrpSpPr>
          <p:cNvPr id="55" name="Group 5"/>
          <p:cNvGrpSpPr>
            <a:grpSpLocks noChangeAspect="1"/>
          </p:cNvGrpSpPr>
          <p:nvPr/>
        </p:nvGrpSpPr>
        <p:grpSpPr bwMode="auto">
          <a:xfrm>
            <a:off x="2988805" y="2297738"/>
            <a:ext cx="576000" cy="553778"/>
            <a:chOff x="2699" y="1452"/>
            <a:chExt cx="648" cy="623"/>
          </a:xfrm>
        </p:grpSpPr>
        <p:sp>
          <p:nvSpPr>
            <p:cNvPr id="58" name="AutoShape 4"/>
            <p:cNvSpPr>
              <a:spLocks noChangeAspect="1" noChangeArrowheads="1" noTextEdit="1"/>
            </p:cNvSpPr>
            <p:nvPr/>
          </p:nvSpPr>
          <p:spPr bwMode="auto">
            <a:xfrm>
              <a:off x="2699" y="1452"/>
              <a:ext cx="64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6"/>
            <p:cNvSpPr>
              <a:spLocks/>
            </p:cNvSpPr>
            <p:nvPr/>
          </p:nvSpPr>
          <p:spPr bwMode="auto">
            <a:xfrm>
              <a:off x="2699" y="1452"/>
              <a:ext cx="648" cy="623"/>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6" name="Group 5"/>
          <p:cNvGrpSpPr>
            <a:grpSpLocks noChangeAspect="1"/>
          </p:cNvGrpSpPr>
          <p:nvPr/>
        </p:nvGrpSpPr>
        <p:grpSpPr bwMode="auto">
          <a:xfrm>
            <a:off x="7683290" y="2297738"/>
            <a:ext cx="576000" cy="553778"/>
            <a:chOff x="2699" y="1452"/>
            <a:chExt cx="648" cy="623"/>
          </a:xfrm>
        </p:grpSpPr>
        <p:sp>
          <p:nvSpPr>
            <p:cNvPr id="71" name="AutoShape 4"/>
            <p:cNvSpPr>
              <a:spLocks noChangeAspect="1" noChangeArrowheads="1" noTextEdit="1"/>
            </p:cNvSpPr>
            <p:nvPr/>
          </p:nvSpPr>
          <p:spPr bwMode="auto">
            <a:xfrm>
              <a:off x="2699" y="1452"/>
              <a:ext cx="64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6"/>
            <p:cNvSpPr>
              <a:spLocks/>
            </p:cNvSpPr>
            <p:nvPr/>
          </p:nvSpPr>
          <p:spPr bwMode="auto">
            <a:xfrm>
              <a:off x="2699" y="1452"/>
              <a:ext cx="648" cy="623"/>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3" name="Group 5"/>
          <p:cNvGrpSpPr>
            <a:grpSpLocks noChangeAspect="1"/>
          </p:cNvGrpSpPr>
          <p:nvPr/>
        </p:nvGrpSpPr>
        <p:grpSpPr bwMode="auto">
          <a:xfrm>
            <a:off x="4015492" y="2297738"/>
            <a:ext cx="576000" cy="553778"/>
            <a:chOff x="2699" y="1452"/>
            <a:chExt cx="648" cy="623"/>
          </a:xfrm>
        </p:grpSpPr>
        <p:sp>
          <p:nvSpPr>
            <p:cNvPr id="75" name="AutoShape 4"/>
            <p:cNvSpPr>
              <a:spLocks noChangeAspect="1" noChangeArrowheads="1" noTextEdit="1"/>
            </p:cNvSpPr>
            <p:nvPr/>
          </p:nvSpPr>
          <p:spPr bwMode="auto">
            <a:xfrm>
              <a:off x="2699" y="1452"/>
              <a:ext cx="64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6"/>
            <p:cNvSpPr>
              <a:spLocks/>
            </p:cNvSpPr>
            <p:nvPr/>
          </p:nvSpPr>
          <p:spPr bwMode="auto">
            <a:xfrm>
              <a:off x="2699" y="1452"/>
              <a:ext cx="648" cy="623"/>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8" name="Group 5"/>
          <p:cNvGrpSpPr>
            <a:grpSpLocks noChangeAspect="1"/>
          </p:cNvGrpSpPr>
          <p:nvPr/>
        </p:nvGrpSpPr>
        <p:grpSpPr bwMode="auto">
          <a:xfrm>
            <a:off x="5527660" y="2297738"/>
            <a:ext cx="576000" cy="553778"/>
            <a:chOff x="2699" y="1452"/>
            <a:chExt cx="648" cy="623"/>
          </a:xfrm>
        </p:grpSpPr>
        <p:sp>
          <p:nvSpPr>
            <p:cNvPr id="79" name="AutoShape 4"/>
            <p:cNvSpPr>
              <a:spLocks noChangeAspect="1" noChangeArrowheads="1" noTextEdit="1"/>
            </p:cNvSpPr>
            <p:nvPr/>
          </p:nvSpPr>
          <p:spPr bwMode="auto">
            <a:xfrm>
              <a:off x="2699" y="1452"/>
              <a:ext cx="64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6"/>
            <p:cNvSpPr>
              <a:spLocks/>
            </p:cNvSpPr>
            <p:nvPr/>
          </p:nvSpPr>
          <p:spPr bwMode="auto">
            <a:xfrm>
              <a:off x="2699" y="1452"/>
              <a:ext cx="648" cy="623"/>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1" name="Group 5"/>
          <p:cNvGrpSpPr>
            <a:grpSpLocks noChangeAspect="1"/>
          </p:cNvGrpSpPr>
          <p:nvPr/>
        </p:nvGrpSpPr>
        <p:grpSpPr bwMode="auto">
          <a:xfrm>
            <a:off x="6605475" y="2297738"/>
            <a:ext cx="576000" cy="553778"/>
            <a:chOff x="2699" y="1452"/>
            <a:chExt cx="648" cy="623"/>
          </a:xfrm>
        </p:grpSpPr>
        <p:sp>
          <p:nvSpPr>
            <p:cNvPr id="82" name="AutoShape 4"/>
            <p:cNvSpPr>
              <a:spLocks noChangeAspect="1" noChangeArrowheads="1" noTextEdit="1"/>
            </p:cNvSpPr>
            <p:nvPr/>
          </p:nvSpPr>
          <p:spPr bwMode="auto">
            <a:xfrm>
              <a:off x="2699" y="1452"/>
              <a:ext cx="64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6"/>
            <p:cNvSpPr>
              <a:spLocks/>
            </p:cNvSpPr>
            <p:nvPr/>
          </p:nvSpPr>
          <p:spPr bwMode="auto">
            <a:xfrm>
              <a:off x="2699" y="1452"/>
              <a:ext cx="648" cy="623"/>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4" name="TextBox 83"/>
          <p:cNvSpPr txBox="1"/>
          <p:nvPr/>
        </p:nvSpPr>
        <p:spPr>
          <a:xfrm>
            <a:off x="2719347" y="1317501"/>
            <a:ext cx="2196000" cy="360000"/>
          </a:xfrm>
          <a:prstGeom prst="rect">
            <a:avLst/>
          </a:prstGeom>
          <a:noFill/>
        </p:spPr>
        <p:txBody>
          <a:bodyPr wrap="square" rtlCol="0" anchor="ctr">
            <a:spAutoFit/>
          </a:bodyPr>
          <a:lstStyle/>
          <a:p>
            <a:pPr algn="ctr"/>
            <a:r>
              <a:rPr lang="en-GB" sz="1600" b="1" dirty="0" smtClean="0"/>
              <a:t>Industry level</a:t>
            </a:r>
            <a:endParaRPr lang="en-GB" sz="1600" b="1" dirty="0"/>
          </a:p>
        </p:txBody>
      </p:sp>
      <p:sp>
        <p:nvSpPr>
          <p:cNvPr id="85" name="TextBox 84"/>
          <p:cNvSpPr txBox="1"/>
          <p:nvPr/>
        </p:nvSpPr>
        <p:spPr>
          <a:xfrm>
            <a:off x="5239628" y="1317501"/>
            <a:ext cx="3384000" cy="360000"/>
          </a:xfrm>
          <a:prstGeom prst="rect">
            <a:avLst/>
          </a:prstGeom>
          <a:noFill/>
        </p:spPr>
        <p:txBody>
          <a:bodyPr wrap="square" rtlCol="0" anchor="ctr">
            <a:spAutoFit/>
          </a:bodyPr>
          <a:lstStyle/>
          <a:p>
            <a:pPr algn="ctr"/>
            <a:r>
              <a:rPr lang="en-GB" sz="1600" b="1" dirty="0" smtClean="0"/>
              <a:t>NCA level</a:t>
            </a:r>
            <a:endParaRPr lang="en-GB" sz="1600" b="1" dirty="0"/>
          </a:p>
        </p:txBody>
      </p:sp>
      <p:sp>
        <p:nvSpPr>
          <p:cNvPr id="86" name="Rounded Rectangle 85"/>
          <p:cNvSpPr/>
          <p:nvPr/>
        </p:nvSpPr>
        <p:spPr bwMode="auto">
          <a:xfrm>
            <a:off x="252032" y="1270576"/>
            <a:ext cx="8641143" cy="2844000"/>
          </a:xfrm>
          <a:prstGeom prst="roundRect">
            <a:avLst/>
          </a:prstGeom>
          <a:noFill/>
          <a:ln w="9525" cap="flat" cmpd="sng" algn="ctr">
            <a:solidFill>
              <a:schemeClr val="accent3">
                <a:lumMod val="65000"/>
              </a:schemeClr>
            </a:solidFill>
            <a:prstDash val="lgDash"/>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87" name="Group 57"/>
          <p:cNvGrpSpPr>
            <a:grpSpLocks/>
          </p:cNvGrpSpPr>
          <p:nvPr/>
        </p:nvGrpSpPr>
        <p:grpSpPr bwMode="auto">
          <a:xfrm>
            <a:off x="2690155" y="1702624"/>
            <a:ext cx="352425" cy="339725"/>
            <a:chOff x="4291177" y="3361690"/>
            <a:chExt cx="352395" cy="339988"/>
          </a:xfrm>
        </p:grpSpPr>
        <p:sp>
          <p:nvSpPr>
            <p:cNvPr id="88" name="Oval 87"/>
            <p:cNvSpPr>
              <a:spLocks noChangeArrowheads="1"/>
            </p:cNvSpPr>
            <p:nvPr/>
          </p:nvSpPr>
          <p:spPr bwMode="auto">
            <a:xfrm>
              <a:off x="4291177" y="3361690"/>
              <a:ext cx="352395" cy="339988"/>
            </a:xfrm>
            <a:prstGeom prst="ellipse">
              <a:avLst/>
            </a:prstGeom>
            <a:solidFill>
              <a:srgbClr val="FFFFFF"/>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sp>
          <p:nvSpPr>
            <p:cNvPr id="89" name="AutoShape 12"/>
            <p:cNvSpPr>
              <a:spLocks noChangeAspect="1" noChangeArrowheads="1" noTextEdit="1"/>
            </p:cNvSpPr>
            <p:nvPr/>
          </p:nvSpPr>
          <p:spPr bwMode="auto">
            <a:xfrm>
              <a:off x="4381376" y="3443858"/>
              <a:ext cx="21907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grpSp>
      <p:pic>
        <p:nvPicPr>
          <p:cNvPr id="90" name="Picture 47" descr="14.em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69376" y="1780400"/>
            <a:ext cx="20445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18"/>
          <p:cNvSpPr>
            <a:spLocks noChangeArrowheads="1"/>
          </p:cNvSpPr>
          <p:nvPr/>
        </p:nvSpPr>
        <p:spPr bwMode="auto">
          <a:xfrm>
            <a:off x="5282443" y="1702624"/>
            <a:ext cx="352425" cy="339725"/>
          </a:xfrm>
          <a:prstGeom prst="ellipse">
            <a:avLst/>
          </a:prstGeom>
          <a:solidFill>
            <a:schemeClr val="bg1"/>
          </a:solidFill>
          <a:ln w="12700" algn="ctr">
            <a:solidFill>
              <a:schemeClr val="bg1">
                <a:lumMod val="75000"/>
              </a:schemeClr>
            </a:solidFill>
            <a:round/>
            <a:headEnd/>
            <a:tailEnd type="triangle" w="med" len="med"/>
          </a:ln>
        </p:spPr>
        <p:txBody>
          <a:bodyPr anchor="ctr"/>
          <a:lstStyle>
            <a:lvl1pPr eaLnBrk="0" hangingPunct="0">
              <a:lnSpc>
                <a:spcPts val="2100"/>
              </a:lnSpc>
              <a:spcAft>
                <a:spcPts val="900"/>
              </a:spcAft>
              <a:buClr>
                <a:srgbClr val="000000"/>
              </a:buClr>
              <a:defRPr sz="1500">
                <a:solidFill>
                  <a:schemeClr val="tx1"/>
                </a:solidFill>
                <a:latin typeface="Verdana" pitchFamily="34" charset="0"/>
                <a:cs typeface="Arial" charset="0"/>
              </a:defRPr>
            </a:lvl1pPr>
            <a:lvl2pPr marL="742950" indent="-285750" eaLnBrk="0" hangingPunct="0">
              <a:lnSpc>
                <a:spcPts val="1800"/>
              </a:lnSpc>
              <a:spcAft>
                <a:spcPts val="600"/>
              </a:spcAft>
              <a:buClr>
                <a:schemeClr val="tx1"/>
              </a:buClr>
              <a:buChar char="•"/>
              <a:defRPr sz="1300">
                <a:solidFill>
                  <a:schemeClr val="tx1"/>
                </a:solidFill>
                <a:latin typeface="Verdana" pitchFamily="34" charset="0"/>
                <a:cs typeface="Arial" charset="0"/>
              </a:defRPr>
            </a:lvl2pPr>
            <a:lvl3pPr marL="1143000" indent="-228600" eaLnBrk="0" hangingPunct="0">
              <a:lnSpc>
                <a:spcPts val="1800"/>
              </a:lnSpc>
              <a:spcAft>
                <a:spcPts val="450"/>
              </a:spcAft>
              <a:buClr>
                <a:schemeClr val="tx1"/>
              </a:buClr>
              <a:buFont typeface="Verdana" pitchFamily="34" charset="0"/>
              <a:buChar char="–"/>
              <a:defRPr sz="1200">
                <a:solidFill>
                  <a:schemeClr val="tx1"/>
                </a:solidFill>
                <a:latin typeface="Verdana" pitchFamily="34" charset="0"/>
                <a:cs typeface="Arial" charset="0"/>
              </a:defRPr>
            </a:lvl3pPr>
            <a:lvl4pPr marL="16002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4pPr>
            <a:lvl5pPr marL="2057400" indent="-228600" eaLnBrk="0" hangingPunct="0">
              <a:lnSpc>
                <a:spcPts val="1500"/>
              </a:lnSpc>
              <a:spcAft>
                <a:spcPts val="450"/>
              </a:spcAft>
              <a:buClr>
                <a:schemeClr val="tx1"/>
              </a:buClr>
              <a:buFont typeface="Verdana" pitchFamily="34" charset="0"/>
              <a:buChar char="–"/>
              <a:defRPr sz="1000">
                <a:solidFill>
                  <a:schemeClr val="tx1"/>
                </a:solidFill>
                <a:latin typeface="Verdana" pitchFamily="34" charset="0"/>
                <a:cs typeface="Arial" charset="0"/>
              </a:defRPr>
            </a:lvl5pPr>
            <a:lvl6pPr marL="25146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6pPr>
            <a:lvl7pPr marL="29718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7pPr>
            <a:lvl8pPr marL="34290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8pPr>
            <a:lvl9pPr marL="3886200" indent="-228600" eaLnBrk="0" fontAlgn="base" hangingPunct="0">
              <a:lnSpc>
                <a:spcPts val="1500"/>
              </a:lnSpc>
              <a:spcBef>
                <a:spcPct val="0"/>
              </a:spcBef>
              <a:spcAft>
                <a:spcPts val="450"/>
              </a:spcAft>
              <a:buClr>
                <a:schemeClr val="tx1"/>
              </a:buClr>
              <a:buFont typeface="Verdana" pitchFamily="34" charset="0"/>
              <a:buChar char="–"/>
              <a:defRPr sz="1000">
                <a:solidFill>
                  <a:schemeClr val="tx1"/>
                </a:solidFill>
                <a:latin typeface="Verdana" pitchFamily="34" charset="0"/>
                <a:cs typeface="Arial" charset="0"/>
              </a:defRPr>
            </a:lvl9pPr>
          </a:lstStyle>
          <a:p>
            <a:pPr eaLnBrk="1" hangingPunct="1">
              <a:lnSpc>
                <a:spcPct val="100000"/>
              </a:lnSpc>
              <a:spcAft>
                <a:spcPct val="0"/>
              </a:spcAft>
              <a:buClrTx/>
              <a:defRPr/>
            </a:pPr>
            <a:endParaRPr lang="en-US" altLang="en-US" sz="1400" dirty="0">
              <a:solidFill>
                <a:srgbClr val="000000"/>
              </a:solidFill>
            </a:endParaRPr>
          </a:p>
        </p:txBody>
      </p:sp>
      <p:sp>
        <p:nvSpPr>
          <p:cNvPr id="35" name="AutoShape 12"/>
          <p:cNvSpPr>
            <a:spLocks noChangeAspect="1" noChangeArrowheads="1" noTextEdit="1"/>
          </p:cNvSpPr>
          <p:nvPr/>
        </p:nvSpPr>
        <p:spPr bwMode="auto">
          <a:xfrm>
            <a:off x="5372650" y="1784728"/>
            <a:ext cx="219094" cy="20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91" name="Freeform 14"/>
          <p:cNvSpPr>
            <a:spLocks/>
          </p:cNvSpPr>
          <p:nvPr/>
        </p:nvSpPr>
        <p:spPr bwMode="auto">
          <a:xfrm>
            <a:off x="5363941" y="1753752"/>
            <a:ext cx="222269" cy="252000"/>
          </a:xfrm>
          <a:custGeom>
            <a:avLst/>
            <a:gdLst>
              <a:gd name="T0" fmla="*/ 68880 w 75"/>
              <a:gd name="T1" fmla="*/ 32618 h 89"/>
              <a:gd name="T2" fmla="*/ 7663 w 75"/>
              <a:gd name="T3" fmla="*/ 27681 h 89"/>
              <a:gd name="T4" fmla="*/ 0 w 75"/>
              <a:gd name="T5" fmla="*/ 30283 h 89"/>
              <a:gd name="T6" fmla="*/ 14304 w 75"/>
              <a:gd name="T7" fmla="*/ 90188 h 89"/>
              <a:gd name="T8" fmla="*/ 23143 w 75"/>
              <a:gd name="T9" fmla="*/ 90188 h 89"/>
              <a:gd name="T10" fmla="*/ 15482 w 75"/>
              <a:gd name="T11" fmla="*/ 61205 h 89"/>
              <a:gd name="T12" fmla="*/ 71071 w 75"/>
              <a:gd name="T13" fmla="*/ 34558 h 89"/>
              <a:gd name="T14" fmla="*/ 68880 w 75"/>
              <a:gd name="T15" fmla="*/ 32618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89">
                <a:moveTo>
                  <a:pt x="72" y="32"/>
                </a:moveTo>
                <a:cubicBezTo>
                  <a:pt x="25" y="51"/>
                  <a:pt x="44" y="0"/>
                  <a:pt x="8" y="27"/>
                </a:cubicBezTo>
                <a:cubicBezTo>
                  <a:pt x="0" y="30"/>
                  <a:pt x="0" y="30"/>
                  <a:pt x="0" y="30"/>
                </a:cubicBezTo>
                <a:cubicBezTo>
                  <a:pt x="15" y="89"/>
                  <a:pt x="15" y="89"/>
                  <a:pt x="15" y="89"/>
                </a:cubicBezTo>
                <a:cubicBezTo>
                  <a:pt x="24" y="89"/>
                  <a:pt x="24" y="89"/>
                  <a:pt x="24" y="89"/>
                </a:cubicBezTo>
                <a:cubicBezTo>
                  <a:pt x="16" y="60"/>
                  <a:pt x="16" y="60"/>
                  <a:pt x="16" y="60"/>
                </a:cubicBezTo>
                <a:cubicBezTo>
                  <a:pt x="49" y="33"/>
                  <a:pt x="36" y="89"/>
                  <a:pt x="74" y="34"/>
                </a:cubicBezTo>
                <a:cubicBezTo>
                  <a:pt x="75" y="32"/>
                  <a:pt x="73" y="31"/>
                  <a:pt x="72" y="3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nvGrpSpPr>
          <p:cNvPr id="92" name="Group 5"/>
          <p:cNvGrpSpPr>
            <a:grpSpLocks noChangeAspect="1"/>
          </p:cNvGrpSpPr>
          <p:nvPr/>
        </p:nvGrpSpPr>
        <p:grpSpPr bwMode="auto">
          <a:xfrm>
            <a:off x="1386396" y="2297738"/>
            <a:ext cx="576000" cy="553778"/>
            <a:chOff x="2699" y="1452"/>
            <a:chExt cx="648" cy="623"/>
          </a:xfrm>
        </p:grpSpPr>
        <p:sp>
          <p:nvSpPr>
            <p:cNvPr id="93" name="AutoShape 4"/>
            <p:cNvSpPr>
              <a:spLocks noChangeAspect="1" noChangeArrowheads="1" noTextEdit="1"/>
            </p:cNvSpPr>
            <p:nvPr/>
          </p:nvSpPr>
          <p:spPr bwMode="auto">
            <a:xfrm>
              <a:off x="2699" y="1452"/>
              <a:ext cx="64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4" name="Freeform 6"/>
            <p:cNvSpPr>
              <a:spLocks/>
            </p:cNvSpPr>
            <p:nvPr/>
          </p:nvSpPr>
          <p:spPr bwMode="auto">
            <a:xfrm>
              <a:off x="2699" y="1452"/>
              <a:ext cx="648" cy="623"/>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5" name="Content Placeholder 2"/>
          <p:cNvSpPr>
            <a:spLocks noGrp="1"/>
          </p:cNvSpPr>
          <p:nvPr>
            <p:ph idx="1"/>
          </p:nvPr>
        </p:nvSpPr>
        <p:spPr>
          <a:xfrm>
            <a:off x="250825" y="4221088"/>
            <a:ext cx="8642350" cy="2087637"/>
          </a:xfrm>
        </p:spPr>
        <p:txBody>
          <a:bodyPr/>
          <a:lstStyle/>
          <a:p>
            <a:pPr marL="360000" indent="-360000">
              <a:lnSpc>
                <a:spcPct val="100000"/>
              </a:lnSpc>
              <a:spcAft>
                <a:spcPts val="1200"/>
              </a:spcAft>
            </a:pPr>
            <a:endParaRPr lang="en-GB" sz="1600" dirty="0" smtClean="0"/>
          </a:p>
          <a:p>
            <a:pPr marL="360000" indent="-360000">
              <a:lnSpc>
                <a:spcPct val="100000"/>
              </a:lnSpc>
              <a:spcAft>
                <a:spcPts val="1200"/>
              </a:spcAft>
              <a:buFont typeface="Arial" panose="020B0604020202020204" pitchFamily="34" charset="0"/>
              <a:buChar char="•"/>
            </a:pPr>
            <a:r>
              <a:rPr lang="en-GB" sz="1600" b="1" dirty="0" smtClean="0"/>
              <a:t>Guest </a:t>
            </a:r>
            <a:r>
              <a:rPr lang="en-GB" sz="1600" b="1" dirty="0"/>
              <a:t>User </a:t>
            </a:r>
            <a:r>
              <a:rPr lang="en-GB" sz="1600" dirty="0" smtClean="0"/>
              <a:t>- a user who does not require login credentials (username and password) to access the SPOR portal. They can view and search publically available data (RMS public lists; OMS all content).</a:t>
            </a:r>
          </a:p>
          <a:p>
            <a:pPr marL="360000" indent="-360000">
              <a:lnSpc>
                <a:spcPct val="100000"/>
              </a:lnSpc>
              <a:spcAft>
                <a:spcPts val="1200"/>
              </a:spcAft>
              <a:buFont typeface="Arial" panose="020B0604020202020204" pitchFamily="34" charset="0"/>
              <a:buChar char="•"/>
            </a:pPr>
            <a:r>
              <a:rPr lang="en-GB" sz="1600" b="1" dirty="0"/>
              <a:t>S</a:t>
            </a:r>
            <a:r>
              <a:rPr lang="en-GB" sz="1600" b="1" dirty="0" smtClean="0"/>
              <a:t>uper Users </a:t>
            </a:r>
            <a:r>
              <a:rPr lang="en-GB" sz="1600" dirty="0" smtClean="0"/>
              <a:t>and </a:t>
            </a:r>
            <a:r>
              <a:rPr lang="en-GB" sz="1600" b="1" dirty="0" smtClean="0"/>
              <a:t>Users</a:t>
            </a:r>
            <a:r>
              <a:rPr lang="en-GB" sz="1600" dirty="0" smtClean="0"/>
              <a:t> are </a:t>
            </a:r>
            <a:r>
              <a:rPr lang="en-GB" sz="1600" b="1" dirty="0" smtClean="0"/>
              <a:t>roles</a:t>
            </a:r>
            <a:r>
              <a:rPr lang="en-GB" sz="1600" dirty="0" smtClean="0"/>
              <a:t> that </a:t>
            </a:r>
            <a:r>
              <a:rPr lang="en-GB" sz="1600" b="1" dirty="0" smtClean="0"/>
              <a:t>are organisation–specific</a:t>
            </a:r>
            <a:r>
              <a:rPr lang="en-GB" sz="1600" dirty="0" smtClean="0"/>
              <a:t>, </a:t>
            </a:r>
            <a:r>
              <a:rPr lang="en-GB" sz="1600" i="1" dirty="0" smtClean="0"/>
              <a:t>i.e.</a:t>
            </a:r>
            <a:r>
              <a:rPr lang="en-GB" sz="1600" dirty="0" smtClean="0"/>
              <a:t> these users are granted their access rights on behalf of a specific organisation. Industry </a:t>
            </a:r>
            <a:r>
              <a:rPr lang="en-GB" sz="1600" i="1" dirty="0" smtClean="0"/>
              <a:t>User is </a:t>
            </a:r>
            <a:r>
              <a:rPr lang="en-GB" sz="1600" i="1" dirty="0"/>
              <a:t>affiliated to a specific </a:t>
            </a:r>
            <a:r>
              <a:rPr lang="en-GB" sz="1600" i="1" dirty="0" smtClean="0"/>
              <a:t>industry organisation.</a:t>
            </a:r>
          </a:p>
        </p:txBody>
      </p:sp>
    </p:spTree>
    <p:extLst>
      <p:ext uri="{BB962C8B-B14F-4D97-AF65-F5344CB8AC3E}">
        <p14:creationId xmlns:p14="http://schemas.microsoft.com/office/powerpoint/2010/main" val="1747007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428185" y="6429648"/>
            <a:ext cx="307975" cy="239712"/>
          </a:xfrm>
        </p:spPr>
        <p:txBody>
          <a:bodyPr/>
          <a:lstStyle/>
          <a:p>
            <a:fld id="{7957F717-FD23-493C-BA54-F5AB575BDEC9}" type="slidenum">
              <a:rPr lang="en-GB" altLang="en-US" smtClean="0">
                <a:solidFill>
                  <a:srgbClr val="000000"/>
                </a:solidFill>
              </a:rPr>
              <a:pPr/>
              <a:t>38</a:t>
            </a:fld>
            <a:endParaRPr lang="en-GB" altLang="en-US" dirty="0">
              <a:solidFill>
                <a:srgbClr val="000000"/>
              </a:solidFill>
            </a:endParaRPr>
          </a:p>
        </p:txBody>
      </p:sp>
      <p:sp>
        <p:nvSpPr>
          <p:cNvPr id="47" name="Title 1"/>
          <p:cNvSpPr>
            <a:spLocks noGrp="1"/>
          </p:cNvSpPr>
          <p:nvPr>
            <p:ph type="title"/>
          </p:nvPr>
        </p:nvSpPr>
        <p:spPr>
          <a:xfrm>
            <a:off x="358776" y="116632"/>
            <a:ext cx="8424000" cy="950914"/>
          </a:xfrm>
        </p:spPr>
        <p:txBody>
          <a:bodyPr/>
          <a:lstStyle/>
          <a:p>
            <a:r>
              <a:rPr lang="en-GB" dirty="0" smtClean="0">
                <a:solidFill>
                  <a:schemeClr val="bg1"/>
                </a:solidFill>
              </a:rPr>
              <a:t>Overview of SPOR user roles &amp; functionality</a:t>
            </a:r>
            <a:endParaRPr lang="en-GB"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6594615"/>
              </p:ext>
            </p:extLst>
          </p:nvPr>
        </p:nvGraphicFramePr>
        <p:xfrm>
          <a:off x="250824" y="1276282"/>
          <a:ext cx="8641657" cy="3825240"/>
        </p:xfrm>
        <a:graphic>
          <a:graphicData uri="http://schemas.openxmlformats.org/drawingml/2006/table">
            <a:tbl>
              <a:tblPr firstRow="1" bandRow="1">
                <a:tableStyleId>{5DA37D80-6434-44D0-A028-1B22A696006F}</a:tableStyleId>
              </a:tblPr>
              <a:tblGrid>
                <a:gridCol w="3075844"/>
                <a:gridCol w="1611156"/>
                <a:gridCol w="1904094"/>
                <a:gridCol w="2050563"/>
              </a:tblGrid>
              <a:tr h="370840">
                <a:tc>
                  <a:txBody>
                    <a:bodyPr/>
                    <a:lstStyle/>
                    <a:p>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a:r>
                        <a:rPr lang="en-GB" sz="1400" dirty="0" smtClean="0"/>
                        <a:t>Guest User</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a:txBody>
                    <a:bodyPr/>
                    <a:lstStyle/>
                    <a:p>
                      <a:pPr algn="ctr"/>
                      <a:r>
                        <a:rPr lang="en-GB" sz="1400" dirty="0" smtClean="0">
                          <a:solidFill>
                            <a:schemeClr val="tx1"/>
                          </a:solidFill>
                        </a:rPr>
                        <a:t>Industry</a:t>
                      </a:r>
                    </a:p>
                    <a:p>
                      <a:pPr algn="ctr"/>
                      <a:r>
                        <a:rPr lang="en-GB" sz="1400" dirty="0" smtClean="0">
                          <a:solidFill>
                            <a:schemeClr val="tx1"/>
                          </a:solidFill>
                        </a:rPr>
                        <a:t>Super</a:t>
                      </a:r>
                    </a:p>
                    <a:p>
                      <a:pPr algn="ctr"/>
                      <a:r>
                        <a:rPr lang="en-GB" sz="1400" dirty="0" smtClean="0">
                          <a:solidFill>
                            <a:schemeClr val="tx1"/>
                          </a:solidFill>
                        </a:rPr>
                        <a:t>User</a:t>
                      </a:r>
                      <a:endParaRPr lang="en-GB" sz="1400"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algn="ctr"/>
                      <a:r>
                        <a:rPr lang="en-GB" sz="1400" dirty="0" smtClean="0">
                          <a:solidFill>
                            <a:schemeClr val="tx1"/>
                          </a:solidFill>
                        </a:rPr>
                        <a:t>Industry</a:t>
                      </a:r>
                    </a:p>
                    <a:p>
                      <a:pPr algn="ctr"/>
                      <a:r>
                        <a:rPr lang="en-GB" sz="1400" dirty="0" smtClean="0">
                          <a:solidFill>
                            <a:schemeClr val="tx1"/>
                          </a:solidFill>
                        </a:rPr>
                        <a:t>User</a:t>
                      </a:r>
                      <a:endParaRPr lang="en-GB" sz="1400"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r>
              <a:tr h="370840">
                <a:tc>
                  <a:txBody>
                    <a:bodyPr/>
                    <a:lstStyle/>
                    <a:p>
                      <a:r>
                        <a:rPr lang="en-GB" sz="1400" b="1" dirty="0" smtClean="0">
                          <a:solidFill>
                            <a:schemeClr val="tx1"/>
                          </a:solidFill>
                        </a:rPr>
                        <a:t>Login</a:t>
                      </a:r>
                      <a:endParaRPr lang="en-GB" sz="1400" b="1"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algn="ctr"/>
                      <a:r>
                        <a:rPr lang="en-GB" sz="1400" dirty="0" smtClean="0"/>
                        <a:t>Not required</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dirty="0" smtClean="0"/>
                        <a:t>Login required</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Login required</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r>
              <a:tr h="370840">
                <a:tc>
                  <a:txBody>
                    <a:bodyPr/>
                    <a:lstStyle/>
                    <a:p>
                      <a:r>
                        <a:rPr lang="en-GB" sz="1400" b="1" baseline="0" dirty="0" smtClean="0">
                          <a:solidFill>
                            <a:schemeClr val="tx1"/>
                          </a:solidFill>
                        </a:rPr>
                        <a:t>View Public data</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algn="ctr"/>
                      <a:r>
                        <a:rPr lang="en-GB" sz="1400" dirty="0" smtClean="0"/>
                        <a:t>Yes</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dirty="0" smtClean="0"/>
                        <a:t>Yes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dirty="0" smtClean="0"/>
                        <a:t>Yes</a:t>
                      </a:r>
                    </a:p>
                    <a:p>
                      <a:pPr marL="0" marR="0" indent="0" algn="ctr" defTabSz="1072753" rtl="0" eaLnBrk="1" fontAlgn="auto" latinLnBrk="0" hangingPunct="1">
                        <a:lnSpc>
                          <a:spcPct val="100000"/>
                        </a:lnSpc>
                        <a:spcBef>
                          <a:spcPts val="0"/>
                        </a:spcBef>
                        <a:spcAft>
                          <a:spcPts val="0"/>
                        </a:spcAft>
                        <a:buClrTx/>
                        <a:buSzTx/>
                        <a:buFontTx/>
                        <a:buNone/>
                        <a:tabLst/>
                        <a:defRPr/>
                      </a:pPr>
                      <a:endParaRPr lang="en-GB" sz="1400" dirty="0" smtClean="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r>
              <a:tr h="370840">
                <a:tc>
                  <a:txBody>
                    <a:bodyPr/>
                    <a:lstStyle/>
                    <a:p>
                      <a:pPr marL="0" algn="l" defTabSz="1072753" rtl="0" eaLnBrk="1" latinLnBrk="0" hangingPunct="1"/>
                      <a:r>
                        <a:rPr lang="en-GB" sz="1400" b="1" kern="1200" baseline="0" dirty="0" smtClean="0">
                          <a:solidFill>
                            <a:schemeClr val="tx1"/>
                          </a:solidFill>
                          <a:latin typeface="+mn-lt"/>
                          <a:ea typeface="+mn-ea"/>
                          <a:cs typeface="+mn-cs"/>
                        </a:rPr>
                        <a:t>Search data</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algn="ctr" defTabSz="1072753" rtl="0" eaLnBrk="1" latinLnBrk="0" hangingPunct="1"/>
                      <a:r>
                        <a:rPr lang="en-GB" sz="1400" kern="1200" dirty="0" smtClean="0">
                          <a:solidFill>
                            <a:schemeClr val="tx1"/>
                          </a:solidFill>
                          <a:latin typeface="+mn-lt"/>
                          <a:ea typeface="+mn-ea"/>
                          <a:cs typeface="+mn-cs"/>
                        </a:rPr>
                        <a:t>Yes </a:t>
                      </a:r>
                      <a:endParaRPr lang="en-GB" sz="1400" kern="1200" dirty="0">
                        <a:solidFill>
                          <a:schemeClr val="tx1"/>
                        </a:solidFill>
                        <a:latin typeface="+mn-lt"/>
                        <a:ea typeface="+mn-ea"/>
                        <a:cs typeface="+mn-cs"/>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algn="ctr" defTabSz="1072753" rtl="0" eaLnBrk="1" latinLnBrk="0" hangingPunct="1"/>
                      <a:r>
                        <a:rPr lang="en-GB" sz="1400" kern="1200" dirty="0" smtClean="0">
                          <a:solidFill>
                            <a:schemeClr val="tx1"/>
                          </a:solidFill>
                          <a:latin typeface="+mn-lt"/>
                          <a:ea typeface="+mn-ea"/>
                          <a:cs typeface="+mn-cs"/>
                        </a:rPr>
                        <a:t>Yes</a:t>
                      </a:r>
                      <a:endParaRPr lang="en-GB" sz="1400" kern="1200" dirty="0">
                        <a:solidFill>
                          <a:schemeClr val="tx1"/>
                        </a:solidFill>
                        <a:latin typeface="+mn-lt"/>
                        <a:ea typeface="+mn-ea"/>
                        <a:cs typeface="+mn-cs"/>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algn="ctr" defTabSz="1072753" rtl="0" eaLnBrk="1" latinLnBrk="0" hangingPunct="1"/>
                      <a:r>
                        <a:rPr lang="en-GB" sz="1400" kern="1200" dirty="0" smtClean="0">
                          <a:solidFill>
                            <a:schemeClr val="tx1"/>
                          </a:solidFill>
                          <a:latin typeface="+mn-lt"/>
                          <a:ea typeface="+mn-ea"/>
                          <a:cs typeface="+mn-cs"/>
                        </a:rPr>
                        <a:t>Yes</a:t>
                      </a:r>
                      <a:endParaRPr lang="en-GB" sz="1400" kern="1200" dirty="0">
                        <a:solidFill>
                          <a:schemeClr val="tx1"/>
                        </a:solidFill>
                        <a:latin typeface="+mn-lt"/>
                        <a:ea typeface="+mn-ea"/>
                        <a:cs typeface="+mn-cs"/>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r>
              <a:tr h="370840">
                <a:tc>
                  <a:txBody>
                    <a:bodyPr/>
                    <a:lstStyle/>
                    <a:p>
                      <a:r>
                        <a:rPr lang="en-GB" sz="1400" b="1" baseline="0" dirty="0" smtClean="0">
                          <a:solidFill>
                            <a:schemeClr val="tx1"/>
                          </a:solidFill>
                        </a:rPr>
                        <a:t>Download data</a:t>
                      </a:r>
                      <a:endParaRPr lang="en-GB" sz="1400" b="1" dirty="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algn="ctr"/>
                      <a:r>
                        <a:rPr lang="en-GB" sz="1400" dirty="0" smtClean="0"/>
                        <a:t>No</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dirty="0" smtClean="0"/>
                        <a:t>Yes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algn="ctr"/>
                      <a:r>
                        <a:rPr lang="en-GB" sz="1400" dirty="0" smtClean="0"/>
                        <a:t>Yes</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r>
              <a:tr h="370840">
                <a:tc>
                  <a:txBody>
                    <a:bodyPr/>
                    <a:lstStyle/>
                    <a:p>
                      <a:r>
                        <a:rPr lang="en-GB" sz="1400" b="1" dirty="0" smtClean="0"/>
                        <a:t>Request changes and updates </a:t>
                      </a:r>
                      <a:r>
                        <a:rPr lang="en-GB" sz="1400" dirty="0" smtClean="0"/>
                        <a:t>to data</a:t>
                      </a:r>
                      <a:r>
                        <a:rPr lang="en-GB" sz="1400" b="0" dirty="0" smtClean="0"/>
                        <a:t> </a:t>
                      </a:r>
                      <a:r>
                        <a:rPr lang="en-GB" sz="1400" b="0" dirty="0" smtClean="0">
                          <a:solidFill>
                            <a:schemeClr val="tx1"/>
                          </a:solidFill>
                        </a:rPr>
                        <a:t>(submit</a:t>
                      </a:r>
                      <a:r>
                        <a:rPr lang="en-GB" sz="1400" b="0" baseline="0" dirty="0" smtClean="0">
                          <a:solidFill>
                            <a:schemeClr val="tx1"/>
                          </a:solidFill>
                        </a:rPr>
                        <a:t> change request)</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dirty="0" smtClean="0"/>
                        <a:t>No</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algn="ctr"/>
                      <a:r>
                        <a:rPr lang="en-GB" sz="1400" dirty="0" smtClean="0"/>
                        <a:t>Yes</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dirty="0" smtClean="0"/>
                        <a:t>Yes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r>
              <a:tr h="370840">
                <a:tc>
                  <a:txBody>
                    <a:bodyPr/>
                    <a:lstStyle/>
                    <a:p>
                      <a:r>
                        <a:rPr lang="en-GB" sz="1400" b="1" dirty="0" smtClean="0">
                          <a:solidFill>
                            <a:schemeClr val="tx1"/>
                          </a:solidFill>
                        </a:rPr>
                        <a:t>Permission to</a:t>
                      </a:r>
                    </a:p>
                    <a:p>
                      <a:r>
                        <a:rPr lang="en-GB" sz="1400" b="1" dirty="0" smtClean="0">
                          <a:solidFill>
                            <a:schemeClr val="tx1"/>
                          </a:solidFill>
                        </a:rPr>
                        <a:t>authorise</a:t>
                      </a:r>
                      <a:r>
                        <a:rPr lang="en-GB" sz="1400" b="1" baseline="0" dirty="0" smtClean="0">
                          <a:solidFill>
                            <a:schemeClr val="tx1"/>
                          </a:solidFill>
                        </a:rPr>
                        <a:t> users</a:t>
                      </a:r>
                      <a:endParaRPr lang="en-GB" sz="1400" b="1" dirty="0" smtClean="0">
                        <a:solidFill>
                          <a:schemeClr val="tx1"/>
                        </a:solidFill>
                      </a:endParaRP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ctr"/>
                      <a:r>
                        <a:rPr lang="en-GB" sz="1400" dirty="0" smtClean="0"/>
                        <a:t>No</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1072753"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latin typeface="+mn-lt"/>
                          <a:ea typeface="+mn-ea"/>
                          <a:cs typeface="+mn-cs"/>
                        </a:rPr>
                        <a:t>Yes - Can authorise Industry Users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2"/>
                    </a:solidFill>
                  </a:tcPr>
                </a:tc>
                <a:tc>
                  <a:txBody>
                    <a:bodyPr/>
                    <a:lstStyle/>
                    <a:p>
                      <a:pPr algn="ctr"/>
                      <a:r>
                        <a:rPr lang="en-GB" sz="1400" dirty="0" smtClean="0"/>
                        <a:t>No</a:t>
                      </a:r>
                      <a:endParaRPr lang="en-GB" sz="1400" dirty="0"/>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r>
            </a:tbl>
          </a:graphicData>
        </a:graphic>
      </p:graphicFrame>
      <p:sp>
        <p:nvSpPr>
          <p:cNvPr id="4" name="Line Callout 1 3"/>
          <p:cNvSpPr/>
          <p:nvPr/>
        </p:nvSpPr>
        <p:spPr bwMode="auto">
          <a:xfrm>
            <a:off x="5796136" y="5753932"/>
            <a:ext cx="2880320" cy="699404"/>
          </a:xfrm>
          <a:prstGeom prst="borderCallout1">
            <a:avLst>
              <a:gd name="adj1" fmla="val 3227"/>
              <a:gd name="adj2" fmla="val -702"/>
              <a:gd name="adj3" fmla="val -76274"/>
              <a:gd name="adj4" fmla="val -11369"/>
            </a:avLst>
          </a:prstGeom>
          <a:noFill/>
          <a:ln w="9525" cap="flat" cmpd="sng" algn="ctr">
            <a:solidFill>
              <a:schemeClr val="accent3">
                <a:lumMod val="50000"/>
              </a:schemeClr>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rPr>
              <a:t>Permission</a:t>
            </a:r>
            <a:r>
              <a:rPr kumimoji="0" lang="en-GB" sz="1000" b="0" i="0" u="none" strike="noStrike" cap="none" normalizeH="0" dirty="0" smtClean="0">
                <a:ln>
                  <a:noFill/>
                </a:ln>
                <a:solidFill>
                  <a:srgbClr val="000000"/>
                </a:solidFill>
                <a:effectLst/>
              </a:rPr>
              <a:t> to authorise SPOR users is th</a:t>
            </a:r>
            <a:r>
              <a:rPr lang="en-GB" sz="1000" dirty="0" smtClean="0"/>
              <a:t>e only difference between Super User and User</a:t>
            </a:r>
            <a:r>
              <a:rPr kumimoji="0" lang="en-GB" sz="1000" b="0" i="0" u="none" strike="noStrike" cap="none" normalizeH="0" dirty="0" smtClean="0">
                <a:ln>
                  <a:noFill/>
                </a:ln>
                <a:solidFill>
                  <a:srgbClr val="000000"/>
                </a:solidFill>
                <a:effectLst/>
              </a:rPr>
              <a:t> </a:t>
            </a:r>
            <a:endParaRPr kumimoji="0" lang="en-GB" sz="1000" b="0" i="0" u="none" strike="noStrike" cap="none" normalizeH="0" baseline="0" dirty="0" smtClean="0">
              <a:ln>
                <a:noFill/>
              </a:ln>
              <a:solidFill>
                <a:srgbClr val="000000"/>
              </a:solidFill>
              <a:effectLst/>
            </a:endParaRPr>
          </a:p>
        </p:txBody>
      </p:sp>
    </p:spTree>
    <p:extLst>
      <p:ext uri="{BB962C8B-B14F-4D97-AF65-F5344CB8AC3E}">
        <p14:creationId xmlns:p14="http://schemas.microsoft.com/office/powerpoint/2010/main" val="263159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4" y="1268413"/>
            <a:ext cx="8642351" cy="5329237"/>
          </a:xfrm>
        </p:spPr>
        <p:txBody>
          <a:bodyPr/>
          <a:lstStyle/>
          <a:p>
            <a:pPr marL="360000" indent="-360000">
              <a:lnSpc>
                <a:spcPct val="100000"/>
              </a:lnSpc>
              <a:spcBef>
                <a:spcPts val="0"/>
              </a:spcBef>
              <a:spcAft>
                <a:spcPts val="600"/>
              </a:spcAft>
              <a:buFont typeface="Arial" panose="020B0604020202020204" pitchFamily="34" charset="0"/>
              <a:buChar char="•"/>
            </a:pPr>
            <a:r>
              <a:rPr lang="en-GB" sz="1600" b="1" kern="1200" dirty="0" smtClean="0">
                <a:latin typeface="Verdana" pitchFamily="34" charset="0"/>
                <a:cs typeface="Arial" charset="0"/>
              </a:rPr>
              <a:t>ISO </a:t>
            </a:r>
            <a:r>
              <a:rPr lang="en-GB" sz="1600" b="1" kern="1200" dirty="0">
                <a:latin typeface="Verdana" pitchFamily="34" charset="0"/>
                <a:cs typeface="Arial" charset="0"/>
              </a:rPr>
              <a:t>IDMP standards </a:t>
            </a:r>
            <a:r>
              <a:rPr lang="en-GB" sz="1600" dirty="0" smtClean="0"/>
              <a:t>(five standards) define the rules that uniquely identify medicinal product and the relevant elements to identify them.</a:t>
            </a:r>
          </a:p>
          <a:p>
            <a:pPr marL="360000" indent="-360000">
              <a:lnSpc>
                <a:spcPct val="100000"/>
              </a:lnSpc>
              <a:spcBef>
                <a:spcPts val="0"/>
              </a:spcBef>
              <a:spcAft>
                <a:spcPts val="600"/>
              </a:spcAft>
              <a:buFont typeface="Arial" panose="020B0604020202020204" pitchFamily="34" charset="0"/>
              <a:buChar char="•"/>
            </a:pPr>
            <a:r>
              <a:rPr lang="en-GB" sz="1600" dirty="0">
                <a:hlinkClick r:id="rId3"/>
              </a:rPr>
              <a:t>Commission Implementing Regulation (EU) No 520/2012</a:t>
            </a:r>
            <a:r>
              <a:rPr lang="en-GB" sz="1600" dirty="0"/>
              <a:t> (</a:t>
            </a:r>
            <a:r>
              <a:rPr lang="en-GB" sz="1600" dirty="0" smtClean="0"/>
              <a:t>art. </a:t>
            </a:r>
            <a:r>
              <a:rPr lang="en-GB" sz="1600" dirty="0"/>
              <a:t>25 </a:t>
            </a:r>
            <a:r>
              <a:rPr lang="en-GB" sz="1600" dirty="0" smtClean="0"/>
              <a:t>&amp; 26</a:t>
            </a:r>
            <a:r>
              <a:rPr lang="en-GB" sz="1600" dirty="0"/>
              <a:t>) obliges </a:t>
            </a:r>
            <a:r>
              <a:rPr lang="en-GB" sz="1600" dirty="0" smtClean="0"/>
              <a:t>EU Member </a:t>
            </a:r>
            <a:r>
              <a:rPr lang="en-GB" sz="1600" dirty="0"/>
              <a:t>States, marketing authorisation </a:t>
            </a:r>
            <a:r>
              <a:rPr lang="en-GB" sz="1600" dirty="0" smtClean="0"/>
              <a:t>holders, </a:t>
            </a:r>
            <a:r>
              <a:rPr lang="en-GB" sz="1600" dirty="0"/>
              <a:t>and EMA to </a:t>
            </a:r>
            <a:r>
              <a:rPr lang="en-GB" sz="1600" b="1" kern="1200" dirty="0">
                <a:latin typeface="Verdana" pitchFamily="34" charset="0"/>
                <a:cs typeface="Arial" charset="0"/>
              </a:rPr>
              <a:t>make use of the ISO IDMP </a:t>
            </a:r>
            <a:r>
              <a:rPr lang="en-GB" sz="1600" b="1" kern="1200" dirty="0" smtClean="0">
                <a:latin typeface="Verdana" pitchFamily="34" charset="0"/>
                <a:cs typeface="Arial" charset="0"/>
              </a:rPr>
              <a:t>standards.</a:t>
            </a:r>
            <a:endParaRPr lang="en-GB" sz="1600" dirty="0" smtClean="0"/>
          </a:p>
          <a:p>
            <a:pPr marL="360000" indent="-360000">
              <a:lnSpc>
                <a:spcPct val="100000"/>
              </a:lnSpc>
              <a:spcBef>
                <a:spcPts val="0"/>
              </a:spcBef>
              <a:spcAft>
                <a:spcPts val="600"/>
              </a:spcAft>
              <a:buFont typeface="Arial" panose="020B0604020202020204" pitchFamily="34" charset="0"/>
              <a:buChar char="•"/>
            </a:pPr>
            <a:r>
              <a:rPr lang="en-GB" sz="1600" b="1" kern="1200" dirty="0" smtClean="0">
                <a:latin typeface="Verdana" pitchFamily="34" charset="0"/>
                <a:cs typeface="Arial" charset="0"/>
              </a:rPr>
              <a:t>SPOR projects </a:t>
            </a:r>
            <a:r>
              <a:rPr lang="en-GB" sz="1600" dirty="0" smtClean="0"/>
              <a:t>implement ISO IDMP standards and the processes to </a:t>
            </a:r>
            <a:r>
              <a:rPr lang="en-GB" sz="1600" b="1" kern="1200" dirty="0" smtClean="0">
                <a:latin typeface="Verdana" pitchFamily="34" charset="0"/>
                <a:cs typeface="Arial" charset="0"/>
              </a:rPr>
              <a:t>manage</a:t>
            </a:r>
            <a:r>
              <a:rPr lang="en-GB" sz="1600" dirty="0" smtClean="0"/>
              <a:t> four domains of data (</a:t>
            </a:r>
            <a:r>
              <a:rPr lang="en-GB" sz="1600" b="1" kern="1200" dirty="0" smtClean="0">
                <a:latin typeface="Verdana" pitchFamily="34" charset="0"/>
                <a:cs typeface="Arial" charset="0"/>
              </a:rPr>
              <a:t>master data</a:t>
            </a:r>
            <a:r>
              <a:rPr lang="en-GB" sz="1600" dirty="0" smtClean="0"/>
              <a:t>) in pharmaceutical/regulatory industry:</a:t>
            </a:r>
          </a:p>
          <a:p>
            <a:pPr marL="720000" lvl="1" indent="-360000">
              <a:lnSpc>
                <a:spcPct val="100000"/>
              </a:lnSpc>
              <a:spcBef>
                <a:spcPts val="0"/>
              </a:spcBef>
              <a:spcAft>
                <a:spcPts val="600"/>
              </a:spcAft>
              <a:buFont typeface="Verdana" panose="020B0604030504040204" pitchFamily="34" charset="0"/>
              <a:buChar char="–"/>
            </a:pPr>
            <a:r>
              <a:rPr lang="en-GB" sz="1400" b="1" dirty="0"/>
              <a:t>S</a:t>
            </a:r>
            <a:r>
              <a:rPr lang="en-GB" sz="1400" dirty="0"/>
              <a:t>ubstance Management Services (SMS) – ISO 11238</a:t>
            </a:r>
          </a:p>
          <a:p>
            <a:pPr marL="720000" lvl="1" indent="-360000">
              <a:lnSpc>
                <a:spcPct val="100000"/>
              </a:lnSpc>
              <a:spcBef>
                <a:spcPts val="0"/>
              </a:spcBef>
              <a:spcAft>
                <a:spcPts val="600"/>
              </a:spcAft>
              <a:buFont typeface="Verdana" panose="020B0604030504040204" pitchFamily="34" charset="0"/>
              <a:buChar char="–"/>
            </a:pPr>
            <a:r>
              <a:rPr lang="en-GB" sz="1400" b="1" dirty="0"/>
              <a:t>P</a:t>
            </a:r>
            <a:r>
              <a:rPr lang="en-GB" sz="1400" dirty="0"/>
              <a:t>roduct Management Services (PMS) – ISO 11615, 11616</a:t>
            </a:r>
          </a:p>
          <a:p>
            <a:pPr marL="720000" lvl="1" indent="-360000">
              <a:lnSpc>
                <a:spcPct val="100000"/>
              </a:lnSpc>
              <a:spcBef>
                <a:spcPts val="0"/>
              </a:spcBef>
              <a:spcAft>
                <a:spcPts val="600"/>
              </a:spcAft>
              <a:buFont typeface="Verdana" panose="020B0604030504040204" pitchFamily="34" charset="0"/>
              <a:buChar char="–"/>
            </a:pPr>
            <a:r>
              <a:rPr lang="en-GB" sz="1400" b="1" dirty="0"/>
              <a:t>O</a:t>
            </a:r>
            <a:r>
              <a:rPr lang="en-GB" sz="1400" dirty="0"/>
              <a:t>rganisation Management Services (OMS)</a:t>
            </a:r>
          </a:p>
          <a:p>
            <a:pPr marL="720000" lvl="1" indent="-360000">
              <a:lnSpc>
                <a:spcPct val="100000"/>
              </a:lnSpc>
              <a:spcBef>
                <a:spcPts val="0"/>
              </a:spcBef>
              <a:spcAft>
                <a:spcPts val="900"/>
              </a:spcAft>
              <a:buFont typeface="Verdana" panose="020B0604030504040204" pitchFamily="34" charset="0"/>
              <a:buChar char="–"/>
            </a:pPr>
            <a:r>
              <a:rPr lang="en-GB" sz="1400" b="1" dirty="0"/>
              <a:t>R</a:t>
            </a:r>
            <a:r>
              <a:rPr lang="en-GB" sz="1400" dirty="0"/>
              <a:t>eferentials Management Services (RMS) – ISO 11239, </a:t>
            </a:r>
            <a:r>
              <a:rPr lang="en-GB" sz="1400" dirty="0" smtClean="0"/>
              <a:t>11240</a:t>
            </a:r>
            <a:endParaRPr lang="en-GB" sz="1600" dirty="0"/>
          </a:p>
          <a:p>
            <a:pPr marL="360000" indent="-360000">
              <a:lnSpc>
                <a:spcPct val="100000"/>
              </a:lnSpc>
              <a:spcBef>
                <a:spcPts val="0"/>
              </a:spcBef>
              <a:spcAft>
                <a:spcPts val="600"/>
              </a:spcAft>
              <a:buFont typeface="Arial" panose="020B0604020202020204" pitchFamily="34" charset="0"/>
              <a:buChar char="•"/>
            </a:pPr>
            <a:r>
              <a:rPr lang="en-GB" sz="1600" b="1" kern="1200" dirty="0">
                <a:latin typeface="Verdana" pitchFamily="34" charset="0"/>
                <a:cs typeface="Arial" charset="0"/>
              </a:rPr>
              <a:t>Delivery of SPOR is phased</a:t>
            </a:r>
          </a:p>
          <a:p>
            <a:pPr marL="720000" lvl="1" indent="-360000">
              <a:lnSpc>
                <a:spcPct val="100000"/>
              </a:lnSpc>
              <a:spcBef>
                <a:spcPts val="0"/>
              </a:spcBef>
              <a:spcAft>
                <a:spcPts val="600"/>
              </a:spcAft>
              <a:buFont typeface="Verdana" panose="020B0604030504040204" pitchFamily="34" charset="0"/>
              <a:buChar char="–"/>
            </a:pPr>
            <a:r>
              <a:rPr lang="en-GB" sz="1400" dirty="0"/>
              <a:t>RMS and OMS </a:t>
            </a:r>
            <a:r>
              <a:rPr lang="en-GB" sz="1400" dirty="0" smtClean="0"/>
              <a:t>services </a:t>
            </a:r>
            <a:r>
              <a:rPr lang="en-GB" sz="1400" dirty="0"/>
              <a:t>delivered </a:t>
            </a:r>
            <a:r>
              <a:rPr lang="en-GB" sz="1400" dirty="0" smtClean="0"/>
              <a:t>first (June 2017)</a:t>
            </a:r>
          </a:p>
          <a:p>
            <a:pPr marL="720000" lvl="1" indent="-360000">
              <a:lnSpc>
                <a:spcPct val="100000"/>
              </a:lnSpc>
              <a:spcBef>
                <a:spcPts val="0"/>
              </a:spcBef>
              <a:spcAft>
                <a:spcPts val="600"/>
              </a:spcAft>
              <a:buFont typeface="Verdana" panose="020B0604030504040204" pitchFamily="34" charset="0"/>
              <a:buChar char="–"/>
            </a:pPr>
            <a:r>
              <a:rPr lang="en-GB" sz="1400" dirty="0" smtClean="0"/>
              <a:t>Delivery </a:t>
            </a:r>
            <a:r>
              <a:rPr lang="en-GB" sz="1400" dirty="0"/>
              <a:t>of PMS and SMS will </a:t>
            </a:r>
            <a:r>
              <a:rPr lang="en-GB" sz="1400" dirty="0" smtClean="0"/>
              <a:t>follow (iterative)</a:t>
            </a:r>
            <a:endParaRPr lang="en-GB" sz="1400" dirty="0"/>
          </a:p>
          <a:p>
            <a:pPr marL="360000" indent="-360000">
              <a:lnSpc>
                <a:spcPct val="100000"/>
              </a:lnSpc>
              <a:spcBef>
                <a:spcPts val="0"/>
              </a:spcBef>
              <a:spcAft>
                <a:spcPts val="600"/>
              </a:spcAft>
              <a:buFont typeface="Arial" panose="020B0604020202020204" pitchFamily="34" charset="0"/>
              <a:buChar char="•"/>
            </a:pPr>
            <a:r>
              <a:rPr lang="en-GB" sz="1600" b="1" kern="1200" dirty="0" smtClean="0">
                <a:latin typeface="Verdana" pitchFamily="34" charset="0"/>
                <a:cs typeface="Arial" charset="0"/>
              </a:rPr>
              <a:t>SPOR </a:t>
            </a:r>
            <a:r>
              <a:rPr lang="en-GB" sz="1600" b="1" kern="1200" dirty="0">
                <a:latin typeface="Verdana" pitchFamily="34" charset="0"/>
                <a:cs typeface="Arial" charset="0"/>
              </a:rPr>
              <a:t>applies to both </a:t>
            </a:r>
            <a:r>
              <a:rPr lang="en-GB" sz="1600" b="1" kern="1200" dirty="0" smtClean="0">
                <a:latin typeface="Verdana" pitchFamily="34" charset="0"/>
                <a:cs typeface="Arial" charset="0"/>
              </a:rPr>
              <a:t>Human </a:t>
            </a:r>
            <a:r>
              <a:rPr lang="en-GB" sz="1600" b="1" kern="1200" dirty="0">
                <a:latin typeface="Verdana" pitchFamily="34" charset="0"/>
                <a:cs typeface="Arial" charset="0"/>
              </a:rPr>
              <a:t>&amp;  Veterinary </a:t>
            </a:r>
            <a:r>
              <a:rPr lang="en-GB" sz="1600" b="1" kern="1200" dirty="0" smtClean="0">
                <a:latin typeface="Verdana" pitchFamily="34" charset="0"/>
                <a:cs typeface="Arial" charset="0"/>
              </a:rPr>
              <a:t>domains</a:t>
            </a:r>
            <a:endParaRPr lang="en-GB" sz="1600" b="1" kern="1200" dirty="0">
              <a:latin typeface="Verdana" pitchFamily="34" charset="0"/>
              <a:cs typeface="Arial" charset="0"/>
            </a:endParaRPr>
          </a:p>
        </p:txBody>
      </p:sp>
      <p:sp>
        <p:nvSpPr>
          <p:cNvPr id="5" name="Slide Number Placeholder 4"/>
          <p:cNvSpPr>
            <a:spLocks noGrp="1"/>
          </p:cNvSpPr>
          <p:nvPr>
            <p:ph type="sldNum" sz="quarter" idx="11"/>
          </p:nvPr>
        </p:nvSpPr>
        <p:spPr/>
        <p:txBody>
          <a:bodyPr/>
          <a:lstStyle/>
          <a:p>
            <a:pPr>
              <a:defRPr/>
            </a:pPr>
            <a:fld id="{BD12B018-9D85-47B0-8B46-F40642DF079D}" type="slidenum">
              <a:rPr lang="en-GB" altLang="en-US" smtClean="0"/>
              <a:pPr>
                <a:defRPr/>
              </a:pPr>
              <a:t>3</a:t>
            </a:fld>
            <a:endParaRPr lang="en-GB" altLang="en-US" dirty="0"/>
          </a:p>
        </p:txBody>
      </p:sp>
      <p:sp>
        <p:nvSpPr>
          <p:cNvPr id="7" name="Rectangle 2"/>
          <p:cNvSpPr txBox="1">
            <a:spLocks noChangeArrowheads="1"/>
          </p:cNvSpPr>
          <p:nvPr/>
        </p:nvSpPr>
        <p:spPr bwMode="auto">
          <a:xfrm>
            <a:off x="250825" y="10422"/>
            <a:ext cx="6480000" cy="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600"/>
              </a:lnSpc>
              <a:spcBef>
                <a:spcPct val="0"/>
              </a:spcBef>
              <a:spcAft>
                <a:spcPct val="0"/>
              </a:spcAft>
              <a:defRPr sz="28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a:defRPr/>
            </a:pPr>
            <a:r>
              <a:rPr lang="en-GB" altLang="en-US" sz="2400" kern="0" dirty="0" smtClean="0">
                <a:solidFill>
                  <a:srgbClr val="FFFFFF"/>
                </a:solidFill>
              </a:rPr>
              <a:t>How will SPOR be delivered</a:t>
            </a:r>
            <a:endParaRPr lang="en-GB" altLang="en-US" sz="2400" kern="0" dirty="0">
              <a:solidFill>
                <a:srgbClr val="FFFFFF"/>
              </a:solidFill>
            </a:endParaRPr>
          </a:p>
        </p:txBody>
      </p:sp>
      <p:grpSp>
        <p:nvGrpSpPr>
          <p:cNvPr id="8" name="Group 7"/>
          <p:cNvGrpSpPr/>
          <p:nvPr/>
        </p:nvGrpSpPr>
        <p:grpSpPr>
          <a:xfrm>
            <a:off x="8028472" y="5837567"/>
            <a:ext cx="792000" cy="828000"/>
            <a:chOff x="4357325" y="3909477"/>
            <a:chExt cx="1111809" cy="1125536"/>
          </a:xfrm>
        </p:grpSpPr>
        <p:grpSp>
          <p:nvGrpSpPr>
            <p:cNvPr id="9" name="Group 8"/>
            <p:cNvGrpSpPr/>
            <p:nvPr/>
          </p:nvGrpSpPr>
          <p:grpSpPr>
            <a:xfrm>
              <a:off x="4357325" y="3909477"/>
              <a:ext cx="1111809" cy="1125536"/>
              <a:chOff x="467544" y="3288716"/>
              <a:chExt cx="1111809" cy="1125536"/>
            </a:xfrm>
          </p:grpSpPr>
          <p:sp>
            <p:nvSpPr>
              <p:cNvPr id="13" name="Oval 12"/>
              <p:cNvSpPr/>
              <p:nvPr/>
            </p:nvSpPr>
            <p:spPr>
              <a:xfrm>
                <a:off x="635763" y="3405895"/>
                <a:ext cx="763907" cy="734045"/>
              </a:xfrm>
              <a:prstGeom prst="ellipse">
                <a:avLst/>
              </a:prstGeom>
              <a:solidFill>
                <a:srgbClr val="0098DB"/>
              </a:solidFill>
              <a:ln w="28575">
                <a:solidFill>
                  <a:srgbClr val="00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fontAlgn="base">
                  <a:lnSpc>
                    <a:spcPct val="120000"/>
                  </a:lnSpc>
                  <a:spcBef>
                    <a:spcPct val="0"/>
                  </a:spcBef>
                  <a:spcAft>
                    <a:spcPct val="0"/>
                  </a:spcAft>
                  <a:defRPr sz="1600" kern="1200">
                    <a:solidFill>
                      <a:schemeClr val="lt1"/>
                    </a:solidFill>
                    <a:latin typeface="+mn-lt"/>
                    <a:ea typeface="+mn-ea"/>
                    <a:cs typeface="+mn-cs"/>
                  </a:defRPr>
                </a:lvl1pPr>
                <a:lvl2pPr marL="457200" algn="ctr" rtl="0" fontAlgn="base">
                  <a:lnSpc>
                    <a:spcPct val="120000"/>
                  </a:lnSpc>
                  <a:spcBef>
                    <a:spcPct val="0"/>
                  </a:spcBef>
                  <a:spcAft>
                    <a:spcPct val="0"/>
                  </a:spcAft>
                  <a:defRPr sz="1600" kern="1200">
                    <a:solidFill>
                      <a:schemeClr val="lt1"/>
                    </a:solidFill>
                    <a:latin typeface="+mn-lt"/>
                    <a:ea typeface="+mn-ea"/>
                    <a:cs typeface="+mn-cs"/>
                  </a:defRPr>
                </a:lvl2pPr>
                <a:lvl3pPr marL="914400" algn="ctr" rtl="0" fontAlgn="base">
                  <a:lnSpc>
                    <a:spcPct val="120000"/>
                  </a:lnSpc>
                  <a:spcBef>
                    <a:spcPct val="0"/>
                  </a:spcBef>
                  <a:spcAft>
                    <a:spcPct val="0"/>
                  </a:spcAft>
                  <a:defRPr sz="1600" kern="1200">
                    <a:solidFill>
                      <a:schemeClr val="lt1"/>
                    </a:solidFill>
                    <a:latin typeface="+mn-lt"/>
                    <a:ea typeface="+mn-ea"/>
                    <a:cs typeface="+mn-cs"/>
                  </a:defRPr>
                </a:lvl3pPr>
                <a:lvl4pPr marL="1371600" algn="ctr" rtl="0" fontAlgn="base">
                  <a:lnSpc>
                    <a:spcPct val="120000"/>
                  </a:lnSpc>
                  <a:spcBef>
                    <a:spcPct val="0"/>
                  </a:spcBef>
                  <a:spcAft>
                    <a:spcPct val="0"/>
                  </a:spcAft>
                  <a:defRPr sz="1600" kern="1200">
                    <a:solidFill>
                      <a:schemeClr val="lt1"/>
                    </a:solidFill>
                    <a:latin typeface="+mn-lt"/>
                    <a:ea typeface="+mn-ea"/>
                    <a:cs typeface="+mn-cs"/>
                  </a:defRPr>
                </a:lvl4pPr>
                <a:lvl5pPr marL="1828800" algn="ctr" rtl="0" fontAlgn="base">
                  <a:lnSpc>
                    <a:spcPct val="120000"/>
                  </a:lnSpc>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a:lnSpc>
                    <a:spcPct val="100000"/>
                  </a:lnSpc>
                </a:pPr>
                <a:endParaRPr lang="en-GB" dirty="0">
                  <a:solidFill>
                    <a:srgbClr val="6D6F71"/>
                  </a:solidFill>
                </a:endParaRPr>
              </a:p>
            </p:txBody>
          </p:sp>
          <p:sp>
            <p:nvSpPr>
              <p:cNvPr id="14" name="AutoShape 3"/>
              <p:cNvSpPr>
                <a:spLocks noChangeAspect="1" noChangeArrowheads="1" noTextEdit="1"/>
              </p:cNvSpPr>
              <p:nvPr/>
            </p:nvSpPr>
            <p:spPr bwMode="auto">
              <a:xfrm>
                <a:off x="867165" y="3491823"/>
                <a:ext cx="329037" cy="49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solidFill>
                    <a:srgbClr val="6D6F71"/>
                  </a:solidFill>
                </a:endParaRPr>
              </a:p>
            </p:txBody>
          </p:sp>
          <p:sp>
            <p:nvSpPr>
              <p:cNvPr id="15" name="Rectangle 14"/>
              <p:cNvSpPr/>
              <p:nvPr/>
            </p:nvSpPr>
            <p:spPr>
              <a:xfrm>
                <a:off x="467544" y="3288716"/>
                <a:ext cx="1111809" cy="1125536"/>
              </a:xfrm>
              <a:prstGeom prst="rect">
                <a:avLst/>
              </a:prstGeom>
              <a:noFill/>
            </p:spPr>
            <p:txBody>
              <a:bodyPr spcFirstLastPara="1" wrap="none" lIns="91440" tIns="45720" rIns="91440" bIns="45720" numCol="1">
                <a:prstTxWarp prst="textArchUp">
                  <a:avLst>
                    <a:gd name="adj" fmla="val 8403322"/>
                  </a:avLst>
                </a:prstTxWarp>
                <a:spAutoFit/>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00000"/>
                  </a:lnSpc>
                </a:pPr>
                <a:r>
                  <a:rPr lang="en-GB" sz="1050" b="1" dirty="0" smtClean="0">
                    <a:solidFill>
                      <a:srgbClr val="0098DB"/>
                    </a:solidFill>
                    <a:ea typeface="Verdana" panose="020B0604030504040204" pitchFamily="34" charset="0"/>
                    <a:cs typeface="Verdana" panose="020B0604030504040204" pitchFamily="34" charset="0"/>
                  </a:rPr>
                  <a:t> </a:t>
                </a:r>
                <a:r>
                  <a:rPr lang="en-GB" sz="900" b="1" dirty="0" smtClean="0">
                    <a:solidFill>
                      <a:srgbClr val="0098DB"/>
                    </a:solidFill>
                    <a:ea typeface="Verdana" panose="020B0604030504040204" pitchFamily="34" charset="0"/>
                    <a:cs typeface="Verdana" panose="020B0604030504040204" pitchFamily="34" charset="0"/>
                  </a:rPr>
                  <a:t>REFERENTIALS</a:t>
                </a:r>
                <a:endParaRPr lang="en-GB" sz="900" b="1" dirty="0">
                  <a:solidFill>
                    <a:srgbClr val="0098DB"/>
                  </a:solidFill>
                  <a:ea typeface="Verdana" panose="020B0604030504040204" pitchFamily="34" charset="0"/>
                  <a:cs typeface="Verdana" panose="020B0604030504040204" pitchFamily="34" charset="0"/>
                </a:endParaRPr>
              </a:p>
            </p:txBody>
          </p:sp>
        </p:grpSp>
        <p:grpSp>
          <p:nvGrpSpPr>
            <p:cNvPr id="10" name="Group 9"/>
            <p:cNvGrpSpPr>
              <a:grpSpLocks noChangeAspect="1"/>
            </p:cNvGrpSpPr>
            <p:nvPr/>
          </p:nvGrpSpPr>
          <p:grpSpPr bwMode="auto">
            <a:xfrm>
              <a:off x="4662488" y="4159250"/>
              <a:ext cx="490537" cy="446088"/>
              <a:chOff x="2937" y="2620"/>
              <a:chExt cx="309" cy="281"/>
            </a:xfrm>
          </p:grpSpPr>
          <p:sp>
            <p:nvSpPr>
              <p:cNvPr id="11" name="AutoShape 11"/>
              <p:cNvSpPr>
                <a:spLocks noChangeAspect="1" noChangeArrowheads="1" noTextEdit="1"/>
              </p:cNvSpPr>
              <p:nvPr/>
            </p:nvSpPr>
            <p:spPr bwMode="auto">
              <a:xfrm>
                <a:off x="2937" y="2620"/>
                <a:ext cx="30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p>
            </p:txBody>
          </p:sp>
          <p:sp>
            <p:nvSpPr>
              <p:cNvPr id="12" name="Freeform 11"/>
              <p:cNvSpPr>
                <a:spLocks noEditPoints="1"/>
              </p:cNvSpPr>
              <p:nvPr/>
            </p:nvSpPr>
            <p:spPr bwMode="auto">
              <a:xfrm>
                <a:off x="2937" y="2620"/>
                <a:ext cx="309" cy="281"/>
              </a:xfrm>
              <a:custGeom>
                <a:avLst/>
                <a:gdLst>
                  <a:gd name="T0" fmla="*/ 77 w 110"/>
                  <a:gd name="T1" fmla="*/ 78 h 100"/>
                  <a:gd name="T2" fmla="*/ 104 w 110"/>
                  <a:gd name="T3" fmla="*/ 84 h 100"/>
                  <a:gd name="T4" fmla="*/ 61 w 110"/>
                  <a:gd name="T5" fmla="*/ 84 h 100"/>
                  <a:gd name="T6" fmla="*/ 77 w 110"/>
                  <a:gd name="T7" fmla="*/ 78 h 100"/>
                  <a:gd name="T8" fmla="*/ 6 w 110"/>
                  <a:gd name="T9" fmla="*/ 84 h 100"/>
                  <a:gd name="T10" fmla="*/ 49 w 110"/>
                  <a:gd name="T11" fmla="*/ 84 h 100"/>
                  <a:gd name="T12" fmla="*/ 33 w 110"/>
                  <a:gd name="T13" fmla="*/ 78 h 100"/>
                  <a:gd name="T14" fmla="*/ 6 w 110"/>
                  <a:gd name="T15" fmla="*/ 84 h 100"/>
                  <a:gd name="T16" fmla="*/ 33 w 110"/>
                  <a:gd name="T17" fmla="*/ 75 h 100"/>
                  <a:gd name="T18" fmla="*/ 49 w 110"/>
                  <a:gd name="T19" fmla="*/ 78 h 100"/>
                  <a:gd name="T20" fmla="*/ 49 w 110"/>
                  <a:gd name="T21" fmla="*/ 4 h 100"/>
                  <a:gd name="T22" fmla="*/ 33 w 110"/>
                  <a:gd name="T23" fmla="*/ 0 h 100"/>
                  <a:gd name="T24" fmla="*/ 0 w 110"/>
                  <a:gd name="T25" fmla="*/ 7 h 100"/>
                  <a:gd name="T26" fmla="*/ 0 w 110"/>
                  <a:gd name="T27" fmla="*/ 82 h 100"/>
                  <a:gd name="T28" fmla="*/ 33 w 110"/>
                  <a:gd name="T29" fmla="*/ 75 h 100"/>
                  <a:gd name="T30" fmla="*/ 58 w 110"/>
                  <a:gd name="T31" fmla="*/ 100 h 100"/>
                  <a:gd name="T32" fmla="*/ 57 w 110"/>
                  <a:gd name="T33" fmla="*/ 92 h 100"/>
                  <a:gd name="T34" fmla="*/ 58 w 110"/>
                  <a:gd name="T35" fmla="*/ 90 h 100"/>
                  <a:gd name="T36" fmla="*/ 57 w 110"/>
                  <a:gd name="T37" fmla="*/ 88 h 100"/>
                  <a:gd name="T38" fmla="*/ 57 w 110"/>
                  <a:gd name="T39" fmla="*/ 5 h 100"/>
                  <a:gd name="T40" fmla="*/ 53 w 110"/>
                  <a:gd name="T41" fmla="*/ 5 h 100"/>
                  <a:gd name="T42" fmla="*/ 53 w 110"/>
                  <a:gd name="T43" fmla="*/ 88 h 100"/>
                  <a:gd name="T44" fmla="*/ 52 w 110"/>
                  <a:gd name="T45" fmla="*/ 90 h 100"/>
                  <a:gd name="T46" fmla="*/ 53 w 110"/>
                  <a:gd name="T47" fmla="*/ 92 h 100"/>
                  <a:gd name="T48" fmla="*/ 52 w 110"/>
                  <a:gd name="T49" fmla="*/ 100 h 100"/>
                  <a:gd name="T50" fmla="*/ 58 w 110"/>
                  <a:gd name="T51" fmla="*/ 100 h 100"/>
                  <a:gd name="T52" fmla="*/ 110 w 110"/>
                  <a:gd name="T53" fmla="*/ 7 h 100"/>
                  <a:gd name="T54" fmla="*/ 77 w 110"/>
                  <a:gd name="T55" fmla="*/ 0 h 100"/>
                  <a:gd name="T56" fmla="*/ 61 w 110"/>
                  <a:gd name="T57" fmla="*/ 4 h 100"/>
                  <a:gd name="T58" fmla="*/ 61 w 110"/>
                  <a:gd name="T59" fmla="*/ 78 h 100"/>
                  <a:gd name="T60" fmla="*/ 77 w 110"/>
                  <a:gd name="T61" fmla="*/ 75 h 100"/>
                  <a:gd name="T62" fmla="*/ 77 w 110"/>
                  <a:gd name="T63" fmla="*/ 75 h 100"/>
                  <a:gd name="T64" fmla="*/ 110 w 110"/>
                  <a:gd name="T65" fmla="*/ 81 h 100"/>
                  <a:gd name="T66" fmla="*/ 110 w 110"/>
                  <a:gd name="T67"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00">
                    <a:moveTo>
                      <a:pt x="77" y="78"/>
                    </a:moveTo>
                    <a:cubicBezTo>
                      <a:pt x="83" y="78"/>
                      <a:pt x="92" y="80"/>
                      <a:pt x="104" y="84"/>
                    </a:cubicBezTo>
                    <a:cubicBezTo>
                      <a:pt x="61" y="84"/>
                      <a:pt x="61" y="84"/>
                      <a:pt x="61" y="84"/>
                    </a:cubicBezTo>
                    <a:cubicBezTo>
                      <a:pt x="63" y="82"/>
                      <a:pt x="66" y="79"/>
                      <a:pt x="77" y="78"/>
                    </a:cubicBezTo>
                    <a:close/>
                    <a:moveTo>
                      <a:pt x="6" y="84"/>
                    </a:moveTo>
                    <a:cubicBezTo>
                      <a:pt x="49" y="84"/>
                      <a:pt x="49" y="84"/>
                      <a:pt x="49" y="84"/>
                    </a:cubicBezTo>
                    <a:cubicBezTo>
                      <a:pt x="48" y="83"/>
                      <a:pt x="46" y="78"/>
                      <a:pt x="33" y="78"/>
                    </a:cubicBezTo>
                    <a:cubicBezTo>
                      <a:pt x="27" y="78"/>
                      <a:pt x="18" y="80"/>
                      <a:pt x="6" y="84"/>
                    </a:cubicBezTo>
                    <a:close/>
                    <a:moveTo>
                      <a:pt x="33" y="75"/>
                    </a:moveTo>
                    <a:cubicBezTo>
                      <a:pt x="41" y="75"/>
                      <a:pt x="46" y="76"/>
                      <a:pt x="49" y="78"/>
                    </a:cubicBezTo>
                    <a:cubicBezTo>
                      <a:pt x="49" y="4"/>
                      <a:pt x="49" y="4"/>
                      <a:pt x="49" y="4"/>
                    </a:cubicBezTo>
                    <a:cubicBezTo>
                      <a:pt x="47" y="2"/>
                      <a:pt x="42" y="0"/>
                      <a:pt x="33" y="0"/>
                    </a:cubicBezTo>
                    <a:cubicBezTo>
                      <a:pt x="25" y="0"/>
                      <a:pt x="15" y="2"/>
                      <a:pt x="0" y="7"/>
                    </a:cubicBezTo>
                    <a:cubicBezTo>
                      <a:pt x="0" y="82"/>
                      <a:pt x="0" y="82"/>
                      <a:pt x="0" y="82"/>
                    </a:cubicBezTo>
                    <a:cubicBezTo>
                      <a:pt x="14" y="76"/>
                      <a:pt x="25" y="75"/>
                      <a:pt x="33" y="75"/>
                    </a:cubicBezTo>
                    <a:close/>
                    <a:moveTo>
                      <a:pt x="58" y="100"/>
                    </a:moveTo>
                    <a:cubicBezTo>
                      <a:pt x="57" y="92"/>
                      <a:pt x="57" y="92"/>
                      <a:pt x="57" y="92"/>
                    </a:cubicBezTo>
                    <a:cubicBezTo>
                      <a:pt x="58" y="91"/>
                      <a:pt x="58" y="91"/>
                      <a:pt x="58" y="90"/>
                    </a:cubicBezTo>
                    <a:cubicBezTo>
                      <a:pt x="58" y="89"/>
                      <a:pt x="57" y="88"/>
                      <a:pt x="57" y="88"/>
                    </a:cubicBezTo>
                    <a:cubicBezTo>
                      <a:pt x="57" y="5"/>
                      <a:pt x="57" y="5"/>
                      <a:pt x="57" y="5"/>
                    </a:cubicBezTo>
                    <a:cubicBezTo>
                      <a:pt x="53" y="5"/>
                      <a:pt x="53" y="5"/>
                      <a:pt x="53" y="5"/>
                    </a:cubicBezTo>
                    <a:cubicBezTo>
                      <a:pt x="53" y="88"/>
                      <a:pt x="53" y="88"/>
                      <a:pt x="53" y="88"/>
                    </a:cubicBezTo>
                    <a:cubicBezTo>
                      <a:pt x="53" y="88"/>
                      <a:pt x="52" y="89"/>
                      <a:pt x="52" y="90"/>
                    </a:cubicBezTo>
                    <a:cubicBezTo>
                      <a:pt x="52" y="91"/>
                      <a:pt x="52" y="91"/>
                      <a:pt x="53" y="92"/>
                    </a:cubicBezTo>
                    <a:cubicBezTo>
                      <a:pt x="52" y="100"/>
                      <a:pt x="52" y="100"/>
                      <a:pt x="52" y="100"/>
                    </a:cubicBezTo>
                    <a:lnTo>
                      <a:pt x="58" y="100"/>
                    </a:lnTo>
                    <a:close/>
                    <a:moveTo>
                      <a:pt x="110" y="7"/>
                    </a:moveTo>
                    <a:cubicBezTo>
                      <a:pt x="95" y="2"/>
                      <a:pt x="85" y="0"/>
                      <a:pt x="77" y="0"/>
                    </a:cubicBezTo>
                    <a:cubicBezTo>
                      <a:pt x="68" y="0"/>
                      <a:pt x="63" y="2"/>
                      <a:pt x="61" y="4"/>
                    </a:cubicBezTo>
                    <a:cubicBezTo>
                      <a:pt x="61" y="78"/>
                      <a:pt x="61" y="78"/>
                      <a:pt x="61" y="78"/>
                    </a:cubicBezTo>
                    <a:cubicBezTo>
                      <a:pt x="64" y="76"/>
                      <a:pt x="69" y="75"/>
                      <a:pt x="77" y="75"/>
                    </a:cubicBezTo>
                    <a:cubicBezTo>
                      <a:pt x="77" y="75"/>
                      <a:pt x="77" y="75"/>
                      <a:pt x="77" y="75"/>
                    </a:cubicBezTo>
                    <a:cubicBezTo>
                      <a:pt x="85" y="75"/>
                      <a:pt x="96" y="76"/>
                      <a:pt x="110" y="81"/>
                    </a:cubicBezTo>
                    <a:lnTo>
                      <a:pt x="11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p>
            </p:txBody>
          </p:sp>
        </p:grpSp>
      </p:grpSp>
      <p:grpSp>
        <p:nvGrpSpPr>
          <p:cNvPr id="16" name="Group 15"/>
          <p:cNvGrpSpPr/>
          <p:nvPr/>
        </p:nvGrpSpPr>
        <p:grpSpPr>
          <a:xfrm>
            <a:off x="7092280" y="5837567"/>
            <a:ext cx="792000" cy="828000"/>
            <a:chOff x="4078735" y="548680"/>
            <a:chExt cx="1111809" cy="1125536"/>
          </a:xfrm>
        </p:grpSpPr>
        <p:grpSp>
          <p:nvGrpSpPr>
            <p:cNvPr id="17" name="Group 16"/>
            <p:cNvGrpSpPr/>
            <p:nvPr/>
          </p:nvGrpSpPr>
          <p:grpSpPr>
            <a:xfrm>
              <a:off x="4078735" y="548680"/>
              <a:ext cx="1111809" cy="1125536"/>
              <a:chOff x="467544" y="3288716"/>
              <a:chExt cx="1111809" cy="1125536"/>
            </a:xfrm>
          </p:grpSpPr>
          <p:sp>
            <p:nvSpPr>
              <p:cNvPr id="19" name="Oval 18"/>
              <p:cNvSpPr/>
              <p:nvPr/>
            </p:nvSpPr>
            <p:spPr>
              <a:xfrm>
                <a:off x="635763" y="3405895"/>
                <a:ext cx="763907" cy="734045"/>
              </a:xfrm>
              <a:prstGeom prst="ellipse">
                <a:avLst/>
              </a:prstGeom>
              <a:solidFill>
                <a:srgbClr val="6D6F71"/>
              </a:solidFill>
              <a:ln w="28575">
                <a:solidFill>
                  <a:srgbClr val="6D6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fontAlgn="base">
                  <a:lnSpc>
                    <a:spcPct val="120000"/>
                  </a:lnSpc>
                  <a:spcBef>
                    <a:spcPct val="0"/>
                  </a:spcBef>
                  <a:spcAft>
                    <a:spcPct val="0"/>
                  </a:spcAft>
                  <a:defRPr sz="1600" kern="1200">
                    <a:solidFill>
                      <a:schemeClr val="lt1"/>
                    </a:solidFill>
                    <a:latin typeface="+mn-lt"/>
                    <a:ea typeface="+mn-ea"/>
                    <a:cs typeface="+mn-cs"/>
                  </a:defRPr>
                </a:lvl1pPr>
                <a:lvl2pPr marL="457200" algn="ctr" rtl="0" fontAlgn="base">
                  <a:lnSpc>
                    <a:spcPct val="120000"/>
                  </a:lnSpc>
                  <a:spcBef>
                    <a:spcPct val="0"/>
                  </a:spcBef>
                  <a:spcAft>
                    <a:spcPct val="0"/>
                  </a:spcAft>
                  <a:defRPr sz="1600" kern="1200">
                    <a:solidFill>
                      <a:schemeClr val="lt1"/>
                    </a:solidFill>
                    <a:latin typeface="+mn-lt"/>
                    <a:ea typeface="+mn-ea"/>
                    <a:cs typeface="+mn-cs"/>
                  </a:defRPr>
                </a:lvl2pPr>
                <a:lvl3pPr marL="914400" algn="ctr" rtl="0" fontAlgn="base">
                  <a:lnSpc>
                    <a:spcPct val="120000"/>
                  </a:lnSpc>
                  <a:spcBef>
                    <a:spcPct val="0"/>
                  </a:spcBef>
                  <a:spcAft>
                    <a:spcPct val="0"/>
                  </a:spcAft>
                  <a:defRPr sz="1600" kern="1200">
                    <a:solidFill>
                      <a:schemeClr val="lt1"/>
                    </a:solidFill>
                    <a:latin typeface="+mn-lt"/>
                    <a:ea typeface="+mn-ea"/>
                    <a:cs typeface="+mn-cs"/>
                  </a:defRPr>
                </a:lvl3pPr>
                <a:lvl4pPr marL="1371600" algn="ctr" rtl="0" fontAlgn="base">
                  <a:lnSpc>
                    <a:spcPct val="120000"/>
                  </a:lnSpc>
                  <a:spcBef>
                    <a:spcPct val="0"/>
                  </a:spcBef>
                  <a:spcAft>
                    <a:spcPct val="0"/>
                  </a:spcAft>
                  <a:defRPr sz="1600" kern="1200">
                    <a:solidFill>
                      <a:schemeClr val="lt1"/>
                    </a:solidFill>
                    <a:latin typeface="+mn-lt"/>
                    <a:ea typeface="+mn-ea"/>
                    <a:cs typeface="+mn-cs"/>
                  </a:defRPr>
                </a:lvl4pPr>
                <a:lvl5pPr marL="1828800" algn="ctr" rtl="0" fontAlgn="base">
                  <a:lnSpc>
                    <a:spcPct val="120000"/>
                  </a:lnSpc>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a:lnSpc>
                    <a:spcPct val="100000"/>
                  </a:lnSpc>
                </a:pPr>
                <a:endParaRPr lang="en-GB" dirty="0">
                  <a:solidFill>
                    <a:srgbClr val="6D6F71"/>
                  </a:solidFill>
                </a:endParaRPr>
              </a:p>
            </p:txBody>
          </p:sp>
          <p:sp>
            <p:nvSpPr>
              <p:cNvPr id="20" name="AutoShape 3"/>
              <p:cNvSpPr>
                <a:spLocks noChangeAspect="1" noChangeArrowheads="1" noTextEdit="1"/>
              </p:cNvSpPr>
              <p:nvPr/>
            </p:nvSpPr>
            <p:spPr bwMode="auto">
              <a:xfrm>
                <a:off x="867165" y="3491823"/>
                <a:ext cx="329037" cy="49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solidFill>
                    <a:srgbClr val="6D6F71"/>
                  </a:solidFill>
                </a:endParaRPr>
              </a:p>
            </p:txBody>
          </p:sp>
          <p:sp>
            <p:nvSpPr>
              <p:cNvPr id="21" name="Rectangle 20"/>
              <p:cNvSpPr/>
              <p:nvPr/>
            </p:nvSpPr>
            <p:spPr>
              <a:xfrm>
                <a:off x="467544" y="3288716"/>
                <a:ext cx="1111809" cy="1125536"/>
              </a:xfrm>
              <a:prstGeom prst="rect">
                <a:avLst/>
              </a:prstGeom>
              <a:noFill/>
            </p:spPr>
            <p:txBody>
              <a:bodyPr spcFirstLastPara="1" wrap="none" lIns="91440" tIns="45720" rIns="91440" bIns="45720" numCol="1">
                <a:prstTxWarp prst="textArchUp">
                  <a:avLst>
                    <a:gd name="adj" fmla="val 8403322"/>
                  </a:avLst>
                </a:prstTxWarp>
                <a:spAutoFit/>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00000"/>
                  </a:lnSpc>
                </a:pPr>
                <a:r>
                  <a:rPr lang="en-GB" sz="1050" b="1" dirty="0" smtClean="0">
                    <a:solidFill>
                      <a:srgbClr val="6D6F71"/>
                    </a:solidFill>
                    <a:ea typeface="Verdana" panose="020B0604030504040204" pitchFamily="34" charset="0"/>
                    <a:cs typeface="Verdana" panose="020B0604030504040204" pitchFamily="34" charset="0"/>
                  </a:rPr>
                  <a:t> </a:t>
                </a:r>
                <a:r>
                  <a:rPr lang="en-GB" sz="900" b="1" dirty="0" smtClean="0">
                    <a:solidFill>
                      <a:srgbClr val="6D6F71"/>
                    </a:solidFill>
                    <a:ea typeface="Verdana" panose="020B0604030504040204" pitchFamily="34" charset="0"/>
                    <a:cs typeface="Verdana" panose="020B0604030504040204" pitchFamily="34" charset="0"/>
                  </a:rPr>
                  <a:t>ORGANISATION</a:t>
                </a:r>
                <a:endParaRPr lang="en-GB" sz="900" b="1" dirty="0">
                  <a:solidFill>
                    <a:srgbClr val="6D6F71"/>
                  </a:solidFill>
                  <a:ea typeface="Verdana" panose="020B0604030504040204" pitchFamily="34" charset="0"/>
                  <a:cs typeface="Verdana" panose="020B0604030504040204" pitchFamily="34" charset="0"/>
                </a:endParaRPr>
              </a:p>
            </p:txBody>
          </p:sp>
        </p:grpSp>
        <p:sp>
          <p:nvSpPr>
            <p:cNvPr id="18" name="Freeform 17"/>
            <p:cNvSpPr>
              <a:spLocks noEditPoints="1"/>
            </p:cNvSpPr>
            <p:nvPr/>
          </p:nvSpPr>
          <p:spPr bwMode="auto">
            <a:xfrm>
              <a:off x="4498021" y="798002"/>
              <a:ext cx="289705" cy="399980"/>
            </a:xfrm>
            <a:custGeom>
              <a:avLst/>
              <a:gdLst>
                <a:gd name="T0" fmla="*/ 144 w 155"/>
                <a:gd name="T1" fmla="*/ 107 h 214"/>
                <a:gd name="T2" fmla="*/ 150 w 155"/>
                <a:gd name="T3" fmla="*/ 97 h 214"/>
                <a:gd name="T4" fmla="*/ 102 w 155"/>
                <a:gd name="T5" fmla="*/ 8 h 214"/>
                <a:gd name="T6" fmla="*/ 108 w 155"/>
                <a:gd name="T7" fmla="*/ 0 h 214"/>
                <a:gd name="T8" fmla="*/ 5 w 155"/>
                <a:gd name="T9" fmla="*/ 8 h 214"/>
                <a:gd name="T10" fmla="*/ 11 w 155"/>
                <a:gd name="T11" fmla="*/ 198 h 214"/>
                <a:gd name="T12" fmla="*/ 0 w 155"/>
                <a:gd name="T13" fmla="*/ 214 h 214"/>
                <a:gd name="T14" fmla="*/ 155 w 155"/>
                <a:gd name="T15" fmla="*/ 198 h 214"/>
                <a:gd name="T16" fmla="*/ 50 w 155"/>
                <a:gd name="T17" fmla="*/ 191 h 214"/>
                <a:gd name="T18" fmla="*/ 29 w 155"/>
                <a:gd name="T19" fmla="*/ 162 h 214"/>
                <a:gd name="T20" fmla="*/ 50 w 155"/>
                <a:gd name="T21" fmla="*/ 191 h 214"/>
                <a:gd name="T22" fmla="*/ 29 w 155"/>
                <a:gd name="T23" fmla="*/ 144 h 214"/>
                <a:gd name="T24" fmla="*/ 50 w 155"/>
                <a:gd name="T25" fmla="*/ 117 h 214"/>
                <a:gd name="T26" fmla="*/ 50 w 155"/>
                <a:gd name="T27" fmla="*/ 99 h 214"/>
                <a:gd name="T28" fmla="*/ 29 w 155"/>
                <a:gd name="T29" fmla="*/ 70 h 214"/>
                <a:gd name="T30" fmla="*/ 50 w 155"/>
                <a:gd name="T31" fmla="*/ 99 h 214"/>
                <a:gd name="T32" fmla="*/ 29 w 155"/>
                <a:gd name="T33" fmla="*/ 52 h 214"/>
                <a:gd name="T34" fmla="*/ 50 w 155"/>
                <a:gd name="T35" fmla="*/ 26 h 214"/>
                <a:gd name="T36" fmla="*/ 84 w 155"/>
                <a:gd name="T37" fmla="*/ 198 h 214"/>
                <a:gd name="T38" fmla="*/ 63 w 155"/>
                <a:gd name="T39" fmla="*/ 162 h 214"/>
                <a:gd name="T40" fmla="*/ 84 w 155"/>
                <a:gd name="T41" fmla="*/ 198 h 214"/>
                <a:gd name="T42" fmla="*/ 63 w 155"/>
                <a:gd name="T43" fmla="*/ 144 h 214"/>
                <a:gd name="T44" fmla="*/ 84 w 155"/>
                <a:gd name="T45" fmla="*/ 117 h 214"/>
                <a:gd name="T46" fmla="*/ 84 w 155"/>
                <a:gd name="T47" fmla="*/ 99 h 214"/>
                <a:gd name="T48" fmla="*/ 63 w 155"/>
                <a:gd name="T49" fmla="*/ 70 h 214"/>
                <a:gd name="T50" fmla="*/ 84 w 155"/>
                <a:gd name="T51" fmla="*/ 99 h 214"/>
                <a:gd name="T52" fmla="*/ 63 w 155"/>
                <a:gd name="T53" fmla="*/ 52 h 214"/>
                <a:gd name="T54" fmla="*/ 84 w 155"/>
                <a:gd name="T55" fmla="*/ 26 h 214"/>
                <a:gd name="T56" fmla="*/ 131 w 155"/>
                <a:gd name="T57" fmla="*/ 191 h 214"/>
                <a:gd name="T58" fmla="*/ 113 w 155"/>
                <a:gd name="T59" fmla="*/ 162 h 214"/>
                <a:gd name="T60" fmla="*/ 131 w 155"/>
                <a:gd name="T61" fmla="*/ 191 h 214"/>
                <a:gd name="T62" fmla="*/ 113 w 155"/>
                <a:gd name="T63" fmla="*/ 144 h 214"/>
                <a:gd name="T64" fmla="*/ 131 w 155"/>
                <a:gd name="T65" fmla="*/ 11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 h="214">
                  <a:moveTo>
                    <a:pt x="144" y="198"/>
                  </a:moveTo>
                  <a:lnTo>
                    <a:pt x="144" y="107"/>
                  </a:lnTo>
                  <a:lnTo>
                    <a:pt x="150" y="107"/>
                  </a:lnTo>
                  <a:lnTo>
                    <a:pt x="150" y="97"/>
                  </a:lnTo>
                  <a:lnTo>
                    <a:pt x="102" y="97"/>
                  </a:lnTo>
                  <a:lnTo>
                    <a:pt x="102" y="8"/>
                  </a:lnTo>
                  <a:lnTo>
                    <a:pt x="108" y="8"/>
                  </a:lnTo>
                  <a:lnTo>
                    <a:pt x="108" y="0"/>
                  </a:lnTo>
                  <a:lnTo>
                    <a:pt x="5" y="0"/>
                  </a:lnTo>
                  <a:lnTo>
                    <a:pt x="5" y="8"/>
                  </a:lnTo>
                  <a:lnTo>
                    <a:pt x="11" y="8"/>
                  </a:lnTo>
                  <a:lnTo>
                    <a:pt x="11" y="198"/>
                  </a:lnTo>
                  <a:lnTo>
                    <a:pt x="0" y="198"/>
                  </a:lnTo>
                  <a:lnTo>
                    <a:pt x="0" y="214"/>
                  </a:lnTo>
                  <a:lnTo>
                    <a:pt x="155" y="214"/>
                  </a:lnTo>
                  <a:lnTo>
                    <a:pt x="155" y="198"/>
                  </a:lnTo>
                  <a:lnTo>
                    <a:pt x="144" y="198"/>
                  </a:lnTo>
                  <a:close/>
                  <a:moveTo>
                    <a:pt x="50" y="191"/>
                  </a:moveTo>
                  <a:lnTo>
                    <a:pt x="29" y="191"/>
                  </a:lnTo>
                  <a:lnTo>
                    <a:pt x="29" y="162"/>
                  </a:lnTo>
                  <a:lnTo>
                    <a:pt x="50" y="162"/>
                  </a:lnTo>
                  <a:lnTo>
                    <a:pt x="50" y="191"/>
                  </a:lnTo>
                  <a:close/>
                  <a:moveTo>
                    <a:pt x="50" y="144"/>
                  </a:moveTo>
                  <a:lnTo>
                    <a:pt x="29" y="144"/>
                  </a:lnTo>
                  <a:lnTo>
                    <a:pt x="29" y="117"/>
                  </a:lnTo>
                  <a:lnTo>
                    <a:pt x="50" y="117"/>
                  </a:lnTo>
                  <a:lnTo>
                    <a:pt x="50" y="144"/>
                  </a:lnTo>
                  <a:close/>
                  <a:moveTo>
                    <a:pt x="50" y="99"/>
                  </a:moveTo>
                  <a:lnTo>
                    <a:pt x="29" y="99"/>
                  </a:lnTo>
                  <a:lnTo>
                    <a:pt x="29" y="70"/>
                  </a:lnTo>
                  <a:lnTo>
                    <a:pt x="50" y="70"/>
                  </a:lnTo>
                  <a:lnTo>
                    <a:pt x="50" y="99"/>
                  </a:lnTo>
                  <a:close/>
                  <a:moveTo>
                    <a:pt x="50" y="52"/>
                  </a:moveTo>
                  <a:lnTo>
                    <a:pt x="29" y="52"/>
                  </a:lnTo>
                  <a:lnTo>
                    <a:pt x="29" y="26"/>
                  </a:lnTo>
                  <a:lnTo>
                    <a:pt x="50" y="26"/>
                  </a:lnTo>
                  <a:lnTo>
                    <a:pt x="50" y="52"/>
                  </a:lnTo>
                  <a:close/>
                  <a:moveTo>
                    <a:pt x="84" y="198"/>
                  </a:moveTo>
                  <a:lnTo>
                    <a:pt x="63" y="198"/>
                  </a:lnTo>
                  <a:lnTo>
                    <a:pt x="63" y="162"/>
                  </a:lnTo>
                  <a:lnTo>
                    <a:pt x="84" y="162"/>
                  </a:lnTo>
                  <a:lnTo>
                    <a:pt x="84" y="198"/>
                  </a:lnTo>
                  <a:close/>
                  <a:moveTo>
                    <a:pt x="84" y="144"/>
                  </a:moveTo>
                  <a:lnTo>
                    <a:pt x="63" y="144"/>
                  </a:lnTo>
                  <a:lnTo>
                    <a:pt x="63" y="117"/>
                  </a:lnTo>
                  <a:lnTo>
                    <a:pt x="84" y="117"/>
                  </a:lnTo>
                  <a:lnTo>
                    <a:pt x="84" y="144"/>
                  </a:lnTo>
                  <a:close/>
                  <a:moveTo>
                    <a:pt x="84" y="99"/>
                  </a:moveTo>
                  <a:lnTo>
                    <a:pt x="63" y="99"/>
                  </a:lnTo>
                  <a:lnTo>
                    <a:pt x="63" y="70"/>
                  </a:lnTo>
                  <a:lnTo>
                    <a:pt x="84" y="70"/>
                  </a:lnTo>
                  <a:lnTo>
                    <a:pt x="84" y="99"/>
                  </a:lnTo>
                  <a:close/>
                  <a:moveTo>
                    <a:pt x="84" y="52"/>
                  </a:moveTo>
                  <a:lnTo>
                    <a:pt x="63" y="52"/>
                  </a:lnTo>
                  <a:lnTo>
                    <a:pt x="63" y="26"/>
                  </a:lnTo>
                  <a:lnTo>
                    <a:pt x="84" y="26"/>
                  </a:lnTo>
                  <a:lnTo>
                    <a:pt x="84" y="52"/>
                  </a:lnTo>
                  <a:close/>
                  <a:moveTo>
                    <a:pt x="131" y="191"/>
                  </a:moveTo>
                  <a:lnTo>
                    <a:pt x="113" y="191"/>
                  </a:lnTo>
                  <a:lnTo>
                    <a:pt x="113" y="162"/>
                  </a:lnTo>
                  <a:lnTo>
                    <a:pt x="131" y="162"/>
                  </a:lnTo>
                  <a:lnTo>
                    <a:pt x="131" y="191"/>
                  </a:lnTo>
                  <a:close/>
                  <a:moveTo>
                    <a:pt x="131" y="144"/>
                  </a:moveTo>
                  <a:lnTo>
                    <a:pt x="113" y="144"/>
                  </a:lnTo>
                  <a:lnTo>
                    <a:pt x="113" y="117"/>
                  </a:lnTo>
                  <a:lnTo>
                    <a:pt x="131" y="117"/>
                  </a:lnTo>
                  <a:lnTo>
                    <a:pt x="131" y="1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p>
          </p:txBody>
        </p:sp>
      </p:grpSp>
      <p:grpSp>
        <p:nvGrpSpPr>
          <p:cNvPr id="22" name="Group 21"/>
          <p:cNvGrpSpPr/>
          <p:nvPr/>
        </p:nvGrpSpPr>
        <p:grpSpPr>
          <a:xfrm>
            <a:off x="6228184" y="5837567"/>
            <a:ext cx="792000" cy="828000"/>
            <a:chOff x="4357325" y="3909477"/>
            <a:chExt cx="1111809" cy="1125536"/>
          </a:xfrm>
        </p:grpSpPr>
        <p:grpSp>
          <p:nvGrpSpPr>
            <p:cNvPr id="23" name="Group 22"/>
            <p:cNvGrpSpPr/>
            <p:nvPr/>
          </p:nvGrpSpPr>
          <p:grpSpPr>
            <a:xfrm>
              <a:off x="4357325" y="3909477"/>
              <a:ext cx="1111809" cy="1125536"/>
              <a:chOff x="467544" y="3288716"/>
              <a:chExt cx="1111809" cy="1125536"/>
            </a:xfrm>
          </p:grpSpPr>
          <p:sp>
            <p:nvSpPr>
              <p:cNvPr id="25" name="Oval 24"/>
              <p:cNvSpPr/>
              <p:nvPr/>
            </p:nvSpPr>
            <p:spPr>
              <a:xfrm>
                <a:off x="635763" y="3415839"/>
                <a:ext cx="763907" cy="734045"/>
              </a:xfrm>
              <a:prstGeom prst="ellipse">
                <a:avLst/>
              </a:prstGeom>
              <a:solidFill>
                <a:srgbClr val="175E54"/>
              </a:solidFill>
              <a:ln w="28575">
                <a:solidFill>
                  <a:srgbClr val="175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fontAlgn="base">
                  <a:lnSpc>
                    <a:spcPct val="120000"/>
                  </a:lnSpc>
                  <a:spcBef>
                    <a:spcPct val="0"/>
                  </a:spcBef>
                  <a:spcAft>
                    <a:spcPct val="0"/>
                  </a:spcAft>
                  <a:defRPr sz="1600" kern="1200">
                    <a:solidFill>
                      <a:schemeClr val="lt1"/>
                    </a:solidFill>
                    <a:latin typeface="+mn-lt"/>
                    <a:ea typeface="+mn-ea"/>
                    <a:cs typeface="+mn-cs"/>
                  </a:defRPr>
                </a:lvl1pPr>
                <a:lvl2pPr marL="457200" algn="ctr" rtl="0" fontAlgn="base">
                  <a:lnSpc>
                    <a:spcPct val="120000"/>
                  </a:lnSpc>
                  <a:spcBef>
                    <a:spcPct val="0"/>
                  </a:spcBef>
                  <a:spcAft>
                    <a:spcPct val="0"/>
                  </a:spcAft>
                  <a:defRPr sz="1600" kern="1200">
                    <a:solidFill>
                      <a:schemeClr val="lt1"/>
                    </a:solidFill>
                    <a:latin typeface="+mn-lt"/>
                    <a:ea typeface="+mn-ea"/>
                    <a:cs typeface="+mn-cs"/>
                  </a:defRPr>
                </a:lvl2pPr>
                <a:lvl3pPr marL="914400" algn="ctr" rtl="0" fontAlgn="base">
                  <a:lnSpc>
                    <a:spcPct val="120000"/>
                  </a:lnSpc>
                  <a:spcBef>
                    <a:spcPct val="0"/>
                  </a:spcBef>
                  <a:spcAft>
                    <a:spcPct val="0"/>
                  </a:spcAft>
                  <a:defRPr sz="1600" kern="1200">
                    <a:solidFill>
                      <a:schemeClr val="lt1"/>
                    </a:solidFill>
                    <a:latin typeface="+mn-lt"/>
                    <a:ea typeface="+mn-ea"/>
                    <a:cs typeface="+mn-cs"/>
                  </a:defRPr>
                </a:lvl3pPr>
                <a:lvl4pPr marL="1371600" algn="ctr" rtl="0" fontAlgn="base">
                  <a:lnSpc>
                    <a:spcPct val="120000"/>
                  </a:lnSpc>
                  <a:spcBef>
                    <a:spcPct val="0"/>
                  </a:spcBef>
                  <a:spcAft>
                    <a:spcPct val="0"/>
                  </a:spcAft>
                  <a:defRPr sz="1600" kern="1200">
                    <a:solidFill>
                      <a:schemeClr val="lt1"/>
                    </a:solidFill>
                    <a:latin typeface="+mn-lt"/>
                    <a:ea typeface="+mn-ea"/>
                    <a:cs typeface="+mn-cs"/>
                  </a:defRPr>
                </a:lvl4pPr>
                <a:lvl5pPr marL="1828800" algn="ctr" rtl="0" fontAlgn="base">
                  <a:lnSpc>
                    <a:spcPct val="120000"/>
                  </a:lnSpc>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a:lnSpc>
                    <a:spcPct val="100000"/>
                  </a:lnSpc>
                </a:pPr>
                <a:endParaRPr lang="en-GB" dirty="0">
                  <a:solidFill>
                    <a:srgbClr val="FFFFFF"/>
                  </a:solidFill>
                </a:endParaRPr>
              </a:p>
            </p:txBody>
          </p:sp>
          <p:sp>
            <p:nvSpPr>
              <p:cNvPr id="26" name="Rectangle 25"/>
              <p:cNvSpPr/>
              <p:nvPr/>
            </p:nvSpPr>
            <p:spPr>
              <a:xfrm>
                <a:off x="467544" y="3288716"/>
                <a:ext cx="1111809" cy="1125536"/>
              </a:xfrm>
              <a:prstGeom prst="rect">
                <a:avLst/>
              </a:prstGeom>
              <a:noFill/>
            </p:spPr>
            <p:txBody>
              <a:bodyPr spcFirstLastPara="1" wrap="none" lIns="91440" tIns="45720" rIns="91440" bIns="45720" numCol="1">
                <a:prstTxWarp prst="textArchUp">
                  <a:avLst>
                    <a:gd name="adj" fmla="val 8403322"/>
                  </a:avLst>
                </a:prstTxWarp>
                <a:spAutoFit/>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00000"/>
                  </a:lnSpc>
                </a:pPr>
                <a:r>
                  <a:rPr lang="en-GB" sz="1050" b="1" dirty="0" smtClean="0">
                    <a:solidFill>
                      <a:srgbClr val="175E54"/>
                    </a:solidFill>
                    <a:ea typeface="Verdana" panose="020B0604030504040204" pitchFamily="34" charset="0"/>
                    <a:cs typeface="Verdana" panose="020B0604030504040204" pitchFamily="34" charset="0"/>
                  </a:rPr>
                  <a:t> </a:t>
                </a:r>
                <a:r>
                  <a:rPr lang="en-GB" sz="900" b="1" dirty="0" smtClean="0">
                    <a:solidFill>
                      <a:srgbClr val="175E54"/>
                    </a:solidFill>
                    <a:ea typeface="Verdana" panose="020B0604030504040204" pitchFamily="34" charset="0"/>
                    <a:cs typeface="Verdana" panose="020B0604030504040204" pitchFamily="34" charset="0"/>
                  </a:rPr>
                  <a:t>PRODUCT</a:t>
                </a:r>
                <a:endParaRPr lang="en-GB" sz="900" b="1" dirty="0">
                  <a:solidFill>
                    <a:srgbClr val="175E54"/>
                  </a:solidFill>
                  <a:ea typeface="Verdana" panose="020B0604030504040204" pitchFamily="34" charset="0"/>
                  <a:cs typeface="Verdana" panose="020B0604030504040204" pitchFamily="34" charset="0"/>
                </a:endParaRPr>
              </a:p>
            </p:txBody>
          </p:sp>
        </p:grpSp>
        <p:sp>
          <p:nvSpPr>
            <p:cNvPr id="24" name="Freeform 23"/>
            <p:cNvSpPr>
              <a:spLocks noEditPoints="1"/>
            </p:cNvSpPr>
            <p:nvPr/>
          </p:nvSpPr>
          <p:spPr bwMode="auto">
            <a:xfrm>
              <a:off x="4726537" y="4149342"/>
              <a:ext cx="419100" cy="419100"/>
            </a:xfrm>
            <a:custGeom>
              <a:avLst/>
              <a:gdLst>
                <a:gd name="T0" fmla="*/ 93 w 100"/>
                <a:gd name="T1" fmla="*/ 7 h 100"/>
                <a:gd name="T2" fmla="*/ 76 w 100"/>
                <a:gd name="T3" fmla="*/ 0 h 100"/>
                <a:gd name="T4" fmla="*/ 60 w 100"/>
                <a:gd name="T5" fmla="*/ 6 h 100"/>
                <a:gd name="T6" fmla="*/ 6 w 100"/>
                <a:gd name="T7" fmla="*/ 60 h 100"/>
                <a:gd name="T8" fmla="*/ 0 w 100"/>
                <a:gd name="T9" fmla="*/ 76 h 100"/>
                <a:gd name="T10" fmla="*/ 7 w 100"/>
                <a:gd name="T11" fmla="*/ 93 h 100"/>
                <a:gd name="T12" fmla="*/ 24 w 100"/>
                <a:gd name="T13" fmla="*/ 100 h 100"/>
                <a:gd name="T14" fmla="*/ 24 w 100"/>
                <a:gd name="T15" fmla="*/ 100 h 100"/>
                <a:gd name="T16" fmla="*/ 40 w 100"/>
                <a:gd name="T17" fmla="*/ 93 h 100"/>
                <a:gd name="T18" fmla="*/ 93 w 100"/>
                <a:gd name="T19" fmla="*/ 40 h 100"/>
                <a:gd name="T20" fmla="*/ 100 w 100"/>
                <a:gd name="T21" fmla="*/ 24 h 100"/>
                <a:gd name="T22" fmla="*/ 93 w 100"/>
                <a:gd name="T23" fmla="*/ 7 h 100"/>
                <a:gd name="T24" fmla="*/ 15 w 100"/>
                <a:gd name="T25" fmla="*/ 63 h 100"/>
                <a:gd name="T26" fmla="*/ 12 w 100"/>
                <a:gd name="T27" fmla="*/ 86 h 100"/>
                <a:gd name="T28" fmla="*/ 14 w 100"/>
                <a:gd name="T29" fmla="*/ 89 h 100"/>
                <a:gd name="T30" fmla="*/ 12 w 100"/>
                <a:gd name="T31" fmla="*/ 88 h 100"/>
                <a:gd name="T32" fmla="*/ 11 w 100"/>
                <a:gd name="T33" fmla="*/ 86 h 100"/>
                <a:gd name="T34" fmla="*/ 8 w 100"/>
                <a:gd name="T35" fmla="*/ 82 h 100"/>
                <a:gd name="T36" fmla="*/ 7 w 100"/>
                <a:gd name="T37" fmla="*/ 79 h 100"/>
                <a:gd name="T38" fmla="*/ 7 w 100"/>
                <a:gd name="T39" fmla="*/ 74 h 100"/>
                <a:gd name="T40" fmla="*/ 8 w 100"/>
                <a:gd name="T41" fmla="*/ 68 h 100"/>
                <a:gd name="T42" fmla="*/ 11 w 100"/>
                <a:gd name="T43" fmla="*/ 64 h 100"/>
                <a:gd name="T44" fmla="*/ 11 w 100"/>
                <a:gd name="T45" fmla="*/ 63 h 100"/>
                <a:gd name="T46" fmla="*/ 22 w 100"/>
                <a:gd name="T47" fmla="*/ 53 h 100"/>
                <a:gd name="T48" fmla="*/ 15 w 100"/>
                <a:gd name="T49" fmla="*/ 63 h 100"/>
                <a:gd name="T50" fmla="*/ 89 w 100"/>
                <a:gd name="T51" fmla="*/ 38 h 100"/>
                <a:gd name="T52" fmla="*/ 63 w 100"/>
                <a:gd name="T53" fmla="*/ 63 h 100"/>
                <a:gd name="T54" fmla="*/ 36 w 100"/>
                <a:gd name="T55" fmla="*/ 37 h 100"/>
                <a:gd name="T56" fmla="*/ 62 w 100"/>
                <a:gd name="T57" fmla="*/ 11 h 100"/>
                <a:gd name="T58" fmla="*/ 76 w 100"/>
                <a:gd name="T59" fmla="*/ 6 h 100"/>
                <a:gd name="T60" fmla="*/ 90 w 100"/>
                <a:gd name="T61" fmla="*/ 11 h 100"/>
                <a:gd name="T62" fmla="*/ 94 w 100"/>
                <a:gd name="T63" fmla="*/ 24 h 100"/>
                <a:gd name="T64" fmla="*/ 89 w 100"/>
                <a:gd name="T65"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93" y="7"/>
                  </a:moveTo>
                  <a:cubicBezTo>
                    <a:pt x="88" y="3"/>
                    <a:pt x="82" y="0"/>
                    <a:pt x="76" y="0"/>
                  </a:cubicBezTo>
                  <a:cubicBezTo>
                    <a:pt x="70" y="0"/>
                    <a:pt x="64" y="2"/>
                    <a:pt x="60" y="6"/>
                  </a:cubicBezTo>
                  <a:cubicBezTo>
                    <a:pt x="6" y="60"/>
                    <a:pt x="6" y="60"/>
                    <a:pt x="6" y="60"/>
                  </a:cubicBezTo>
                  <a:cubicBezTo>
                    <a:pt x="2" y="64"/>
                    <a:pt x="0" y="70"/>
                    <a:pt x="0" y="76"/>
                  </a:cubicBezTo>
                  <a:cubicBezTo>
                    <a:pt x="0" y="82"/>
                    <a:pt x="2" y="88"/>
                    <a:pt x="7" y="93"/>
                  </a:cubicBezTo>
                  <a:cubicBezTo>
                    <a:pt x="12" y="97"/>
                    <a:pt x="18" y="100"/>
                    <a:pt x="24" y="100"/>
                  </a:cubicBezTo>
                  <a:cubicBezTo>
                    <a:pt x="24" y="100"/>
                    <a:pt x="24" y="100"/>
                    <a:pt x="24" y="100"/>
                  </a:cubicBezTo>
                  <a:cubicBezTo>
                    <a:pt x="30" y="100"/>
                    <a:pt x="35" y="98"/>
                    <a:pt x="40" y="93"/>
                  </a:cubicBezTo>
                  <a:cubicBezTo>
                    <a:pt x="93" y="40"/>
                    <a:pt x="93" y="40"/>
                    <a:pt x="93" y="40"/>
                  </a:cubicBezTo>
                  <a:cubicBezTo>
                    <a:pt x="98" y="36"/>
                    <a:pt x="100" y="30"/>
                    <a:pt x="100" y="24"/>
                  </a:cubicBezTo>
                  <a:cubicBezTo>
                    <a:pt x="100" y="18"/>
                    <a:pt x="97" y="12"/>
                    <a:pt x="93" y="7"/>
                  </a:cubicBezTo>
                  <a:close/>
                  <a:moveTo>
                    <a:pt x="15" y="63"/>
                  </a:moveTo>
                  <a:cubicBezTo>
                    <a:pt x="11" y="70"/>
                    <a:pt x="8" y="79"/>
                    <a:pt x="12" y="86"/>
                  </a:cubicBezTo>
                  <a:cubicBezTo>
                    <a:pt x="13" y="87"/>
                    <a:pt x="14" y="89"/>
                    <a:pt x="14" y="89"/>
                  </a:cubicBezTo>
                  <a:cubicBezTo>
                    <a:pt x="13" y="88"/>
                    <a:pt x="13" y="88"/>
                    <a:pt x="12" y="88"/>
                  </a:cubicBezTo>
                  <a:cubicBezTo>
                    <a:pt x="12" y="87"/>
                    <a:pt x="12" y="87"/>
                    <a:pt x="11" y="86"/>
                  </a:cubicBezTo>
                  <a:cubicBezTo>
                    <a:pt x="10" y="85"/>
                    <a:pt x="9" y="83"/>
                    <a:pt x="8" y="82"/>
                  </a:cubicBezTo>
                  <a:cubicBezTo>
                    <a:pt x="8" y="81"/>
                    <a:pt x="8" y="80"/>
                    <a:pt x="7" y="79"/>
                  </a:cubicBezTo>
                  <a:cubicBezTo>
                    <a:pt x="7" y="77"/>
                    <a:pt x="7" y="76"/>
                    <a:pt x="7" y="74"/>
                  </a:cubicBezTo>
                  <a:cubicBezTo>
                    <a:pt x="7" y="72"/>
                    <a:pt x="7" y="70"/>
                    <a:pt x="8" y="68"/>
                  </a:cubicBezTo>
                  <a:cubicBezTo>
                    <a:pt x="9" y="67"/>
                    <a:pt x="10" y="65"/>
                    <a:pt x="11" y="64"/>
                  </a:cubicBezTo>
                  <a:cubicBezTo>
                    <a:pt x="11" y="63"/>
                    <a:pt x="11" y="63"/>
                    <a:pt x="11" y="63"/>
                  </a:cubicBezTo>
                  <a:cubicBezTo>
                    <a:pt x="22" y="53"/>
                    <a:pt x="22" y="53"/>
                    <a:pt x="22" y="53"/>
                  </a:cubicBezTo>
                  <a:lnTo>
                    <a:pt x="15" y="63"/>
                  </a:lnTo>
                  <a:close/>
                  <a:moveTo>
                    <a:pt x="89" y="38"/>
                  </a:moveTo>
                  <a:cubicBezTo>
                    <a:pt x="85" y="42"/>
                    <a:pt x="63" y="63"/>
                    <a:pt x="63" y="63"/>
                  </a:cubicBezTo>
                  <a:cubicBezTo>
                    <a:pt x="36" y="37"/>
                    <a:pt x="36" y="37"/>
                    <a:pt x="36" y="37"/>
                  </a:cubicBezTo>
                  <a:cubicBezTo>
                    <a:pt x="62" y="11"/>
                    <a:pt x="62" y="11"/>
                    <a:pt x="62" y="11"/>
                  </a:cubicBezTo>
                  <a:cubicBezTo>
                    <a:pt x="67" y="7"/>
                    <a:pt x="71" y="6"/>
                    <a:pt x="76" y="6"/>
                  </a:cubicBezTo>
                  <a:cubicBezTo>
                    <a:pt x="81" y="6"/>
                    <a:pt x="86" y="7"/>
                    <a:pt x="90" y="11"/>
                  </a:cubicBezTo>
                  <a:cubicBezTo>
                    <a:pt x="94" y="15"/>
                    <a:pt x="94" y="19"/>
                    <a:pt x="94" y="24"/>
                  </a:cubicBezTo>
                  <a:cubicBezTo>
                    <a:pt x="94" y="29"/>
                    <a:pt x="93" y="34"/>
                    <a:pt x="89"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p>
          </p:txBody>
        </p:sp>
      </p:grpSp>
      <p:grpSp>
        <p:nvGrpSpPr>
          <p:cNvPr id="27" name="Group 26"/>
          <p:cNvGrpSpPr/>
          <p:nvPr/>
        </p:nvGrpSpPr>
        <p:grpSpPr>
          <a:xfrm>
            <a:off x="5388285" y="5837567"/>
            <a:ext cx="792000" cy="828000"/>
            <a:chOff x="467544" y="3288716"/>
            <a:chExt cx="1111809" cy="1125536"/>
          </a:xfrm>
        </p:grpSpPr>
        <p:sp>
          <p:nvSpPr>
            <p:cNvPr id="28" name="Oval 27"/>
            <p:cNvSpPr/>
            <p:nvPr/>
          </p:nvSpPr>
          <p:spPr>
            <a:xfrm>
              <a:off x="635763" y="3425783"/>
              <a:ext cx="758052" cy="734045"/>
            </a:xfrm>
            <a:prstGeom prst="ellipse">
              <a:avLst/>
            </a:prstGeom>
            <a:solidFill>
              <a:srgbClr val="773141"/>
            </a:solidFill>
            <a:ln w="28575">
              <a:solidFill>
                <a:srgbClr val="773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fontAlgn="base">
                <a:lnSpc>
                  <a:spcPct val="120000"/>
                </a:lnSpc>
                <a:spcBef>
                  <a:spcPct val="0"/>
                </a:spcBef>
                <a:spcAft>
                  <a:spcPct val="0"/>
                </a:spcAft>
                <a:defRPr sz="1600" kern="1200">
                  <a:solidFill>
                    <a:schemeClr val="lt1"/>
                  </a:solidFill>
                  <a:latin typeface="+mn-lt"/>
                  <a:ea typeface="+mn-ea"/>
                  <a:cs typeface="+mn-cs"/>
                </a:defRPr>
              </a:lvl1pPr>
              <a:lvl2pPr marL="457200" algn="ctr" rtl="0" fontAlgn="base">
                <a:lnSpc>
                  <a:spcPct val="120000"/>
                </a:lnSpc>
                <a:spcBef>
                  <a:spcPct val="0"/>
                </a:spcBef>
                <a:spcAft>
                  <a:spcPct val="0"/>
                </a:spcAft>
                <a:defRPr sz="1600" kern="1200">
                  <a:solidFill>
                    <a:schemeClr val="lt1"/>
                  </a:solidFill>
                  <a:latin typeface="+mn-lt"/>
                  <a:ea typeface="+mn-ea"/>
                  <a:cs typeface="+mn-cs"/>
                </a:defRPr>
              </a:lvl2pPr>
              <a:lvl3pPr marL="914400" algn="ctr" rtl="0" fontAlgn="base">
                <a:lnSpc>
                  <a:spcPct val="120000"/>
                </a:lnSpc>
                <a:spcBef>
                  <a:spcPct val="0"/>
                </a:spcBef>
                <a:spcAft>
                  <a:spcPct val="0"/>
                </a:spcAft>
                <a:defRPr sz="1600" kern="1200">
                  <a:solidFill>
                    <a:schemeClr val="lt1"/>
                  </a:solidFill>
                  <a:latin typeface="+mn-lt"/>
                  <a:ea typeface="+mn-ea"/>
                  <a:cs typeface="+mn-cs"/>
                </a:defRPr>
              </a:lvl3pPr>
              <a:lvl4pPr marL="1371600" algn="ctr" rtl="0" fontAlgn="base">
                <a:lnSpc>
                  <a:spcPct val="120000"/>
                </a:lnSpc>
                <a:spcBef>
                  <a:spcPct val="0"/>
                </a:spcBef>
                <a:spcAft>
                  <a:spcPct val="0"/>
                </a:spcAft>
                <a:defRPr sz="1600" kern="1200">
                  <a:solidFill>
                    <a:schemeClr val="lt1"/>
                  </a:solidFill>
                  <a:latin typeface="+mn-lt"/>
                  <a:ea typeface="+mn-ea"/>
                  <a:cs typeface="+mn-cs"/>
                </a:defRPr>
              </a:lvl4pPr>
              <a:lvl5pPr marL="1828800" algn="ctr" rtl="0" fontAlgn="base">
                <a:lnSpc>
                  <a:spcPct val="120000"/>
                </a:lnSpc>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a:lnSpc>
                  <a:spcPct val="100000"/>
                </a:lnSpc>
              </a:pPr>
              <a:endParaRPr lang="en-GB" dirty="0">
                <a:solidFill>
                  <a:srgbClr val="FFFFFF"/>
                </a:solidFill>
              </a:endParaRPr>
            </a:p>
          </p:txBody>
        </p:sp>
        <p:grpSp>
          <p:nvGrpSpPr>
            <p:cNvPr id="29" name="Group 28"/>
            <p:cNvGrpSpPr>
              <a:grpSpLocks noChangeAspect="1"/>
            </p:cNvGrpSpPr>
            <p:nvPr/>
          </p:nvGrpSpPr>
          <p:grpSpPr bwMode="auto">
            <a:xfrm>
              <a:off x="846484" y="3484304"/>
              <a:ext cx="349720" cy="500136"/>
              <a:chOff x="591" y="2417"/>
              <a:chExt cx="186" cy="266"/>
            </a:xfrm>
          </p:grpSpPr>
          <p:sp>
            <p:nvSpPr>
              <p:cNvPr id="31" name="AutoShape 3"/>
              <p:cNvSpPr>
                <a:spLocks noChangeAspect="1" noChangeArrowheads="1" noTextEdit="1"/>
              </p:cNvSpPr>
              <p:nvPr/>
            </p:nvSpPr>
            <p:spPr bwMode="auto">
              <a:xfrm>
                <a:off x="602" y="2421"/>
                <a:ext cx="17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p>
            </p:txBody>
          </p:sp>
          <p:sp>
            <p:nvSpPr>
              <p:cNvPr id="32" name="Freeform 31"/>
              <p:cNvSpPr>
                <a:spLocks noEditPoints="1"/>
              </p:cNvSpPr>
              <p:nvPr/>
            </p:nvSpPr>
            <p:spPr bwMode="auto">
              <a:xfrm>
                <a:off x="591" y="2417"/>
                <a:ext cx="181" cy="262"/>
              </a:xfrm>
              <a:custGeom>
                <a:avLst/>
                <a:gdLst>
                  <a:gd name="T0" fmla="*/ 67 w 68"/>
                  <a:gd name="T1" fmla="*/ 93 h 99"/>
                  <a:gd name="T2" fmla="*/ 44 w 68"/>
                  <a:gd name="T3" fmla="*/ 41 h 99"/>
                  <a:gd name="T4" fmla="*/ 44 w 68"/>
                  <a:gd name="T5" fmla="*/ 9 h 99"/>
                  <a:gd name="T6" fmla="*/ 44 w 68"/>
                  <a:gd name="T7" fmla="*/ 5 h 99"/>
                  <a:gd name="T8" fmla="*/ 46 w 68"/>
                  <a:gd name="T9" fmla="*/ 3 h 99"/>
                  <a:gd name="T10" fmla="*/ 44 w 68"/>
                  <a:gd name="T11" fmla="*/ 0 h 99"/>
                  <a:gd name="T12" fmla="*/ 24 w 68"/>
                  <a:gd name="T13" fmla="*/ 0 h 99"/>
                  <a:gd name="T14" fmla="*/ 22 w 68"/>
                  <a:gd name="T15" fmla="*/ 3 h 99"/>
                  <a:gd name="T16" fmla="*/ 24 w 68"/>
                  <a:gd name="T17" fmla="*/ 5 h 99"/>
                  <a:gd name="T18" fmla="*/ 24 w 68"/>
                  <a:gd name="T19" fmla="*/ 9 h 99"/>
                  <a:gd name="T20" fmla="*/ 24 w 68"/>
                  <a:gd name="T21" fmla="*/ 41 h 99"/>
                  <a:gd name="T22" fmla="*/ 1 w 68"/>
                  <a:gd name="T23" fmla="*/ 93 h 99"/>
                  <a:gd name="T24" fmla="*/ 5 w 68"/>
                  <a:gd name="T25" fmla="*/ 99 h 99"/>
                  <a:gd name="T26" fmla="*/ 63 w 68"/>
                  <a:gd name="T27" fmla="*/ 99 h 99"/>
                  <a:gd name="T28" fmla="*/ 67 w 68"/>
                  <a:gd name="T29" fmla="*/ 93 h 99"/>
                  <a:gd name="T30" fmla="*/ 32 w 68"/>
                  <a:gd name="T31" fmla="*/ 60 h 99"/>
                  <a:gd name="T32" fmla="*/ 34 w 68"/>
                  <a:gd name="T33" fmla="*/ 57 h 99"/>
                  <a:gd name="T34" fmla="*/ 45 w 68"/>
                  <a:gd name="T35" fmla="*/ 57 h 99"/>
                  <a:gd name="T36" fmla="*/ 47 w 68"/>
                  <a:gd name="T37" fmla="*/ 60 h 99"/>
                  <a:gd name="T38" fmla="*/ 45 w 68"/>
                  <a:gd name="T39" fmla="*/ 62 h 99"/>
                  <a:gd name="T40" fmla="*/ 34 w 68"/>
                  <a:gd name="T41" fmla="*/ 62 h 99"/>
                  <a:gd name="T42" fmla="*/ 32 w 68"/>
                  <a:gd name="T43" fmla="*/ 60 h 99"/>
                  <a:gd name="T44" fmla="*/ 36 w 68"/>
                  <a:gd name="T45" fmla="*/ 67 h 99"/>
                  <a:gd name="T46" fmla="*/ 38 w 68"/>
                  <a:gd name="T47" fmla="*/ 65 h 99"/>
                  <a:gd name="T48" fmla="*/ 48 w 68"/>
                  <a:gd name="T49" fmla="*/ 65 h 99"/>
                  <a:gd name="T50" fmla="*/ 50 w 68"/>
                  <a:gd name="T51" fmla="*/ 67 h 99"/>
                  <a:gd name="T52" fmla="*/ 48 w 68"/>
                  <a:gd name="T53" fmla="*/ 69 h 99"/>
                  <a:gd name="T54" fmla="*/ 38 w 68"/>
                  <a:gd name="T55" fmla="*/ 69 h 99"/>
                  <a:gd name="T56" fmla="*/ 36 w 68"/>
                  <a:gd name="T57" fmla="*/ 67 h 99"/>
                  <a:gd name="T58" fmla="*/ 52 w 68"/>
                  <a:gd name="T59" fmla="*/ 77 h 99"/>
                  <a:gd name="T60" fmla="*/ 41 w 68"/>
                  <a:gd name="T61" fmla="*/ 77 h 99"/>
                  <a:gd name="T62" fmla="*/ 39 w 68"/>
                  <a:gd name="T63" fmla="*/ 75 h 99"/>
                  <a:gd name="T64" fmla="*/ 41 w 68"/>
                  <a:gd name="T65" fmla="*/ 73 h 99"/>
                  <a:gd name="T66" fmla="*/ 52 w 68"/>
                  <a:gd name="T67" fmla="*/ 73 h 99"/>
                  <a:gd name="T68" fmla="*/ 54 w 68"/>
                  <a:gd name="T69" fmla="*/ 75 h 99"/>
                  <a:gd name="T70" fmla="*/ 52 w 68"/>
                  <a:gd name="T71" fmla="*/ 7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99">
                    <a:moveTo>
                      <a:pt x="67" y="93"/>
                    </a:moveTo>
                    <a:cubicBezTo>
                      <a:pt x="44" y="41"/>
                      <a:pt x="44" y="41"/>
                      <a:pt x="44" y="41"/>
                    </a:cubicBezTo>
                    <a:cubicBezTo>
                      <a:pt x="44" y="9"/>
                      <a:pt x="44" y="9"/>
                      <a:pt x="44" y="9"/>
                    </a:cubicBezTo>
                    <a:cubicBezTo>
                      <a:pt x="44" y="7"/>
                      <a:pt x="44" y="5"/>
                      <a:pt x="44" y="5"/>
                    </a:cubicBezTo>
                    <a:cubicBezTo>
                      <a:pt x="44" y="5"/>
                      <a:pt x="45" y="4"/>
                      <a:pt x="46" y="3"/>
                    </a:cubicBezTo>
                    <a:cubicBezTo>
                      <a:pt x="47" y="1"/>
                      <a:pt x="46" y="0"/>
                      <a:pt x="44" y="0"/>
                    </a:cubicBezTo>
                    <a:cubicBezTo>
                      <a:pt x="24" y="0"/>
                      <a:pt x="24" y="0"/>
                      <a:pt x="24" y="0"/>
                    </a:cubicBezTo>
                    <a:cubicBezTo>
                      <a:pt x="22" y="0"/>
                      <a:pt x="21" y="1"/>
                      <a:pt x="22" y="3"/>
                    </a:cubicBezTo>
                    <a:cubicBezTo>
                      <a:pt x="23" y="4"/>
                      <a:pt x="24" y="5"/>
                      <a:pt x="24" y="5"/>
                    </a:cubicBezTo>
                    <a:cubicBezTo>
                      <a:pt x="24" y="5"/>
                      <a:pt x="24" y="7"/>
                      <a:pt x="24" y="9"/>
                    </a:cubicBezTo>
                    <a:cubicBezTo>
                      <a:pt x="24" y="41"/>
                      <a:pt x="24" y="41"/>
                      <a:pt x="24" y="41"/>
                    </a:cubicBezTo>
                    <a:cubicBezTo>
                      <a:pt x="1" y="93"/>
                      <a:pt x="1" y="93"/>
                      <a:pt x="1" y="93"/>
                    </a:cubicBezTo>
                    <a:cubicBezTo>
                      <a:pt x="0" y="97"/>
                      <a:pt x="1" y="99"/>
                      <a:pt x="5" y="99"/>
                    </a:cubicBezTo>
                    <a:cubicBezTo>
                      <a:pt x="63" y="99"/>
                      <a:pt x="63" y="99"/>
                      <a:pt x="63" y="99"/>
                    </a:cubicBezTo>
                    <a:cubicBezTo>
                      <a:pt x="66" y="99"/>
                      <a:pt x="68" y="97"/>
                      <a:pt x="67" y="93"/>
                    </a:cubicBezTo>
                    <a:close/>
                    <a:moveTo>
                      <a:pt x="32" y="60"/>
                    </a:moveTo>
                    <a:cubicBezTo>
                      <a:pt x="32" y="58"/>
                      <a:pt x="33" y="57"/>
                      <a:pt x="34" y="57"/>
                    </a:cubicBezTo>
                    <a:cubicBezTo>
                      <a:pt x="45" y="57"/>
                      <a:pt x="45" y="57"/>
                      <a:pt x="45" y="57"/>
                    </a:cubicBezTo>
                    <a:cubicBezTo>
                      <a:pt x="46" y="57"/>
                      <a:pt x="47" y="58"/>
                      <a:pt x="47" y="60"/>
                    </a:cubicBezTo>
                    <a:cubicBezTo>
                      <a:pt x="47" y="61"/>
                      <a:pt x="46" y="62"/>
                      <a:pt x="45" y="62"/>
                    </a:cubicBezTo>
                    <a:cubicBezTo>
                      <a:pt x="34" y="62"/>
                      <a:pt x="34" y="62"/>
                      <a:pt x="34" y="62"/>
                    </a:cubicBezTo>
                    <a:cubicBezTo>
                      <a:pt x="33" y="62"/>
                      <a:pt x="32" y="61"/>
                      <a:pt x="32" y="60"/>
                    </a:cubicBezTo>
                    <a:close/>
                    <a:moveTo>
                      <a:pt x="36" y="67"/>
                    </a:moveTo>
                    <a:cubicBezTo>
                      <a:pt x="36" y="66"/>
                      <a:pt x="37" y="65"/>
                      <a:pt x="38" y="65"/>
                    </a:cubicBezTo>
                    <a:cubicBezTo>
                      <a:pt x="48" y="65"/>
                      <a:pt x="48" y="65"/>
                      <a:pt x="48" y="65"/>
                    </a:cubicBezTo>
                    <a:cubicBezTo>
                      <a:pt x="49" y="65"/>
                      <a:pt x="50" y="66"/>
                      <a:pt x="50" y="67"/>
                    </a:cubicBezTo>
                    <a:cubicBezTo>
                      <a:pt x="50" y="68"/>
                      <a:pt x="49" y="69"/>
                      <a:pt x="48" y="69"/>
                    </a:cubicBezTo>
                    <a:cubicBezTo>
                      <a:pt x="38" y="69"/>
                      <a:pt x="38" y="69"/>
                      <a:pt x="38" y="69"/>
                    </a:cubicBezTo>
                    <a:cubicBezTo>
                      <a:pt x="37" y="69"/>
                      <a:pt x="36" y="68"/>
                      <a:pt x="36" y="67"/>
                    </a:cubicBezTo>
                    <a:close/>
                    <a:moveTo>
                      <a:pt x="52" y="77"/>
                    </a:moveTo>
                    <a:cubicBezTo>
                      <a:pt x="41" y="77"/>
                      <a:pt x="41" y="77"/>
                      <a:pt x="41" y="77"/>
                    </a:cubicBezTo>
                    <a:cubicBezTo>
                      <a:pt x="40" y="77"/>
                      <a:pt x="39" y="76"/>
                      <a:pt x="39" y="75"/>
                    </a:cubicBezTo>
                    <a:cubicBezTo>
                      <a:pt x="39" y="74"/>
                      <a:pt x="40" y="73"/>
                      <a:pt x="41" y="73"/>
                    </a:cubicBezTo>
                    <a:cubicBezTo>
                      <a:pt x="52" y="73"/>
                      <a:pt x="52" y="73"/>
                      <a:pt x="52" y="73"/>
                    </a:cubicBezTo>
                    <a:cubicBezTo>
                      <a:pt x="53" y="73"/>
                      <a:pt x="54" y="74"/>
                      <a:pt x="54" y="75"/>
                    </a:cubicBezTo>
                    <a:cubicBezTo>
                      <a:pt x="54" y="76"/>
                      <a:pt x="53" y="77"/>
                      <a:pt x="52" y="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nSpc>
                    <a:spcPct val="100000"/>
                  </a:lnSpc>
                </a:pPr>
                <a:endParaRPr lang="en-GB" dirty="0"/>
              </a:p>
            </p:txBody>
          </p:sp>
        </p:grpSp>
        <p:sp>
          <p:nvSpPr>
            <p:cNvPr id="30" name="Rectangle 29"/>
            <p:cNvSpPr/>
            <p:nvPr/>
          </p:nvSpPr>
          <p:spPr>
            <a:xfrm>
              <a:off x="467544" y="3288716"/>
              <a:ext cx="1111809" cy="1125536"/>
            </a:xfrm>
            <a:prstGeom prst="rect">
              <a:avLst/>
            </a:prstGeom>
            <a:noFill/>
          </p:spPr>
          <p:txBody>
            <a:bodyPr spcFirstLastPara="1" wrap="none" lIns="91440" tIns="45720" rIns="91440" bIns="45720" numCol="1">
              <a:prstTxWarp prst="textArchUp">
                <a:avLst>
                  <a:gd name="adj" fmla="val 8403322"/>
                </a:avLst>
              </a:prstTxWarp>
              <a:spAutoFit/>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00000"/>
                </a:lnSpc>
              </a:pPr>
              <a:r>
                <a:rPr lang="en-GB" sz="900" b="1" dirty="0" smtClean="0">
                  <a:solidFill>
                    <a:srgbClr val="773141"/>
                  </a:solidFill>
                  <a:ea typeface="Verdana" panose="020B0604030504040204" pitchFamily="34" charset="0"/>
                  <a:cs typeface="Verdana" panose="020B0604030504040204" pitchFamily="34" charset="0"/>
                </a:rPr>
                <a:t>SUBSTANCE</a:t>
              </a:r>
              <a:endParaRPr lang="en-GB" sz="900" b="1" dirty="0">
                <a:solidFill>
                  <a:srgbClr val="773141"/>
                </a:solidFill>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49782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250825" y="19050"/>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dirty="0" smtClean="0">
                <a:solidFill>
                  <a:schemeClr val="bg1"/>
                </a:solidFill>
              </a:rPr>
              <a:t>Requesting SPOR user role</a:t>
            </a:r>
            <a:endParaRPr lang="en-GB" sz="2400" kern="0" dirty="0">
              <a:solidFill>
                <a:schemeClr val="bg1"/>
              </a:solidFill>
            </a:endParaRPr>
          </a:p>
        </p:txBody>
      </p:sp>
      <p:sp>
        <p:nvSpPr>
          <p:cNvPr id="19" name="Rectangle 18"/>
          <p:cNvSpPr/>
          <p:nvPr/>
        </p:nvSpPr>
        <p:spPr bwMode="auto">
          <a:xfrm>
            <a:off x="386408" y="2635694"/>
            <a:ext cx="8712000" cy="1225354"/>
          </a:xfrm>
          <a:prstGeom prst="rect">
            <a:avLst/>
          </a:prstGeom>
          <a:solidFill>
            <a:schemeClr val="accent5"/>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21" name="Rectangle 20"/>
          <p:cNvSpPr/>
          <p:nvPr/>
        </p:nvSpPr>
        <p:spPr bwMode="auto">
          <a:xfrm>
            <a:off x="10255" y="2629170"/>
            <a:ext cx="396000" cy="1223251"/>
          </a:xfrm>
          <a:prstGeom prst="rect">
            <a:avLst/>
          </a:prstGeom>
          <a:solidFill>
            <a:schemeClr val="tx2"/>
          </a:solidFill>
          <a:ln w="9525" cap="flat" cmpd="sng" algn="ctr">
            <a:solidFill>
              <a:schemeClr val="bg1"/>
            </a:solidFill>
            <a:prstDash val="solid"/>
            <a:round/>
            <a:headEnd type="none" w="med" len="med"/>
            <a:tailEnd type="triangle" w="lg" len="med"/>
          </a:ln>
          <a:effectLst/>
          <a:extLst/>
        </p:spPr>
        <p:txBody>
          <a:bodyPr vert="vert270" wrap="square" lIns="0" tIns="0" rIns="0" bIns="0" numCol="1" rtlCol="0" anchor="ctr" anchorCtr="0" compatLnSpc="1">
            <a:prstTxWarp prst="textNoShape">
              <a:avLst/>
            </a:prstTxWarp>
            <a:noAutofit/>
          </a:bodyPr>
          <a:lstStyle/>
          <a:p>
            <a:pPr>
              <a:lnSpc>
                <a:spcPct val="100000"/>
              </a:lnSpc>
            </a:pPr>
            <a:r>
              <a:rPr lang="en-GB" sz="1000" b="1" dirty="0">
                <a:solidFill>
                  <a:schemeClr val="bg1"/>
                </a:solidFill>
              </a:rPr>
              <a:t> </a:t>
            </a:r>
            <a:r>
              <a:rPr lang="en-GB" sz="1000" b="1" dirty="0" smtClean="0">
                <a:solidFill>
                  <a:schemeClr val="bg1"/>
                </a:solidFill>
              </a:rPr>
              <a:t>Requesting SPOR roles</a:t>
            </a:r>
            <a:endParaRPr lang="en-GB" sz="1000" b="1" dirty="0">
              <a:solidFill>
                <a:schemeClr val="bg1"/>
              </a:solidFill>
            </a:endParaRPr>
          </a:p>
        </p:txBody>
      </p:sp>
      <p:sp>
        <p:nvSpPr>
          <p:cNvPr id="22" name="Pentagon 21"/>
          <p:cNvSpPr/>
          <p:nvPr/>
        </p:nvSpPr>
        <p:spPr bwMode="auto">
          <a:xfrm>
            <a:off x="2627784" y="3267225"/>
            <a:ext cx="6408712" cy="551671"/>
          </a:xfrm>
          <a:prstGeom prst="homePlate">
            <a:avLst/>
          </a:prstGeom>
          <a:solidFill>
            <a:srgbClr val="92D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l"/>
            <a:r>
              <a:rPr lang="en-GB" sz="1100" b="1" dirty="0">
                <a:solidFill>
                  <a:schemeClr val="tx1"/>
                </a:solidFill>
              </a:rPr>
              <a:t>Industry start requesting </a:t>
            </a:r>
            <a:r>
              <a:rPr lang="en-GB" sz="1100" b="1" i="1" dirty="0"/>
              <a:t>Industry </a:t>
            </a:r>
            <a:r>
              <a:rPr lang="en-GB" sz="1100" b="1" i="1" dirty="0" smtClean="0">
                <a:solidFill>
                  <a:schemeClr val="tx1"/>
                </a:solidFill>
              </a:rPr>
              <a:t>Users</a:t>
            </a:r>
            <a:r>
              <a:rPr lang="en-GB" sz="1100" b="1" dirty="0" smtClean="0">
                <a:solidFill>
                  <a:schemeClr val="tx1"/>
                </a:solidFill>
              </a:rPr>
              <a:t> roles </a:t>
            </a:r>
            <a:r>
              <a:rPr lang="en-GB" sz="1100" dirty="0">
                <a:solidFill>
                  <a:schemeClr val="tx1"/>
                </a:solidFill>
              </a:rPr>
              <a:t>(</a:t>
            </a:r>
            <a:r>
              <a:rPr lang="en-GB" sz="1100" dirty="0"/>
              <a:t>Note:</a:t>
            </a:r>
            <a:r>
              <a:rPr lang="en-GB" sz="1100" dirty="0">
                <a:solidFill>
                  <a:schemeClr val="tx1"/>
                </a:solidFill>
              </a:rPr>
              <a:t> </a:t>
            </a:r>
            <a:r>
              <a:rPr lang="en-GB" sz="1100" i="1" dirty="0">
                <a:solidFill>
                  <a:schemeClr val="tx1"/>
                </a:solidFill>
              </a:rPr>
              <a:t>Industry Super Users</a:t>
            </a:r>
            <a:r>
              <a:rPr lang="en-GB" sz="1100" dirty="0">
                <a:solidFill>
                  <a:schemeClr val="tx1"/>
                </a:solidFill>
              </a:rPr>
              <a:t> must exist first</a:t>
            </a:r>
            <a:r>
              <a:rPr lang="en-GB" sz="1100" dirty="0" smtClean="0">
                <a:solidFill>
                  <a:schemeClr val="tx1"/>
                </a:solidFill>
              </a:rPr>
              <a:t>)</a:t>
            </a:r>
            <a:endParaRPr lang="en-GB" sz="1100" dirty="0">
              <a:solidFill>
                <a:schemeClr val="tx1"/>
              </a:solidFill>
            </a:endParaRPr>
          </a:p>
        </p:txBody>
      </p:sp>
      <p:sp>
        <p:nvSpPr>
          <p:cNvPr id="23" name="Rectangle 22"/>
          <p:cNvSpPr/>
          <p:nvPr/>
        </p:nvSpPr>
        <p:spPr bwMode="auto">
          <a:xfrm>
            <a:off x="396327" y="1368265"/>
            <a:ext cx="8712000" cy="1284539"/>
          </a:xfrm>
          <a:prstGeom prst="rect">
            <a:avLst/>
          </a:prstGeom>
          <a:solidFill>
            <a:schemeClr val="accent1"/>
          </a:solidFill>
          <a:ln w="9525" cap="flat" cmpd="sng" algn="ctr">
            <a:no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noAutofit/>
          </a:bodyPr>
          <a:lstStyle/>
          <a:p>
            <a:pPr algn="ctr" eaLnBrk="1" hangingPunct="1">
              <a:lnSpc>
                <a:spcPct val="120000"/>
              </a:lnSpc>
            </a:pP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1769255585"/>
              </p:ext>
            </p:extLst>
          </p:nvPr>
        </p:nvGraphicFramePr>
        <p:xfrm>
          <a:off x="408131" y="847170"/>
          <a:ext cx="8702047" cy="518160"/>
        </p:xfrm>
        <a:graphic>
          <a:graphicData uri="http://schemas.openxmlformats.org/drawingml/2006/table">
            <a:tbl>
              <a:tblPr firstRow="1" bandRow="1">
                <a:tableStyleId>{5C22544A-7EE6-4342-B048-85BDC9FD1C3A}</a:tableStyleId>
              </a:tblPr>
              <a:tblGrid>
                <a:gridCol w="2176579"/>
                <a:gridCol w="2175156"/>
                <a:gridCol w="2175156"/>
                <a:gridCol w="2175156"/>
              </a:tblGrid>
              <a:tr h="190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rPr>
                        <a:t>Q4 2017</a:t>
                      </a:r>
                    </a:p>
                  </a:txBody>
                  <a:tcPr marL="45720" marR="45720">
                    <a:solidFill>
                      <a:schemeClr val="bg1">
                        <a:lumMod val="6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rPr>
                        <a:t>Q1 2018</a:t>
                      </a:r>
                    </a:p>
                  </a:txBody>
                  <a:tcPr marL="45720" marR="45720">
                    <a:solidFill>
                      <a:schemeClr val="bg1">
                        <a:lumMod val="6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700" b="1" dirty="0" smtClean="0">
                        <a:solidFill>
                          <a:schemeClr val="bg1"/>
                        </a:solidFill>
                      </a:endParaRPr>
                    </a:p>
                  </a:txBody>
                  <a:tcPr marL="45720" marR="45720">
                    <a:solidFill>
                      <a:schemeClr val="bg1">
                        <a:lumMod val="6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700" b="1" dirty="0" smtClean="0">
                        <a:solidFill>
                          <a:schemeClr val="bg1"/>
                        </a:solidFill>
                      </a:endParaRPr>
                    </a:p>
                  </a:txBody>
                  <a:tcPr marL="45720" marR="45720">
                    <a:solidFill>
                      <a:schemeClr val="bg1">
                        <a:lumMod val="65000"/>
                      </a:schemeClr>
                    </a:solidFill>
                  </a:tcPr>
                </a:tc>
              </a:tr>
              <a:tr h="187434">
                <a:tc>
                  <a:txBody>
                    <a:bodyPr/>
                    <a:lstStyle/>
                    <a:p>
                      <a:pPr algn="ctr"/>
                      <a:r>
                        <a:rPr lang="en-GB" sz="900" b="1" dirty="0" smtClean="0">
                          <a:solidFill>
                            <a:schemeClr val="bg1"/>
                          </a:solidFill>
                        </a:rPr>
                        <a:t>Dec</a:t>
                      </a:r>
                      <a:endParaRPr lang="en-GB" sz="900" b="1" dirty="0">
                        <a:solidFill>
                          <a:schemeClr val="bg1"/>
                        </a:solidFill>
                      </a:endParaRPr>
                    </a:p>
                  </a:txBody>
                  <a:tcPr marT="60960" marB="60960">
                    <a:solidFill>
                      <a:schemeClr val="tx2"/>
                    </a:solidFill>
                  </a:tcPr>
                </a:tc>
                <a:tc>
                  <a:txBody>
                    <a:bodyPr/>
                    <a:lstStyle/>
                    <a:p>
                      <a:pPr algn="ctr"/>
                      <a:r>
                        <a:rPr lang="en-GB" sz="900" b="1" dirty="0" smtClean="0">
                          <a:solidFill>
                            <a:schemeClr val="bg1"/>
                          </a:solidFill>
                        </a:rPr>
                        <a:t>Jan</a:t>
                      </a:r>
                      <a:endParaRPr lang="en-GB" sz="900" b="1" dirty="0">
                        <a:solidFill>
                          <a:schemeClr val="bg1"/>
                        </a:solidFill>
                      </a:endParaRPr>
                    </a:p>
                  </a:txBody>
                  <a:tcPr marT="60960" marB="60960">
                    <a:solidFill>
                      <a:schemeClr val="tx2"/>
                    </a:solidFill>
                  </a:tcPr>
                </a:tc>
                <a:tc>
                  <a:txBody>
                    <a:bodyPr/>
                    <a:lstStyle/>
                    <a:p>
                      <a:pPr algn="ctr"/>
                      <a:r>
                        <a:rPr lang="en-GB" sz="900" b="1" dirty="0" smtClean="0">
                          <a:solidFill>
                            <a:schemeClr val="bg1"/>
                          </a:solidFill>
                        </a:rPr>
                        <a:t>Feb</a:t>
                      </a:r>
                      <a:endParaRPr lang="en-GB" sz="900" b="1" dirty="0">
                        <a:solidFill>
                          <a:schemeClr val="bg1"/>
                        </a:solidFill>
                      </a:endParaRPr>
                    </a:p>
                  </a:txBody>
                  <a:tcPr marT="60960" marB="60960">
                    <a:solidFill>
                      <a:schemeClr val="tx2"/>
                    </a:solidFill>
                  </a:tcPr>
                </a:tc>
                <a:tc>
                  <a:txBody>
                    <a:bodyPr/>
                    <a:lstStyle/>
                    <a:p>
                      <a:pPr algn="ctr"/>
                      <a:r>
                        <a:rPr lang="en-GB" sz="900" b="1" dirty="0" smtClean="0">
                          <a:solidFill>
                            <a:schemeClr val="bg1"/>
                          </a:solidFill>
                        </a:rPr>
                        <a:t>Mar</a:t>
                      </a:r>
                      <a:endParaRPr lang="en-GB" sz="900" b="1" dirty="0">
                        <a:solidFill>
                          <a:schemeClr val="bg1"/>
                        </a:solidFill>
                      </a:endParaRPr>
                    </a:p>
                  </a:txBody>
                  <a:tcPr marT="60960" marB="60960">
                    <a:solidFill>
                      <a:schemeClr val="tx2"/>
                    </a:solidFill>
                  </a:tcPr>
                </a:tc>
              </a:tr>
            </a:tbl>
          </a:graphicData>
        </a:graphic>
      </p:graphicFrame>
      <p:sp>
        <p:nvSpPr>
          <p:cNvPr id="25" name="Rectangle 24"/>
          <p:cNvSpPr/>
          <p:nvPr/>
        </p:nvSpPr>
        <p:spPr bwMode="auto">
          <a:xfrm>
            <a:off x="10652" y="852804"/>
            <a:ext cx="396000" cy="1800000"/>
          </a:xfrm>
          <a:prstGeom prst="rect">
            <a:avLst/>
          </a:prstGeom>
          <a:solidFill>
            <a:schemeClr val="bg2"/>
          </a:solidFill>
          <a:ln w="9525" cap="flat" cmpd="sng" algn="ctr">
            <a:solidFill>
              <a:schemeClr val="bg1"/>
            </a:solidFill>
            <a:prstDash val="solid"/>
            <a:round/>
            <a:headEnd type="none" w="med" len="med"/>
            <a:tailEnd type="triangle" w="lg" len="med"/>
          </a:ln>
          <a:effectLst/>
          <a:extLst/>
        </p:spPr>
        <p:txBody>
          <a:bodyPr vert="vert270" wrap="squar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rPr>
              <a:t>RMS &amp; OMS</a:t>
            </a:r>
            <a:br>
              <a:rPr lang="en-GB" sz="1000" b="1" dirty="0" smtClean="0">
                <a:solidFill>
                  <a:schemeClr val="bg1"/>
                </a:solidFill>
              </a:rPr>
            </a:br>
            <a:r>
              <a:rPr kumimoji="0" lang="en-GB" sz="1000" b="1" i="0" u="none" strike="noStrike" cap="none" normalizeH="0" baseline="0" dirty="0" smtClean="0">
                <a:ln>
                  <a:noFill/>
                </a:ln>
                <a:solidFill>
                  <a:schemeClr val="bg1"/>
                </a:solidFill>
                <a:effectLst/>
              </a:rPr>
              <a:t>milestones</a:t>
            </a:r>
          </a:p>
        </p:txBody>
      </p:sp>
      <p:sp>
        <p:nvSpPr>
          <p:cNvPr id="26" name="TextBox 25"/>
          <p:cNvSpPr txBox="1"/>
          <p:nvPr/>
        </p:nvSpPr>
        <p:spPr>
          <a:xfrm>
            <a:off x="1619672" y="1399193"/>
            <a:ext cx="5760640" cy="646331"/>
          </a:xfrm>
          <a:prstGeom prst="rect">
            <a:avLst/>
          </a:prstGeom>
          <a:noFill/>
        </p:spPr>
        <p:txBody>
          <a:bodyPr wrap="square" rtlCol="0">
            <a:spAutoFit/>
          </a:bodyPr>
          <a:lstStyle/>
          <a:p>
            <a:pPr algn="l"/>
            <a:r>
              <a:rPr lang="en-GB" altLang="en-US" sz="1000" b="1" dirty="0" smtClean="0"/>
              <a:t>eAF integration </a:t>
            </a:r>
            <a:r>
              <a:rPr lang="en-GB" altLang="en-US" sz="1000" b="1" dirty="0"/>
              <a:t>with </a:t>
            </a:r>
            <a:r>
              <a:rPr lang="en-GB" altLang="en-US" sz="1000" b="1" dirty="0" smtClean="0"/>
              <a:t>OMS</a:t>
            </a:r>
            <a:r>
              <a:rPr lang="en-GB" altLang="en-US" sz="1000" dirty="0" smtClean="0"/>
              <a:t> (already integrated with RMS)</a:t>
            </a:r>
          </a:p>
          <a:p>
            <a:pPr algn="l"/>
            <a:r>
              <a:rPr lang="en-GB" altLang="en-US" sz="1000" dirty="0" smtClean="0"/>
              <a:t>MA application, Renewals, Variations for Human and Veterinary</a:t>
            </a:r>
          </a:p>
          <a:p>
            <a:pPr algn="l"/>
            <a:r>
              <a:rPr lang="en-GB" altLang="en-US" sz="1000" dirty="0" smtClean="0"/>
              <a:t>(</a:t>
            </a:r>
            <a:r>
              <a:rPr lang="en-GB" altLang="en-US" sz="1000" i="1" dirty="0" smtClean="0"/>
              <a:t>planned 15 Dec 2017</a:t>
            </a:r>
            <a:r>
              <a:rPr lang="en-GB" altLang="en-US" sz="1000" dirty="0" smtClean="0"/>
              <a:t>)</a:t>
            </a:r>
          </a:p>
        </p:txBody>
      </p:sp>
      <p:pic>
        <p:nvPicPr>
          <p:cNvPr id="27" name="Picture 26" descr="166.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1449756"/>
            <a:ext cx="166693" cy="164957"/>
          </a:xfrm>
          <a:prstGeom prst="rect">
            <a:avLst/>
          </a:prstGeom>
        </p:spPr>
      </p:pic>
      <p:sp>
        <p:nvSpPr>
          <p:cNvPr id="30" name="Pentagon 29"/>
          <p:cNvSpPr/>
          <p:nvPr/>
        </p:nvSpPr>
        <p:spPr bwMode="auto">
          <a:xfrm>
            <a:off x="425140" y="2215322"/>
            <a:ext cx="8676000" cy="324000"/>
          </a:xfrm>
          <a:prstGeom prst="homePlate">
            <a:avLst/>
          </a:prstGeom>
          <a:solidFill>
            <a:schemeClr val="bg1"/>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fontAlgn="base">
              <a:lnSpc>
                <a:spcPct val="120000"/>
              </a:lnSpc>
              <a:spcBef>
                <a:spcPct val="0"/>
              </a:spcBef>
              <a:spcAft>
                <a:spcPct val="0"/>
              </a:spcAft>
            </a:pPr>
            <a:r>
              <a:rPr lang="en-GB" sz="1000" dirty="0" smtClean="0">
                <a:solidFill>
                  <a:srgbClr val="000000"/>
                </a:solidFill>
                <a:latin typeface="Verdana" pitchFamily="34" charset="0"/>
                <a:cs typeface="Arial" charset="0"/>
              </a:rPr>
              <a:t>Expansion of</a:t>
            </a:r>
            <a:r>
              <a:rPr kumimoji="0" lang="en-GB" sz="1000" i="0" u="none" strike="noStrike" cap="none" normalizeH="0" baseline="0" dirty="0" smtClean="0">
                <a:ln>
                  <a:noFill/>
                </a:ln>
                <a:solidFill>
                  <a:srgbClr val="000000"/>
                </a:solidFill>
                <a:effectLst/>
                <a:latin typeface="Verdana" pitchFamily="34" charset="0"/>
                <a:cs typeface="Arial" charset="0"/>
              </a:rPr>
              <a:t> the OMS dictionary. </a:t>
            </a:r>
            <a:r>
              <a:rPr lang="en-GB" sz="1000" dirty="0"/>
              <a:t>EMA will inform stakeholders once each data set has been included in </a:t>
            </a:r>
            <a:r>
              <a:rPr lang="en-GB" sz="1000" dirty="0" smtClean="0"/>
              <a:t>the </a:t>
            </a:r>
            <a:r>
              <a:rPr lang="en-GB" sz="1000" dirty="0"/>
              <a:t>dictionary. </a:t>
            </a:r>
            <a:endParaRPr kumimoji="0" lang="en-GB" sz="1000" i="0" u="none" strike="noStrike" cap="none" normalizeH="0" baseline="0" dirty="0" smtClean="0">
              <a:ln>
                <a:noFill/>
              </a:ln>
              <a:solidFill>
                <a:srgbClr val="000000"/>
              </a:solidFill>
              <a:effectLst/>
              <a:latin typeface="Verdana" pitchFamily="34" charset="0"/>
              <a:cs typeface="Arial" charset="0"/>
            </a:endParaRPr>
          </a:p>
        </p:txBody>
      </p:sp>
      <p:sp>
        <p:nvSpPr>
          <p:cNvPr id="31" name="Pentagon 30"/>
          <p:cNvSpPr/>
          <p:nvPr/>
        </p:nvSpPr>
        <p:spPr bwMode="auto">
          <a:xfrm>
            <a:off x="1491100" y="2685717"/>
            <a:ext cx="7545396" cy="540000"/>
          </a:xfrm>
          <a:prstGeom prst="homePlate">
            <a:avLst/>
          </a:prstGeom>
          <a:solidFill>
            <a:srgbClr val="92D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pPr algn="l"/>
            <a:r>
              <a:rPr lang="en-GB" sz="1100" b="1" dirty="0">
                <a:solidFill>
                  <a:schemeClr val="tx1"/>
                </a:solidFill>
              </a:rPr>
              <a:t>Industry start requesting </a:t>
            </a:r>
            <a:r>
              <a:rPr lang="en-GB" sz="1100" b="1" i="1" dirty="0" smtClean="0">
                <a:solidFill>
                  <a:schemeClr val="tx1"/>
                </a:solidFill>
              </a:rPr>
              <a:t>Industry </a:t>
            </a:r>
            <a:r>
              <a:rPr lang="en-GB" sz="1100" b="1" i="1" dirty="0">
                <a:solidFill>
                  <a:schemeClr val="tx1"/>
                </a:solidFill>
              </a:rPr>
              <a:t>Super Users </a:t>
            </a:r>
            <a:r>
              <a:rPr lang="en-GB" sz="1100" b="1" dirty="0">
                <a:solidFill>
                  <a:schemeClr val="tx1"/>
                </a:solidFill>
              </a:rPr>
              <a:t>roles</a:t>
            </a:r>
          </a:p>
        </p:txBody>
      </p:sp>
      <p:cxnSp>
        <p:nvCxnSpPr>
          <p:cNvPr id="3" name="Straight Connector 2"/>
          <p:cNvCxnSpPr/>
          <p:nvPr/>
        </p:nvCxnSpPr>
        <p:spPr bwMode="auto">
          <a:xfrm>
            <a:off x="1486994" y="1658560"/>
            <a:ext cx="0" cy="1518437"/>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425140" y="4473610"/>
            <a:ext cx="8611356" cy="1077218"/>
          </a:xfrm>
          <a:prstGeom prst="rect">
            <a:avLst/>
          </a:prstGeom>
        </p:spPr>
        <p:txBody>
          <a:bodyPr wrap="square">
            <a:spAutoFit/>
          </a:bodyPr>
          <a:lstStyle/>
          <a:p>
            <a:pPr marL="360000" indent="-360000" algn="l">
              <a:lnSpc>
                <a:spcPct val="100000"/>
              </a:lnSpc>
              <a:buFont typeface="Arial" panose="020B0604020202020204" pitchFamily="34" charset="0"/>
              <a:buChar char="•"/>
            </a:pPr>
            <a:r>
              <a:rPr lang="en-GB" dirty="0"/>
              <a:t>15 December – industry stakeholders </a:t>
            </a:r>
            <a:r>
              <a:rPr lang="en-GB" dirty="0" smtClean="0"/>
              <a:t>can start </a:t>
            </a:r>
            <a:r>
              <a:rPr lang="en-GB" dirty="0"/>
              <a:t>requesting </a:t>
            </a:r>
            <a:r>
              <a:rPr lang="en-GB" i="1" dirty="0"/>
              <a:t>Industry Super Users </a:t>
            </a:r>
            <a:r>
              <a:rPr lang="en-GB" dirty="0" smtClean="0"/>
              <a:t>roles.</a:t>
            </a:r>
            <a:endParaRPr lang="en-GB" dirty="0"/>
          </a:p>
          <a:p>
            <a:pPr marL="360000" indent="-360000" algn="l">
              <a:lnSpc>
                <a:spcPct val="100000"/>
              </a:lnSpc>
              <a:buFont typeface="Arial" panose="020B0604020202020204" pitchFamily="34" charset="0"/>
              <a:buChar char="•"/>
            </a:pPr>
            <a:r>
              <a:rPr lang="en-GB" dirty="0" smtClean="0"/>
              <a:t>From January </a:t>
            </a:r>
            <a:r>
              <a:rPr lang="en-GB" dirty="0"/>
              <a:t>2018 - industry stakeholders start requesting </a:t>
            </a:r>
            <a:r>
              <a:rPr lang="en-GB" i="1" dirty="0"/>
              <a:t>Industry Users</a:t>
            </a:r>
            <a:r>
              <a:rPr lang="en-GB" dirty="0"/>
              <a:t> roles (Note: </a:t>
            </a:r>
            <a:r>
              <a:rPr lang="en-GB" i="1" dirty="0"/>
              <a:t>Industry Super Users</a:t>
            </a:r>
            <a:r>
              <a:rPr lang="en-GB" dirty="0"/>
              <a:t> must exist first</a:t>
            </a:r>
            <a:r>
              <a:rPr lang="en-GB" dirty="0" smtClean="0"/>
              <a:t>).</a:t>
            </a:r>
            <a:endParaRPr lang="en-GB" dirty="0"/>
          </a:p>
        </p:txBody>
      </p:sp>
    </p:spTree>
    <p:extLst>
      <p:ext uri="{BB962C8B-B14F-4D97-AF65-F5344CB8AC3E}">
        <p14:creationId xmlns:p14="http://schemas.microsoft.com/office/powerpoint/2010/main" val="3267086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0824" y="2924944"/>
            <a:ext cx="8785226" cy="3705951"/>
          </a:xfrm>
          <a:prstGeom prst="rect">
            <a:avLst/>
          </a:prstGeom>
        </p:spPr>
        <p:txBody>
          <a:bodyPr wrap="square">
            <a:spAutoFit/>
          </a:bodyPr>
          <a:lstStyle/>
          <a:p>
            <a:pPr marL="360000" indent="-360000" algn="l">
              <a:spcBef>
                <a:spcPts val="600"/>
              </a:spcBef>
              <a:buFont typeface="Arial" panose="020B0604020202020204" pitchFamily="34" charset="0"/>
              <a:buChar char="•"/>
            </a:pPr>
            <a:r>
              <a:rPr lang="en-GB" sz="1400" dirty="0" smtClean="0"/>
              <a:t>For each industry organisation, </a:t>
            </a:r>
            <a:r>
              <a:rPr lang="en-GB" sz="1400" b="1" dirty="0" smtClean="0"/>
              <a:t>EMA </a:t>
            </a:r>
            <a:r>
              <a:rPr lang="en-GB" sz="1400" dirty="0" smtClean="0"/>
              <a:t>will </a:t>
            </a:r>
            <a:r>
              <a:rPr lang="en-GB" sz="1400" b="1" dirty="0" smtClean="0"/>
              <a:t>approve the first Super Industry User.</a:t>
            </a:r>
          </a:p>
          <a:p>
            <a:pPr marL="360000" indent="-360000" algn="l">
              <a:spcBef>
                <a:spcPts val="600"/>
              </a:spcBef>
              <a:buFont typeface="Arial" panose="020B0604020202020204" pitchFamily="34" charset="0"/>
              <a:buChar char="•"/>
            </a:pPr>
            <a:r>
              <a:rPr lang="en-GB" sz="1400" dirty="0" smtClean="0"/>
              <a:t>Any </a:t>
            </a:r>
            <a:r>
              <a:rPr lang="en-GB" sz="1400" b="1" dirty="0" smtClean="0"/>
              <a:t>subsequent</a:t>
            </a:r>
            <a:r>
              <a:rPr lang="en-GB" sz="1400" dirty="0" smtClean="0"/>
              <a:t> </a:t>
            </a:r>
            <a:r>
              <a:rPr lang="en-GB" sz="1400" b="1" dirty="0" smtClean="0"/>
              <a:t>Super User </a:t>
            </a:r>
            <a:r>
              <a:rPr lang="en-GB" sz="1400" dirty="0" smtClean="0"/>
              <a:t>or </a:t>
            </a:r>
            <a:r>
              <a:rPr lang="en-GB" sz="1400" b="1" dirty="0" smtClean="0"/>
              <a:t>User</a:t>
            </a:r>
            <a:r>
              <a:rPr lang="en-GB" sz="1400" dirty="0" smtClean="0"/>
              <a:t> access requests will be </a:t>
            </a:r>
            <a:r>
              <a:rPr lang="en-GB" sz="1400" b="1" dirty="0" smtClean="0"/>
              <a:t>approved by </a:t>
            </a:r>
            <a:r>
              <a:rPr lang="en-GB" sz="1400" dirty="0" smtClean="0"/>
              <a:t>the </a:t>
            </a:r>
            <a:r>
              <a:rPr lang="en-GB" sz="1400" b="1" dirty="0" smtClean="0"/>
              <a:t>Super User of the requestor’s organisation.</a:t>
            </a:r>
          </a:p>
          <a:p>
            <a:pPr marL="360000" indent="-360000" algn="l">
              <a:spcBef>
                <a:spcPts val="600"/>
              </a:spcBef>
              <a:buFont typeface="Arial" panose="020B0604020202020204" pitchFamily="34" charset="0"/>
              <a:buChar char="•"/>
            </a:pPr>
            <a:r>
              <a:rPr lang="en-GB" sz="1400" dirty="0"/>
              <a:t>Super Users are accountable on behalf of their organisations for approving roles. EMA will not </a:t>
            </a:r>
            <a:r>
              <a:rPr lang="en-GB" sz="1400" dirty="0" smtClean="0"/>
              <a:t>check.</a:t>
            </a:r>
          </a:p>
          <a:p>
            <a:pPr marL="360000" indent="-360000" algn="l">
              <a:spcBef>
                <a:spcPts val="600"/>
              </a:spcBef>
              <a:buFont typeface="Arial" panose="020B0604020202020204" pitchFamily="34" charset="0"/>
              <a:buChar char="•"/>
            </a:pPr>
            <a:r>
              <a:rPr lang="en-GB" sz="1400" b="1" dirty="0" smtClean="0"/>
              <a:t>Super User accountabilities </a:t>
            </a:r>
            <a:r>
              <a:rPr lang="en-GB" sz="1400" dirty="0" smtClean="0"/>
              <a:t>are:</a:t>
            </a:r>
          </a:p>
          <a:p>
            <a:pPr marL="722313" lvl="1" indent="-358775" algn="l">
              <a:spcBef>
                <a:spcPts val="600"/>
              </a:spcBef>
              <a:buFont typeface="Arial" panose="020B0604020202020204" pitchFamily="34" charset="0"/>
              <a:buChar char="•"/>
            </a:pPr>
            <a:r>
              <a:rPr lang="en-GB" sz="1400" dirty="0" smtClean="0"/>
              <a:t>Approve and verify access for the Users in their organisation</a:t>
            </a:r>
          </a:p>
          <a:p>
            <a:pPr marL="722313" lvl="1" indent="-358775" algn="l">
              <a:spcBef>
                <a:spcPts val="600"/>
              </a:spcBef>
              <a:buFont typeface="Arial" panose="020B0604020202020204" pitchFamily="34" charset="0"/>
              <a:buChar char="•"/>
            </a:pPr>
            <a:r>
              <a:rPr lang="en-GB" sz="1400" dirty="0" smtClean="0"/>
              <a:t>Confirm that the Users indeed belong to the organisation before granting them access</a:t>
            </a:r>
          </a:p>
          <a:p>
            <a:pPr marL="722313" lvl="1" indent="-358775" algn="l">
              <a:spcBef>
                <a:spcPts val="600"/>
              </a:spcBef>
              <a:buFont typeface="Arial" panose="020B0604020202020204" pitchFamily="34" charset="0"/>
              <a:buChar char="•"/>
            </a:pPr>
            <a:r>
              <a:rPr lang="en-GB" sz="1400" dirty="0" smtClean="0"/>
              <a:t>Ensure there are a sufficient number of SPOR Super Users and Users per organisation</a:t>
            </a:r>
          </a:p>
          <a:p>
            <a:pPr marL="722313" lvl="1" indent="-358775" algn="l">
              <a:spcBef>
                <a:spcPts val="600"/>
              </a:spcBef>
              <a:buFont typeface="Arial" panose="020B0604020202020204" pitchFamily="34" charset="0"/>
              <a:buChar char="•"/>
            </a:pPr>
            <a:r>
              <a:rPr lang="en-GB" sz="1400" dirty="0" smtClean="0"/>
              <a:t>[Inactivate leavers etc.] Once the Super User or User leaves the organisation, the Super </a:t>
            </a:r>
            <a:r>
              <a:rPr lang="en-GB" sz="1400" dirty="0"/>
              <a:t>U</a:t>
            </a:r>
            <a:r>
              <a:rPr lang="en-GB" sz="1400" dirty="0" smtClean="0"/>
              <a:t>ser needs to inactivate their access in the EMA Account Management Portal (</a:t>
            </a:r>
            <a:r>
              <a:rPr lang="en-GB" sz="1400" i="1" dirty="0" smtClean="0"/>
              <a:t>process to be confirmed</a:t>
            </a:r>
            <a:r>
              <a:rPr lang="en-GB" sz="1400" dirty="0" smtClean="0"/>
              <a:t>)</a:t>
            </a:r>
          </a:p>
        </p:txBody>
      </p:sp>
      <p:sp>
        <p:nvSpPr>
          <p:cNvPr id="51" name="Isosceles Triangle 50"/>
          <p:cNvSpPr>
            <a:spLocks noChangeAspect="1"/>
          </p:cNvSpPr>
          <p:nvPr/>
        </p:nvSpPr>
        <p:spPr bwMode="auto">
          <a:xfrm rot="5400000">
            <a:off x="1752084" y="1136306"/>
            <a:ext cx="700391" cy="245134"/>
          </a:xfrm>
          <a:prstGeom prst="triangle">
            <a:avLst/>
          </a:prstGeom>
          <a:solidFill>
            <a:schemeClr val="accent3">
              <a:lumMod val="50000"/>
            </a:scheme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10" name="TextBox 9"/>
          <p:cNvSpPr txBox="1"/>
          <p:nvPr/>
        </p:nvSpPr>
        <p:spPr>
          <a:xfrm>
            <a:off x="575632" y="2113692"/>
            <a:ext cx="1404080" cy="535531"/>
          </a:xfrm>
          <a:prstGeom prst="rect">
            <a:avLst/>
          </a:prstGeom>
          <a:noFill/>
        </p:spPr>
        <p:txBody>
          <a:bodyPr wrap="square" rtlCol="0">
            <a:spAutoFit/>
          </a:bodyPr>
          <a:lstStyle/>
          <a:p>
            <a:pPr algn="ctr"/>
            <a:r>
              <a:rPr lang="en-GB" sz="1200" b="1" dirty="0" smtClean="0"/>
              <a:t>1st Industry </a:t>
            </a:r>
          </a:p>
          <a:p>
            <a:pPr algn="ctr"/>
            <a:r>
              <a:rPr lang="en-GB" sz="1200" b="1" dirty="0" smtClean="0"/>
              <a:t>Super User</a:t>
            </a:r>
            <a:endParaRPr lang="en-GB" sz="1200" b="1" dirty="0"/>
          </a:p>
        </p:txBody>
      </p:sp>
      <p:sp>
        <p:nvSpPr>
          <p:cNvPr id="65" name="Oval 64"/>
          <p:cNvSpPr>
            <a:spLocks noChangeAspect="1"/>
          </p:cNvSpPr>
          <p:nvPr/>
        </p:nvSpPr>
        <p:spPr bwMode="auto">
          <a:xfrm>
            <a:off x="2351934" y="1922923"/>
            <a:ext cx="624794" cy="624794"/>
          </a:xfrm>
          <a:prstGeom prst="ellipse">
            <a:avLst/>
          </a:prstGeom>
          <a:noFill/>
          <a:ln w="12700" cap="flat" cmpd="sng" algn="ctr">
            <a:solidFill>
              <a:schemeClr val="accent2"/>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68" name="Freeform 67"/>
          <p:cNvSpPr>
            <a:spLocks noEditPoints="1"/>
          </p:cNvSpPr>
          <p:nvPr/>
        </p:nvSpPr>
        <p:spPr bwMode="auto">
          <a:xfrm>
            <a:off x="2455971" y="1009989"/>
            <a:ext cx="418432" cy="333960"/>
          </a:xfrm>
          <a:custGeom>
            <a:avLst/>
            <a:gdLst>
              <a:gd name="T0" fmla="*/ 82 w 82"/>
              <a:gd name="T1" fmla="*/ 72 h 72"/>
              <a:gd name="T2" fmla="*/ 81 w 82"/>
              <a:gd name="T3" fmla="*/ 55 h 72"/>
              <a:gd name="T4" fmla="*/ 70 w 82"/>
              <a:gd name="T5" fmla="*/ 49 h 72"/>
              <a:gd name="T6" fmla="*/ 62 w 82"/>
              <a:gd name="T7" fmla="*/ 39 h 72"/>
              <a:gd name="T8" fmla="*/ 65 w 82"/>
              <a:gd name="T9" fmla="*/ 32 h 72"/>
              <a:gd name="T10" fmla="*/ 67 w 82"/>
              <a:gd name="T11" fmla="*/ 28 h 72"/>
              <a:gd name="T12" fmla="*/ 66 w 82"/>
              <a:gd name="T13" fmla="*/ 25 h 72"/>
              <a:gd name="T14" fmla="*/ 67 w 82"/>
              <a:gd name="T15" fmla="*/ 20 h 72"/>
              <a:gd name="T16" fmla="*/ 57 w 82"/>
              <a:gd name="T17" fmla="*/ 11 h 72"/>
              <a:gd name="T18" fmla="*/ 47 w 82"/>
              <a:gd name="T19" fmla="*/ 20 h 72"/>
              <a:gd name="T20" fmla="*/ 48 w 82"/>
              <a:gd name="T21" fmla="*/ 25 h 72"/>
              <a:gd name="T22" fmla="*/ 47 w 82"/>
              <a:gd name="T23" fmla="*/ 28 h 72"/>
              <a:gd name="T24" fmla="*/ 49 w 82"/>
              <a:gd name="T25" fmla="*/ 32 h 72"/>
              <a:gd name="T26" fmla="*/ 52 w 82"/>
              <a:gd name="T27" fmla="*/ 39 h 72"/>
              <a:gd name="T28" fmla="*/ 48 w 82"/>
              <a:gd name="T29" fmla="*/ 46 h 72"/>
              <a:gd name="T30" fmla="*/ 63 w 82"/>
              <a:gd name="T31" fmla="*/ 60 h 72"/>
              <a:gd name="T32" fmla="*/ 63 w 82"/>
              <a:gd name="T33" fmla="*/ 72 h 72"/>
              <a:gd name="T34" fmla="*/ 82 w 82"/>
              <a:gd name="T35" fmla="*/ 72 h 72"/>
              <a:gd name="T36" fmla="*/ 42 w 82"/>
              <a:gd name="T37" fmla="*/ 51 h 72"/>
              <a:gd name="T38" fmla="*/ 31 w 82"/>
              <a:gd name="T39" fmla="*/ 39 h 72"/>
              <a:gd name="T40" fmla="*/ 35 w 82"/>
              <a:gd name="T41" fmla="*/ 29 h 72"/>
              <a:gd name="T42" fmla="*/ 38 w 82"/>
              <a:gd name="T43" fmla="*/ 23 h 72"/>
              <a:gd name="T44" fmla="*/ 37 w 82"/>
              <a:gd name="T45" fmla="*/ 20 h 72"/>
              <a:gd name="T46" fmla="*/ 37 w 82"/>
              <a:gd name="T47" fmla="*/ 13 h 72"/>
              <a:gd name="T48" fmla="*/ 24 w 82"/>
              <a:gd name="T49" fmla="*/ 0 h 72"/>
              <a:gd name="T50" fmla="*/ 11 w 82"/>
              <a:gd name="T51" fmla="*/ 13 h 72"/>
              <a:gd name="T52" fmla="*/ 12 w 82"/>
              <a:gd name="T53" fmla="*/ 20 h 72"/>
              <a:gd name="T54" fmla="*/ 11 w 82"/>
              <a:gd name="T55" fmla="*/ 23 h 72"/>
              <a:gd name="T56" fmla="*/ 14 w 82"/>
              <a:gd name="T57" fmla="*/ 29 h 72"/>
              <a:gd name="T58" fmla="*/ 18 w 82"/>
              <a:gd name="T59" fmla="*/ 39 h 72"/>
              <a:gd name="T60" fmla="*/ 7 w 82"/>
              <a:gd name="T61" fmla="*/ 51 h 72"/>
              <a:gd name="T62" fmla="*/ 0 w 82"/>
              <a:gd name="T63" fmla="*/ 57 h 72"/>
              <a:gd name="T64" fmla="*/ 0 w 82"/>
              <a:gd name="T65" fmla="*/ 72 h 72"/>
              <a:gd name="T66" fmla="*/ 57 w 82"/>
              <a:gd name="T67" fmla="*/ 72 h 72"/>
              <a:gd name="T68" fmla="*/ 57 w 82"/>
              <a:gd name="T69" fmla="*/ 61 h 72"/>
              <a:gd name="T70" fmla="*/ 42 w 82"/>
              <a:gd name="T71"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9" name="Oval 68"/>
          <p:cNvSpPr>
            <a:spLocks noChangeAspect="1"/>
          </p:cNvSpPr>
          <p:nvPr/>
        </p:nvSpPr>
        <p:spPr bwMode="auto">
          <a:xfrm>
            <a:off x="2352790" y="864572"/>
            <a:ext cx="624794" cy="624794"/>
          </a:xfrm>
          <a:prstGeom prst="ellipse">
            <a:avLst/>
          </a:prstGeom>
          <a:noFill/>
          <a:ln w="12700" cap="flat" cmpd="sng" algn="ctr">
            <a:solidFill>
              <a:srgbClr val="00B0F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grpSp>
        <p:nvGrpSpPr>
          <p:cNvPr id="18" name="Group 5"/>
          <p:cNvGrpSpPr>
            <a:grpSpLocks noChangeAspect="1"/>
          </p:cNvGrpSpPr>
          <p:nvPr/>
        </p:nvGrpSpPr>
        <p:grpSpPr bwMode="auto">
          <a:xfrm>
            <a:off x="1181679" y="1558470"/>
            <a:ext cx="395209" cy="379962"/>
            <a:chOff x="2699" y="1452"/>
            <a:chExt cx="648" cy="623"/>
          </a:xfrm>
        </p:grpSpPr>
        <p:sp>
          <p:nvSpPr>
            <p:cNvPr id="23" name="AutoShape 4"/>
            <p:cNvSpPr>
              <a:spLocks noChangeAspect="1" noChangeArrowheads="1" noTextEdit="1"/>
            </p:cNvSpPr>
            <p:nvPr/>
          </p:nvSpPr>
          <p:spPr bwMode="auto">
            <a:xfrm>
              <a:off x="2699" y="1452"/>
              <a:ext cx="64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p:nvSpPr>
          <p:spPr bwMode="auto">
            <a:xfrm>
              <a:off x="2728" y="1480"/>
              <a:ext cx="589" cy="566"/>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1" name="Oval 70"/>
          <p:cNvSpPr>
            <a:spLocks noChangeAspect="1"/>
          </p:cNvSpPr>
          <p:nvPr/>
        </p:nvSpPr>
        <p:spPr bwMode="auto">
          <a:xfrm>
            <a:off x="1066886" y="1436054"/>
            <a:ext cx="624794" cy="624794"/>
          </a:xfrm>
          <a:prstGeom prst="ellipse">
            <a:avLst/>
          </a:prstGeom>
          <a:noFill/>
          <a:ln w="12700" cap="flat" cmpd="sng" algn="ctr">
            <a:solidFill>
              <a:schemeClr val="accent2"/>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72" name="Title 1"/>
          <p:cNvSpPr txBox="1">
            <a:spLocks/>
          </p:cNvSpPr>
          <p:nvPr/>
        </p:nvSpPr>
        <p:spPr bwMode="auto">
          <a:xfrm>
            <a:off x="358776" y="116632"/>
            <a:ext cx="842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kern="0" dirty="0" smtClean="0">
                <a:solidFill>
                  <a:schemeClr val="bg1"/>
                </a:solidFill>
              </a:rPr>
              <a:t>Role of the Industry Super User</a:t>
            </a:r>
            <a:endParaRPr lang="en-GB" kern="0" dirty="0">
              <a:solidFill>
                <a:schemeClr val="bg1"/>
              </a:solidFill>
            </a:endParaRPr>
          </a:p>
        </p:txBody>
      </p:sp>
      <p:sp>
        <p:nvSpPr>
          <p:cNvPr id="29" name="Isosceles Triangle 28"/>
          <p:cNvSpPr>
            <a:spLocks noChangeAspect="1"/>
          </p:cNvSpPr>
          <p:nvPr/>
        </p:nvSpPr>
        <p:spPr bwMode="auto">
          <a:xfrm rot="5400000">
            <a:off x="1752084" y="2090916"/>
            <a:ext cx="700391" cy="245134"/>
          </a:xfrm>
          <a:prstGeom prst="triangle">
            <a:avLst/>
          </a:prstGeom>
          <a:solidFill>
            <a:schemeClr val="accent3">
              <a:lumMod val="50000"/>
            </a:scheme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32" name="Freeform 31"/>
          <p:cNvSpPr>
            <a:spLocks noEditPoints="1"/>
          </p:cNvSpPr>
          <p:nvPr/>
        </p:nvSpPr>
        <p:spPr bwMode="auto">
          <a:xfrm>
            <a:off x="3523053" y="2068340"/>
            <a:ext cx="418432" cy="333960"/>
          </a:xfrm>
          <a:custGeom>
            <a:avLst/>
            <a:gdLst>
              <a:gd name="T0" fmla="*/ 82 w 82"/>
              <a:gd name="T1" fmla="*/ 72 h 72"/>
              <a:gd name="T2" fmla="*/ 81 w 82"/>
              <a:gd name="T3" fmla="*/ 55 h 72"/>
              <a:gd name="T4" fmla="*/ 70 w 82"/>
              <a:gd name="T5" fmla="*/ 49 h 72"/>
              <a:gd name="T6" fmla="*/ 62 w 82"/>
              <a:gd name="T7" fmla="*/ 39 h 72"/>
              <a:gd name="T8" fmla="*/ 65 w 82"/>
              <a:gd name="T9" fmla="*/ 32 h 72"/>
              <a:gd name="T10" fmla="*/ 67 w 82"/>
              <a:gd name="T11" fmla="*/ 28 h 72"/>
              <a:gd name="T12" fmla="*/ 66 w 82"/>
              <a:gd name="T13" fmla="*/ 25 h 72"/>
              <a:gd name="T14" fmla="*/ 67 w 82"/>
              <a:gd name="T15" fmla="*/ 20 h 72"/>
              <a:gd name="T16" fmla="*/ 57 w 82"/>
              <a:gd name="T17" fmla="*/ 11 h 72"/>
              <a:gd name="T18" fmla="*/ 47 w 82"/>
              <a:gd name="T19" fmla="*/ 20 h 72"/>
              <a:gd name="T20" fmla="*/ 48 w 82"/>
              <a:gd name="T21" fmla="*/ 25 h 72"/>
              <a:gd name="T22" fmla="*/ 47 w 82"/>
              <a:gd name="T23" fmla="*/ 28 h 72"/>
              <a:gd name="T24" fmla="*/ 49 w 82"/>
              <a:gd name="T25" fmla="*/ 32 h 72"/>
              <a:gd name="T26" fmla="*/ 52 w 82"/>
              <a:gd name="T27" fmla="*/ 39 h 72"/>
              <a:gd name="T28" fmla="*/ 48 w 82"/>
              <a:gd name="T29" fmla="*/ 46 h 72"/>
              <a:gd name="T30" fmla="*/ 63 w 82"/>
              <a:gd name="T31" fmla="*/ 60 h 72"/>
              <a:gd name="T32" fmla="*/ 63 w 82"/>
              <a:gd name="T33" fmla="*/ 72 h 72"/>
              <a:gd name="T34" fmla="*/ 82 w 82"/>
              <a:gd name="T35" fmla="*/ 72 h 72"/>
              <a:gd name="T36" fmla="*/ 42 w 82"/>
              <a:gd name="T37" fmla="*/ 51 h 72"/>
              <a:gd name="T38" fmla="*/ 31 w 82"/>
              <a:gd name="T39" fmla="*/ 39 h 72"/>
              <a:gd name="T40" fmla="*/ 35 w 82"/>
              <a:gd name="T41" fmla="*/ 29 h 72"/>
              <a:gd name="T42" fmla="*/ 38 w 82"/>
              <a:gd name="T43" fmla="*/ 23 h 72"/>
              <a:gd name="T44" fmla="*/ 37 w 82"/>
              <a:gd name="T45" fmla="*/ 20 h 72"/>
              <a:gd name="T46" fmla="*/ 37 w 82"/>
              <a:gd name="T47" fmla="*/ 13 h 72"/>
              <a:gd name="T48" fmla="*/ 24 w 82"/>
              <a:gd name="T49" fmla="*/ 0 h 72"/>
              <a:gd name="T50" fmla="*/ 11 w 82"/>
              <a:gd name="T51" fmla="*/ 13 h 72"/>
              <a:gd name="T52" fmla="*/ 12 w 82"/>
              <a:gd name="T53" fmla="*/ 20 h 72"/>
              <a:gd name="T54" fmla="*/ 11 w 82"/>
              <a:gd name="T55" fmla="*/ 23 h 72"/>
              <a:gd name="T56" fmla="*/ 14 w 82"/>
              <a:gd name="T57" fmla="*/ 29 h 72"/>
              <a:gd name="T58" fmla="*/ 18 w 82"/>
              <a:gd name="T59" fmla="*/ 39 h 72"/>
              <a:gd name="T60" fmla="*/ 7 w 82"/>
              <a:gd name="T61" fmla="*/ 51 h 72"/>
              <a:gd name="T62" fmla="*/ 0 w 82"/>
              <a:gd name="T63" fmla="*/ 57 h 72"/>
              <a:gd name="T64" fmla="*/ 0 w 82"/>
              <a:gd name="T65" fmla="*/ 72 h 72"/>
              <a:gd name="T66" fmla="*/ 57 w 82"/>
              <a:gd name="T67" fmla="*/ 72 h 72"/>
              <a:gd name="T68" fmla="*/ 57 w 82"/>
              <a:gd name="T69" fmla="*/ 61 h 72"/>
              <a:gd name="T70" fmla="*/ 42 w 82"/>
              <a:gd name="T71"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3" name="Oval 32"/>
          <p:cNvSpPr>
            <a:spLocks noChangeAspect="1"/>
          </p:cNvSpPr>
          <p:nvPr/>
        </p:nvSpPr>
        <p:spPr bwMode="auto">
          <a:xfrm>
            <a:off x="3419872" y="1922923"/>
            <a:ext cx="624794" cy="624794"/>
          </a:xfrm>
          <a:prstGeom prst="ellipse">
            <a:avLst/>
          </a:prstGeom>
          <a:noFill/>
          <a:ln w="12700" cap="flat" cmpd="sng" algn="ctr">
            <a:solidFill>
              <a:srgbClr val="00B0F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25" name="Rectangle 24"/>
          <p:cNvSpPr>
            <a:spLocks/>
          </p:cNvSpPr>
          <p:nvPr/>
        </p:nvSpPr>
        <p:spPr bwMode="auto">
          <a:xfrm>
            <a:off x="611560" y="764704"/>
            <a:ext cx="3528000" cy="1872000"/>
          </a:xfrm>
          <a:prstGeom prst="rect">
            <a:avLst/>
          </a:prstGeom>
          <a:noFill/>
          <a:ln w="9525" cap="flat" cmpd="sng" algn="ctr">
            <a:solidFill>
              <a:schemeClr val="accent3">
                <a:lumMod val="50000"/>
              </a:schemeClr>
            </a:solidFill>
            <a:prstDash val="dash"/>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fontAlgn="base">
              <a:lnSpc>
                <a:spcPct val="120000"/>
              </a:lnSpc>
              <a:spcBef>
                <a:spcPct val="0"/>
              </a:spcBef>
              <a:spcAft>
                <a:spcPct val="0"/>
              </a:spcAft>
            </a:pPr>
            <a:endParaRPr lang="en-GB" sz="1600" dirty="0">
              <a:solidFill>
                <a:srgbClr val="000000"/>
              </a:solidFill>
              <a:latin typeface="Verdana" pitchFamily="34" charset="0"/>
              <a:cs typeface="Arial" charset="0"/>
            </a:endParaRPr>
          </a:p>
        </p:txBody>
      </p:sp>
      <p:sp>
        <p:nvSpPr>
          <p:cNvPr id="27" name="Freeform 26"/>
          <p:cNvSpPr>
            <a:spLocks noEditPoints="1"/>
          </p:cNvSpPr>
          <p:nvPr/>
        </p:nvSpPr>
        <p:spPr bwMode="auto">
          <a:xfrm>
            <a:off x="6374845" y="2353334"/>
            <a:ext cx="232383" cy="185469"/>
          </a:xfrm>
          <a:custGeom>
            <a:avLst/>
            <a:gdLst>
              <a:gd name="T0" fmla="*/ 82 w 82"/>
              <a:gd name="T1" fmla="*/ 72 h 72"/>
              <a:gd name="T2" fmla="*/ 81 w 82"/>
              <a:gd name="T3" fmla="*/ 55 h 72"/>
              <a:gd name="T4" fmla="*/ 70 w 82"/>
              <a:gd name="T5" fmla="*/ 49 h 72"/>
              <a:gd name="T6" fmla="*/ 62 w 82"/>
              <a:gd name="T7" fmla="*/ 39 h 72"/>
              <a:gd name="T8" fmla="*/ 65 w 82"/>
              <a:gd name="T9" fmla="*/ 32 h 72"/>
              <a:gd name="T10" fmla="*/ 67 w 82"/>
              <a:gd name="T11" fmla="*/ 28 h 72"/>
              <a:gd name="T12" fmla="*/ 66 w 82"/>
              <a:gd name="T13" fmla="*/ 25 h 72"/>
              <a:gd name="T14" fmla="*/ 67 w 82"/>
              <a:gd name="T15" fmla="*/ 20 h 72"/>
              <a:gd name="T16" fmla="*/ 57 w 82"/>
              <a:gd name="T17" fmla="*/ 11 h 72"/>
              <a:gd name="T18" fmla="*/ 47 w 82"/>
              <a:gd name="T19" fmla="*/ 20 h 72"/>
              <a:gd name="T20" fmla="*/ 48 w 82"/>
              <a:gd name="T21" fmla="*/ 25 h 72"/>
              <a:gd name="T22" fmla="*/ 47 w 82"/>
              <a:gd name="T23" fmla="*/ 28 h 72"/>
              <a:gd name="T24" fmla="*/ 49 w 82"/>
              <a:gd name="T25" fmla="*/ 32 h 72"/>
              <a:gd name="T26" fmla="*/ 52 w 82"/>
              <a:gd name="T27" fmla="*/ 39 h 72"/>
              <a:gd name="T28" fmla="*/ 48 w 82"/>
              <a:gd name="T29" fmla="*/ 46 h 72"/>
              <a:gd name="T30" fmla="*/ 63 w 82"/>
              <a:gd name="T31" fmla="*/ 60 h 72"/>
              <a:gd name="T32" fmla="*/ 63 w 82"/>
              <a:gd name="T33" fmla="*/ 72 h 72"/>
              <a:gd name="T34" fmla="*/ 82 w 82"/>
              <a:gd name="T35" fmla="*/ 72 h 72"/>
              <a:gd name="T36" fmla="*/ 42 w 82"/>
              <a:gd name="T37" fmla="*/ 51 h 72"/>
              <a:gd name="T38" fmla="*/ 31 w 82"/>
              <a:gd name="T39" fmla="*/ 39 h 72"/>
              <a:gd name="T40" fmla="*/ 35 w 82"/>
              <a:gd name="T41" fmla="*/ 29 h 72"/>
              <a:gd name="T42" fmla="*/ 38 w 82"/>
              <a:gd name="T43" fmla="*/ 23 h 72"/>
              <a:gd name="T44" fmla="*/ 37 w 82"/>
              <a:gd name="T45" fmla="*/ 20 h 72"/>
              <a:gd name="T46" fmla="*/ 37 w 82"/>
              <a:gd name="T47" fmla="*/ 13 h 72"/>
              <a:gd name="T48" fmla="*/ 24 w 82"/>
              <a:gd name="T49" fmla="*/ 0 h 72"/>
              <a:gd name="T50" fmla="*/ 11 w 82"/>
              <a:gd name="T51" fmla="*/ 13 h 72"/>
              <a:gd name="T52" fmla="*/ 12 w 82"/>
              <a:gd name="T53" fmla="*/ 20 h 72"/>
              <a:gd name="T54" fmla="*/ 11 w 82"/>
              <a:gd name="T55" fmla="*/ 23 h 72"/>
              <a:gd name="T56" fmla="*/ 14 w 82"/>
              <a:gd name="T57" fmla="*/ 29 h 72"/>
              <a:gd name="T58" fmla="*/ 18 w 82"/>
              <a:gd name="T59" fmla="*/ 39 h 72"/>
              <a:gd name="T60" fmla="*/ 7 w 82"/>
              <a:gd name="T61" fmla="*/ 51 h 72"/>
              <a:gd name="T62" fmla="*/ 0 w 82"/>
              <a:gd name="T63" fmla="*/ 57 h 72"/>
              <a:gd name="T64" fmla="*/ 0 w 82"/>
              <a:gd name="T65" fmla="*/ 72 h 72"/>
              <a:gd name="T66" fmla="*/ 57 w 82"/>
              <a:gd name="T67" fmla="*/ 72 h 72"/>
              <a:gd name="T68" fmla="*/ 57 w 82"/>
              <a:gd name="T69" fmla="*/ 61 h 72"/>
              <a:gd name="T70" fmla="*/ 42 w 82"/>
              <a:gd name="T71"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8" name="Oval 27"/>
          <p:cNvSpPr>
            <a:spLocks noChangeAspect="1"/>
          </p:cNvSpPr>
          <p:nvPr/>
        </p:nvSpPr>
        <p:spPr bwMode="auto">
          <a:xfrm>
            <a:off x="6300192" y="2255224"/>
            <a:ext cx="381688" cy="381688"/>
          </a:xfrm>
          <a:prstGeom prst="ellipse">
            <a:avLst/>
          </a:prstGeom>
          <a:noFill/>
          <a:ln w="12700" cap="flat" cmpd="sng" algn="ctr">
            <a:solidFill>
              <a:srgbClr val="00B0F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36" name="TextBox 35"/>
          <p:cNvSpPr txBox="1"/>
          <p:nvPr/>
        </p:nvSpPr>
        <p:spPr>
          <a:xfrm>
            <a:off x="6732240" y="2348880"/>
            <a:ext cx="1296144" cy="257443"/>
          </a:xfrm>
          <a:prstGeom prst="rect">
            <a:avLst/>
          </a:prstGeom>
          <a:noFill/>
        </p:spPr>
        <p:txBody>
          <a:bodyPr wrap="square" rtlCol="0">
            <a:spAutoFit/>
          </a:bodyPr>
          <a:lstStyle/>
          <a:p>
            <a:pPr algn="l"/>
            <a:r>
              <a:rPr lang="en-GB" sz="1000" dirty="0" smtClean="0"/>
              <a:t>Industry</a:t>
            </a:r>
            <a:r>
              <a:rPr lang="en-GB" sz="1000" dirty="0"/>
              <a:t> </a:t>
            </a:r>
            <a:r>
              <a:rPr lang="en-GB" sz="1000" dirty="0" smtClean="0"/>
              <a:t>User</a:t>
            </a:r>
            <a:endParaRPr lang="en-GB" sz="1000" dirty="0"/>
          </a:p>
        </p:txBody>
      </p:sp>
      <p:sp>
        <p:nvSpPr>
          <p:cNvPr id="37" name="TextBox 36"/>
          <p:cNvSpPr txBox="1"/>
          <p:nvPr/>
        </p:nvSpPr>
        <p:spPr>
          <a:xfrm>
            <a:off x="4744892" y="2348880"/>
            <a:ext cx="1555300" cy="257443"/>
          </a:xfrm>
          <a:prstGeom prst="rect">
            <a:avLst/>
          </a:prstGeom>
          <a:noFill/>
        </p:spPr>
        <p:txBody>
          <a:bodyPr wrap="square" rtlCol="0">
            <a:spAutoFit/>
          </a:bodyPr>
          <a:lstStyle/>
          <a:p>
            <a:pPr algn="l"/>
            <a:r>
              <a:rPr lang="en-GB" sz="1000" dirty="0" smtClean="0"/>
              <a:t>Industry</a:t>
            </a:r>
            <a:r>
              <a:rPr lang="en-GB" sz="1000" dirty="0"/>
              <a:t> </a:t>
            </a:r>
            <a:r>
              <a:rPr lang="en-GB" sz="1000" dirty="0" smtClean="0"/>
              <a:t>Super User</a:t>
            </a:r>
            <a:endParaRPr lang="en-GB" sz="1000" dirty="0"/>
          </a:p>
        </p:txBody>
      </p:sp>
      <p:sp>
        <p:nvSpPr>
          <p:cNvPr id="38" name="Oval 37"/>
          <p:cNvSpPr>
            <a:spLocks noChangeAspect="1"/>
          </p:cNvSpPr>
          <p:nvPr/>
        </p:nvSpPr>
        <p:spPr bwMode="auto">
          <a:xfrm>
            <a:off x="4355976" y="2255223"/>
            <a:ext cx="381689" cy="381689"/>
          </a:xfrm>
          <a:prstGeom prst="ellipse">
            <a:avLst/>
          </a:prstGeom>
          <a:noFill/>
          <a:ln w="12700" cap="flat" cmpd="sng" algn="ctr">
            <a:solidFill>
              <a:schemeClr val="accent2"/>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39" name="Freeform 6"/>
          <p:cNvSpPr>
            <a:spLocks/>
          </p:cNvSpPr>
          <p:nvPr/>
        </p:nvSpPr>
        <p:spPr bwMode="auto">
          <a:xfrm>
            <a:off x="4438257" y="2341321"/>
            <a:ext cx="219485" cy="191835"/>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TextBox 29"/>
          <p:cNvSpPr txBox="1"/>
          <p:nvPr/>
        </p:nvSpPr>
        <p:spPr>
          <a:xfrm>
            <a:off x="4355976" y="1988840"/>
            <a:ext cx="1555300" cy="257443"/>
          </a:xfrm>
          <a:prstGeom prst="rect">
            <a:avLst/>
          </a:prstGeom>
          <a:noFill/>
        </p:spPr>
        <p:txBody>
          <a:bodyPr wrap="square" rtlCol="0">
            <a:spAutoFit/>
          </a:bodyPr>
          <a:lstStyle/>
          <a:p>
            <a:pPr algn="l"/>
            <a:r>
              <a:rPr lang="en-GB" sz="1000" b="1" dirty="0" smtClean="0"/>
              <a:t>Key</a:t>
            </a:r>
            <a:endParaRPr lang="en-GB" sz="1000" b="1" dirty="0"/>
          </a:p>
        </p:txBody>
      </p:sp>
      <p:sp>
        <p:nvSpPr>
          <p:cNvPr id="34" name="Slide Number Placeholder 4"/>
          <p:cNvSpPr>
            <a:spLocks noGrp="1"/>
          </p:cNvSpPr>
          <p:nvPr>
            <p:ph type="sldNum" sz="quarter" idx="11"/>
          </p:nvPr>
        </p:nvSpPr>
        <p:spPr>
          <a:xfrm>
            <a:off x="107504" y="6501656"/>
            <a:ext cx="307975" cy="239712"/>
          </a:xfrm>
        </p:spPr>
        <p:txBody>
          <a:bodyPr/>
          <a:lstStyle/>
          <a:p>
            <a:fld id="{7957F717-FD23-493C-BA54-F5AB575BDEC9}" type="slidenum">
              <a:rPr lang="en-GB" altLang="en-US" smtClean="0">
                <a:solidFill>
                  <a:srgbClr val="000000"/>
                </a:solidFill>
              </a:rPr>
              <a:pPr/>
              <a:t>40</a:t>
            </a:fld>
            <a:endParaRPr lang="en-GB" altLang="en-US" dirty="0">
              <a:solidFill>
                <a:srgbClr val="000000"/>
              </a:solidFill>
            </a:endParaRPr>
          </a:p>
        </p:txBody>
      </p:sp>
      <p:sp>
        <p:nvSpPr>
          <p:cNvPr id="35" name="Freeform 6"/>
          <p:cNvSpPr>
            <a:spLocks/>
          </p:cNvSpPr>
          <p:nvPr/>
        </p:nvSpPr>
        <p:spPr bwMode="auto">
          <a:xfrm>
            <a:off x="2483768" y="2060848"/>
            <a:ext cx="359225" cy="345198"/>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Isosceles Triangle 39"/>
          <p:cNvSpPr>
            <a:spLocks noChangeAspect="1"/>
          </p:cNvSpPr>
          <p:nvPr/>
        </p:nvSpPr>
        <p:spPr bwMode="auto">
          <a:xfrm rot="5400000">
            <a:off x="2875100" y="2072454"/>
            <a:ext cx="700391" cy="245134"/>
          </a:xfrm>
          <a:prstGeom prst="triangle">
            <a:avLst/>
          </a:prstGeom>
          <a:solidFill>
            <a:schemeClr val="accent3">
              <a:lumMod val="50000"/>
            </a:scheme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33697427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153499" y="781726"/>
            <a:ext cx="8835052" cy="5897038"/>
            <a:chOff x="153499" y="781726"/>
            <a:chExt cx="8835052" cy="5897038"/>
          </a:xfrm>
        </p:grpSpPr>
        <p:grpSp>
          <p:nvGrpSpPr>
            <p:cNvPr id="153" name="Group 152"/>
            <p:cNvGrpSpPr/>
            <p:nvPr/>
          </p:nvGrpSpPr>
          <p:grpSpPr>
            <a:xfrm>
              <a:off x="153499" y="2892253"/>
              <a:ext cx="2252000" cy="3786510"/>
              <a:chOff x="153499" y="2892253"/>
              <a:chExt cx="2252000" cy="3786510"/>
            </a:xfrm>
          </p:grpSpPr>
          <p:sp>
            <p:nvSpPr>
              <p:cNvPr id="100" name="Rounded Rectangle 99"/>
              <p:cNvSpPr/>
              <p:nvPr/>
            </p:nvSpPr>
            <p:spPr bwMode="auto">
              <a:xfrm>
                <a:off x="392769" y="3054001"/>
                <a:ext cx="2012730" cy="3624762"/>
              </a:xfrm>
              <a:prstGeom prst="roundRect">
                <a:avLst/>
              </a:prstGeom>
              <a:solidFill>
                <a:srgbClr val="FFE7C8">
                  <a:alpha val="50196"/>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a:p>
            </p:txBody>
          </p:sp>
          <p:sp>
            <p:nvSpPr>
              <p:cNvPr id="101" name="TextBox 100"/>
              <p:cNvSpPr txBox="1"/>
              <p:nvPr/>
            </p:nvSpPr>
            <p:spPr>
              <a:xfrm>
                <a:off x="153499" y="2892253"/>
                <a:ext cx="1073986" cy="349702"/>
              </a:xfrm>
              <a:prstGeom prst="rect">
                <a:avLst/>
              </a:prstGeom>
              <a:solidFill>
                <a:schemeClr val="bg1"/>
              </a:solidFill>
              <a:ln>
                <a:solidFill>
                  <a:schemeClr val="bg1">
                    <a:lumMod val="50000"/>
                  </a:schemeClr>
                </a:solidFill>
              </a:ln>
            </p:spPr>
            <p:txBody>
              <a:bodyPr wrap="square" lIns="36000" tIns="36000" rIns="36000" bIns="36000" rtlCol="0" anchor="ctr">
                <a:spAutoFit/>
              </a:bodyPr>
              <a:lstStyle/>
              <a:p>
                <a:pPr fontAlgn="auto">
                  <a:lnSpc>
                    <a:spcPct val="100000"/>
                  </a:lnSpc>
                  <a:spcBef>
                    <a:spcPts val="0"/>
                  </a:spcBef>
                  <a:spcAft>
                    <a:spcPts val="0"/>
                  </a:spcAft>
                </a:pPr>
                <a:r>
                  <a:rPr lang="en-GB" sz="900" b="1" dirty="0" smtClean="0">
                    <a:latin typeface="Verdana"/>
                    <a:cs typeface="Arial"/>
                  </a:rPr>
                  <a:t>EMA Service Desk Portal</a:t>
                </a:r>
                <a:endParaRPr lang="en-GB" sz="900" b="1" dirty="0">
                  <a:latin typeface="Verdana"/>
                  <a:cs typeface="Arial"/>
                </a:endParaRPr>
              </a:p>
            </p:txBody>
          </p:sp>
        </p:grpSp>
        <p:grpSp>
          <p:nvGrpSpPr>
            <p:cNvPr id="154" name="Group 153"/>
            <p:cNvGrpSpPr/>
            <p:nvPr/>
          </p:nvGrpSpPr>
          <p:grpSpPr>
            <a:xfrm>
              <a:off x="4684318" y="3001475"/>
              <a:ext cx="4304233" cy="2209568"/>
              <a:chOff x="4684318" y="3001475"/>
              <a:chExt cx="4304233" cy="2209568"/>
            </a:xfrm>
          </p:grpSpPr>
          <p:sp>
            <p:nvSpPr>
              <p:cNvPr id="95" name="Rounded Rectangle 94"/>
              <p:cNvSpPr/>
              <p:nvPr/>
            </p:nvSpPr>
            <p:spPr bwMode="auto">
              <a:xfrm>
                <a:off x="4684318" y="3001475"/>
                <a:ext cx="4056727" cy="2209568"/>
              </a:xfrm>
              <a:prstGeom prst="roundRect">
                <a:avLst/>
              </a:prstGeom>
              <a:solidFill>
                <a:srgbClr val="CDD0E7">
                  <a:alpha val="6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97" name="TextBox 96"/>
              <p:cNvSpPr txBox="1"/>
              <p:nvPr/>
            </p:nvSpPr>
            <p:spPr>
              <a:xfrm>
                <a:off x="8268551" y="4636073"/>
                <a:ext cx="720000" cy="369332"/>
              </a:xfrm>
              <a:prstGeom prst="rect">
                <a:avLst/>
              </a:prstGeom>
              <a:solidFill>
                <a:schemeClr val="bg1"/>
              </a:solidFill>
              <a:ln>
                <a:solidFill>
                  <a:schemeClr val="bg1">
                    <a:lumMod val="50000"/>
                  </a:schemeClr>
                </a:solidFill>
              </a:ln>
            </p:spPr>
            <p:txBody>
              <a:bodyPr wrap="square" rtlCol="0" anchor="ctr">
                <a:spAutoFit/>
              </a:bodyPr>
              <a:lstStyle/>
              <a:p>
                <a:pPr fontAlgn="auto">
                  <a:lnSpc>
                    <a:spcPct val="100000"/>
                  </a:lnSpc>
                  <a:spcBef>
                    <a:spcPts val="0"/>
                  </a:spcBef>
                  <a:spcAft>
                    <a:spcPts val="0"/>
                  </a:spcAft>
                </a:pPr>
                <a:r>
                  <a:rPr lang="en-GB" sz="900" b="1" dirty="0" smtClean="0">
                    <a:latin typeface="Verdana"/>
                    <a:cs typeface="Arial"/>
                  </a:rPr>
                  <a:t>OMS </a:t>
                </a:r>
                <a:r>
                  <a:rPr lang="en-GB" sz="900" b="1" dirty="0">
                    <a:latin typeface="Verdana"/>
                    <a:cs typeface="Arial"/>
                  </a:rPr>
                  <a:t>P</a:t>
                </a:r>
                <a:r>
                  <a:rPr lang="en-GB" sz="900" b="1" dirty="0" smtClean="0">
                    <a:latin typeface="Verdana"/>
                    <a:cs typeface="Arial"/>
                  </a:rPr>
                  <a:t>ortal</a:t>
                </a:r>
                <a:endParaRPr lang="en-GB" sz="900" b="1" dirty="0">
                  <a:latin typeface="Verdana"/>
                  <a:cs typeface="Arial"/>
                </a:endParaRPr>
              </a:p>
            </p:txBody>
          </p:sp>
        </p:grpSp>
        <p:grpSp>
          <p:nvGrpSpPr>
            <p:cNvPr id="155" name="Group 154"/>
            <p:cNvGrpSpPr/>
            <p:nvPr/>
          </p:nvGrpSpPr>
          <p:grpSpPr>
            <a:xfrm>
              <a:off x="1507559" y="781726"/>
              <a:ext cx="7452350" cy="2111714"/>
              <a:chOff x="1507559" y="781726"/>
              <a:chExt cx="7452350" cy="2111714"/>
            </a:xfrm>
          </p:grpSpPr>
          <p:sp>
            <p:nvSpPr>
              <p:cNvPr id="18" name="Rounded Rectangle 17"/>
              <p:cNvSpPr/>
              <p:nvPr/>
            </p:nvSpPr>
            <p:spPr bwMode="auto">
              <a:xfrm>
                <a:off x="1507559" y="781726"/>
                <a:ext cx="6696744" cy="2111714"/>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9" name="TextBox 18"/>
              <p:cNvSpPr txBox="1"/>
              <p:nvPr/>
            </p:nvSpPr>
            <p:spPr>
              <a:xfrm>
                <a:off x="8044150" y="793304"/>
                <a:ext cx="915759" cy="488201"/>
              </a:xfrm>
              <a:prstGeom prst="rect">
                <a:avLst/>
              </a:prstGeom>
              <a:solidFill>
                <a:schemeClr val="bg1"/>
              </a:solidFill>
              <a:ln>
                <a:solidFill>
                  <a:schemeClr val="bg1">
                    <a:lumMod val="50000"/>
                  </a:schemeClr>
                </a:solidFill>
              </a:ln>
            </p:spPr>
            <p:txBody>
              <a:bodyPr wrap="square" lIns="36000" tIns="36000" rIns="36000" bIns="36000" rtlCol="0" anchor="ctr">
                <a:spAutoFit/>
              </a:bodyPr>
              <a:lstStyle>
                <a:defPPr>
                  <a:defRPr lang="en-US"/>
                </a:defPPr>
                <a:lvl1pPr algn="ctr">
                  <a:defRPr sz="600" b="1"/>
                </a:lvl1pPr>
              </a:lstStyle>
              <a:p>
                <a:pPr fontAlgn="auto">
                  <a:lnSpc>
                    <a:spcPct val="100000"/>
                  </a:lnSpc>
                  <a:spcBef>
                    <a:spcPts val="0"/>
                  </a:spcBef>
                  <a:spcAft>
                    <a:spcPts val="0"/>
                  </a:spcAft>
                </a:pPr>
                <a:r>
                  <a:rPr lang="en-GB" sz="900" dirty="0">
                    <a:latin typeface="Verdana"/>
                    <a:cs typeface="Arial"/>
                  </a:rPr>
                  <a:t>EMA Account Management P</a:t>
                </a:r>
                <a:r>
                  <a:rPr lang="en-GB" sz="900" dirty="0" smtClean="0">
                    <a:latin typeface="Verdana"/>
                    <a:cs typeface="Arial"/>
                  </a:rPr>
                  <a:t>ortal</a:t>
                </a:r>
                <a:endParaRPr lang="en-GB" sz="900" dirty="0">
                  <a:latin typeface="Verdana"/>
                  <a:cs typeface="Arial"/>
                </a:endParaRPr>
              </a:p>
            </p:txBody>
          </p:sp>
        </p:grpSp>
        <p:grpSp>
          <p:nvGrpSpPr>
            <p:cNvPr id="152" name="Group 151"/>
            <p:cNvGrpSpPr/>
            <p:nvPr/>
          </p:nvGrpSpPr>
          <p:grpSpPr>
            <a:xfrm>
              <a:off x="2445613" y="1920873"/>
              <a:ext cx="5054483" cy="4757891"/>
              <a:chOff x="2445613" y="1920873"/>
              <a:chExt cx="5054483" cy="4757891"/>
            </a:xfrm>
          </p:grpSpPr>
          <p:sp>
            <p:nvSpPr>
              <p:cNvPr id="98" name="Rounded Rectangle 97"/>
              <p:cNvSpPr/>
              <p:nvPr/>
            </p:nvSpPr>
            <p:spPr bwMode="auto">
              <a:xfrm>
                <a:off x="2451304" y="1920873"/>
                <a:ext cx="2181883" cy="4740466"/>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a:p>
            </p:txBody>
          </p:sp>
          <p:sp>
            <p:nvSpPr>
              <p:cNvPr id="108" name="Rounded Rectangle 107"/>
              <p:cNvSpPr/>
              <p:nvPr/>
            </p:nvSpPr>
            <p:spPr bwMode="auto">
              <a:xfrm>
                <a:off x="2445613" y="5254733"/>
                <a:ext cx="5054483" cy="1424031"/>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a:p>
            </p:txBody>
          </p:sp>
        </p:grpSp>
      </p:grpSp>
      <p:grpSp>
        <p:nvGrpSpPr>
          <p:cNvPr id="131" name="Group 130"/>
          <p:cNvGrpSpPr/>
          <p:nvPr/>
        </p:nvGrpSpPr>
        <p:grpSpPr>
          <a:xfrm>
            <a:off x="370952" y="1475178"/>
            <a:ext cx="811420" cy="811420"/>
            <a:chOff x="394822" y="1499121"/>
            <a:chExt cx="811420" cy="811420"/>
          </a:xfrm>
        </p:grpSpPr>
        <p:pic>
          <p:nvPicPr>
            <p:cNvPr id="48" name="Picture 47" descr="2.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722" y="1617434"/>
              <a:ext cx="225622" cy="574797"/>
            </a:xfrm>
            <a:prstGeom prst="rect">
              <a:avLst/>
            </a:prstGeom>
          </p:spPr>
        </p:pic>
        <p:sp>
          <p:nvSpPr>
            <p:cNvPr id="47" name="Oval 46"/>
            <p:cNvSpPr/>
            <p:nvPr/>
          </p:nvSpPr>
          <p:spPr bwMode="auto">
            <a:xfrm>
              <a:off x="394822" y="1499121"/>
              <a:ext cx="811420" cy="811420"/>
            </a:xfrm>
            <a:prstGeom prst="ellipse">
              <a:avLst/>
            </a:prstGeom>
            <a:noFill/>
            <a:ln w="19050" cap="flat" cmpd="sng" algn="ctr">
              <a:solidFill>
                <a:srgbClr val="92D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sp>
        <p:nvSpPr>
          <p:cNvPr id="81" name="Title 1"/>
          <p:cNvSpPr txBox="1">
            <a:spLocks/>
          </p:cNvSpPr>
          <p:nvPr/>
        </p:nvSpPr>
        <p:spPr bwMode="auto">
          <a:xfrm>
            <a:off x="236662" y="0"/>
            <a:ext cx="7092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kern="0" dirty="0" smtClean="0">
                <a:solidFill>
                  <a:srgbClr val="FFFFFF"/>
                </a:solidFill>
              </a:rPr>
              <a:t>Registering 1</a:t>
            </a:r>
            <a:r>
              <a:rPr lang="en-GB" sz="2400" kern="0" baseline="30000" dirty="0" smtClean="0">
                <a:solidFill>
                  <a:srgbClr val="FFFFFF"/>
                </a:solidFill>
              </a:rPr>
              <a:t>st</a:t>
            </a:r>
            <a:r>
              <a:rPr lang="en-GB" sz="2400" kern="0" dirty="0" smtClean="0">
                <a:solidFill>
                  <a:srgbClr val="FFFFFF"/>
                </a:solidFill>
              </a:rPr>
              <a:t> Industry Super User</a:t>
            </a:r>
            <a:endParaRPr lang="en-GB" sz="2400" kern="0" dirty="0">
              <a:solidFill>
                <a:srgbClr val="FFFFFF"/>
              </a:solidFill>
            </a:endParaRPr>
          </a:p>
        </p:txBody>
      </p:sp>
      <p:grpSp>
        <p:nvGrpSpPr>
          <p:cNvPr id="142" name="Group 141"/>
          <p:cNvGrpSpPr/>
          <p:nvPr/>
        </p:nvGrpSpPr>
        <p:grpSpPr>
          <a:xfrm>
            <a:off x="6901815" y="1737024"/>
            <a:ext cx="1954601" cy="2675977"/>
            <a:chOff x="6901815" y="1737024"/>
            <a:chExt cx="1954601" cy="2675977"/>
          </a:xfrm>
        </p:grpSpPr>
        <p:sp>
          <p:nvSpPr>
            <p:cNvPr id="99" name="Oval 98"/>
            <p:cNvSpPr/>
            <p:nvPr/>
          </p:nvSpPr>
          <p:spPr bwMode="auto">
            <a:xfrm>
              <a:off x="7253746" y="3068960"/>
              <a:ext cx="864096" cy="864096"/>
            </a:xfrm>
            <a:prstGeom prst="ellipse">
              <a:avLst/>
            </a:prstGeom>
            <a:noFill/>
            <a:ln w="19050" cap="flat" cmpd="sng" algn="ctr">
              <a:solidFill>
                <a:srgbClr val="0066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7" name="Picture 106" descr="14.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0844" y="3286940"/>
              <a:ext cx="409901" cy="360000"/>
            </a:xfrm>
            <a:prstGeom prst="rect">
              <a:avLst/>
            </a:prstGeom>
          </p:spPr>
        </p:pic>
        <p:sp>
          <p:nvSpPr>
            <p:cNvPr id="121" name="TextBox 120"/>
            <p:cNvSpPr txBox="1"/>
            <p:nvPr/>
          </p:nvSpPr>
          <p:spPr>
            <a:xfrm>
              <a:off x="6901815" y="3981001"/>
              <a:ext cx="1836000" cy="432000"/>
            </a:xfrm>
            <a:prstGeom prst="rect">
              <a:avLst/>
            </a:prstGeom>
            <a:noFill/>
          </p:spPr>
          <p:txBody>
            <a:bodyPr wrap="square" lIns="36000" tIns="36000" rIns="36000" bIns="36000" rtlCol="0" anchor="ctr">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6. Locate organisation in OMS and make a note of the Organisation ID.</a:t>
              </a:r>
              <a:endParaRPr lang="en-GB" dirty="0">
                <a:latin typeface="Verdana"/>
                <a:cs typeface="Arial"/>
              </a:endParaRPr>
            </a:p>
          </p:txBody>
        </p:sp>
        <p:sp>
          <p:nvSpPr>
            <p:cNvPr id="71" name="Curved Left Arrow 70"/>
            <p:cNvSpPr/>
            <p:nvPr/>
          </p:nvSpPr>
          <p:spPr bwMode="auto">
            <a:xfrm>
              <a:off x="8316416" y="1737024"/>
              <a:ext cx="540000" cy="1908000"/>
            </a:xfrm>
            <a:prstGeom prst="curvedLeftArrow">
              <a:avLst/>
            </a:prstGeom>
            <a:solidFill>
              <a:srgbClr val="0070C0"/>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38" name="Group 137"/>
          <p:cNvGrpSpPr/>
          <p:nvPr/>
        </p:nvGrpSpPr>
        <p:grpSpPr>
          <a:xfrm>
            <a:off x="1403648" y="1472783"/>
            <a:ext cx="1908024" cy="1328502"/>
            <a:chOff x="1403648" y="1472783"/>
            <a:chExt cx="1908024" cy="1328502"/>
          </a:xfrm>
        </p:grpSpPr>
        <p:grpSp>
          <p:nvGrpSpPr>
            <p:cNvPr id="133" name="Group 132"/>
            <p:cNvGrpSpPr/>
            <p:nvPr/>
          </p:nvGrpSpPr>
          <p:grpSpPr>
            <a:xfrm>
              <a:off x="1619672" y="1472783"/>
              <a:ext cx="1692000" cy="1328502"/>
              <a:chOff x="1619672" y="1472783"/>
              <a:chExt cx="1692000" cy="1328502"/>
            </a:xfrm>
          </p:grpSpPr>
          <p:sp>
            <p:nvSpPr>
              <p:cNvPr id="50" name="Oval 49"/>
              <p:cNvSpPr/>
              <p:nvPr/>
            </p:nvSpPr>
            <p:spPr bwMode="auto">
              <a:xfrm>
                <a:off x="2013566"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3" name="Picture 102" descr="52.e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7353" y="1713755"/>
                <a:ext cx="368555" cy="396000"/>
              </a:xfrm>
              <a:prstGeom prst="rect">
                <a:avLst/>
              </a:prstGeom>
            </p:spPr>
          </p:pic>
          <p:sp>
            <p:nvSpPr>
              <p:cNvPr id="10" name="TextBox 9"/>
              <p:cNvSpPr txBox="1"/>
              <p:nvPr/>
            </p:nvSpPr>
            <p:spPr>
              <a:xfrm>
                <a:off x="1619672" y="2369285"/>
                <a:ext cx="1692000" cy="432000"/>
              </a:xfrm>
              <a:prstGeom prst="rect">
                <a:avLst/>
              </a:prstGeom>
              <a:noFill/>
            </p:spPr>
            <p:txBody>
              <a:bodyPr wrap="square" lIns="36000" tIns="36000" rIns="36000" bIns="36000" rtlCol="0" anchor="t">
                <a:noAutofit/>
              </a:bodyPr>
              <a:lstStyle/>
              <a:p>
                <a:pPr fontAlgn="auto">
                  <a:lnSpc>
                    <a:spcPct val="100000"/>
                  </a:lnSpc>
                  <a:spcBef>
                    <a:spcPts val="0"/>
                  </a:spcBef>
                  <a:spcAft>
                    <a:spcPts val="0"/>
                  </a:spcAft>
                </a:pPr>
                <a:r>
                  <a:rPr lang="en-GB" sz="900" dirty="0" smtClean="0">
                    <a:latin typeface="Verdana"/>
                    <a:cs typeface="Arial"/>
                  </a:rPr>
                  <a:t>1. New users need to self-register using the EMA Account Management Portal</a:t>
                </a:r>
                <a:endParaRPr lang="en-GB" sz="900" dirty="0">
                  <a:latin typeface="Verdana"/>
                  <a:cs typeface="Arial"/>
                </a:endParaRPr>
              </a:p>
            </p:txBody>
          </p:sp>
        </p:grpSp>
        <p:sp>
          <p:nvSpPr>
            <p:cNvPr id="72" name="Right Arrow 71"/>
            <p:cNvSpPr/>
            <p:nvPr/>
          </p:nvSpPr>
          <p:spPr bwMode="auto">
            <a:xfrm>
              <a:off x="1403648"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39" name="Group 138"/>
          <p:cNvGrpSpPr/>
          <p:nvPr/>
        </p:nvGrpSpPr>
        <p:grpSpPr>
          <a:xfrm>
            <a:off x="3088808" y="1472783"/>
            <a:ext cx="1768390" cy="1256502"/>
            <a:chOff x="3088808" y="1472783"/>
            <a:chExt cx="1768390" cy="1256502"/>
          </a:xfrm>
        </p:grpSpPr>
        <p:grpSp>
          <p:nvGrpSpPr>
            <p:cNvPr id="134" name="Group 133"/>
            <p:cNvGrpSpPr/>
            <p:nvPr/>
          </p:nvGrpSpPr>
          <p:grpSpPr>
            <a:xfrm>
              <a:off x="3561198" y="1472783"/>
              <a:ext cx="1296000" cy="1256502"/>
              <a:chOff x="3561198" y="1472783"/>
              <a:chExt cx="1296000" cy="1256502"/>
            </a:xfrm>
          </p:grpSpPr>
          <p:sp>
            <p:nvSpPr>
              <p:cNvPr id="51" name="Oval 50"/>
              <p:cNvSpPr/>
              <p:nvPr/>
            </p:nvSpPr>
            <p:spPr bwMode="auto">
              <a:xfrm>
                <a:off x="3771659"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4" name="Picture 103" descr="18.em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05707" y="1745001"/>
                <a:ext cx="396000" cy="319661"/>
              </a:xfrm>
              <a:prstGeom prst="rect">
                <a:avLst/>
              </a:prstGeom>
            </p:spPr>
          </p:pic>
          <p:sp>
            <p:nvSpPr>
              <p:cNvPr id="118" name="TextBox 117"/>
              <p:cNvSpPr txBox="1"/>
              <p:nvPr/>
            </p:nvSpPr>
            <p:spPr>
              <a:xfrm>
                <a:off x="3561198" y="2369285"/>
                <a:ext cx="1296000" cy="360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a:latin typeface="Verdana"/>
                    <a:cs typeface="Arial"/>
                  </a:rPr>
                  <a:t>2</a:t>
                </a:r>
                <a:r>
                  <a:rPr lang="en-GB" dirty="0" smtClean="0">
                    <a:latin typeface="Verdana"/>
                    <a:cs typeface="Arial"/>
                  </a:rPr>
                  <a:t>. Complete </a:t>
                </a:r>
                <a:r>
                  <a:rPr lang="en-GB" dirty="0">
                    <a:latin typeface="Verdana"/>
                    <a:cs typeface="Arial"/>
                  </a:rPr>
                  <a:t>the user registration process</a:t>
                </a:r>
              </a:p>
            </p:txBody>
          </p:sp>
        </p:grpSp>
        <p:sp>
          <p:nvSpPr>
            <p:cNvPr id="73" name="Right Arrow 72"/>
            <p:cNvSpPr/>
            <p:nvPr/>
          </p:nvSpPr>
          <p:spPr bwMode="auto">
            <a:xfrm>
              <a:off x="3088808"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40" name="Group 139"/>
          <p:cNvGrpSpPr/>
          <p:nvPr/>
        </p:nvGrpSpPr>
        <p:grpSpPr>
          <a:xfrm>
            <a:off x="4817282" y="1472783"/>
            <a:ext cx="1873511" cy="1328502"/>
            <a:chOff x="4817282" y="1472783"/>
            <a:chExt cx="1873511" cy="1328502"/>
          </a:xfrm>
        </p:grpSpPr>
        <p:grpSp>
          <p:nvGrpSpPr>
            <p:cNvPr id="135" name="Group 134"/>
            <p:cNvGrpSpPr/>
            <p:nvPr/>
          </p:nvGrpSpPr>
          <p:grpSpPr>
            <a:xfrm>
              <a:off x="5178793" y="1472783"/>
              <a:ext cx="1512000" cy="1328502"/>
              <a:chOff x="5178793" y="1472783"/>
              <a:chExt cx="1512000" cy="1328502"/>
            </a:xfrm>
          </p:grpSpPr>
          <p:sp>
            <p:nvSpPr>
              <p:cNvPr id="53" name="Oval 52"/>
              <p:cNvSpPr/>
              <p:nvPr/>
            </p:nvSpPr>
            <p:spPr bwMode="auto">
              <a:xfrm>
                <a:off x="5481626"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5" name="Picture 104" descr="74.em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17524" y="1727159"/>
                <a:ext cx="398400" cy="360000"/>
              </a:xfrm>
              <a:prstGeom prst="rect">
                <a:avLst/>
              </a:prstGeom>
            </p:spPr>
          </p:pic>
          <p:sp>
            <p:nvSpPr>
              <p:cNvPr id="119" name="TextBox 118"/>
              <p:cNvSpPr txBox="1"/>
              <p:nvPr/>
            </p:nvSpPr>
            <p:spPr>
              <a:xfrm>
                <a:off x="5178793" y="2369285"/>
                <a:ext cx="1512000"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3. Login </a:t>
                </a:r>
                <a:r>
                  <a:rPr lang="en-GB" dirty="0">
                    <a:latin typeface="Verdana"/>
                    <a:cs typeface="Arial"/>
                  </a:rPr>
                  <a:t>to EMA Account Management Portal with your account credentials</a:t>
                </a:r>
              </a:p>
            </p:txBody>
          </p:sp>
        </p:grpSp>
        <p:sp>
          <p:nvSpPr>
            <p:cNvPr id="75" name="Right Arrow 74"/>
            <p:cNvSpPr/>
            <p:nvPr/>
          </p:nvSpPr>
          <p:spPr bwMode="auto">
            <a:xfrm>
              <a:off x="4817282"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41" name="Group 140"/>
          <p:cNvGrpSpPr/>
          <p:nvPr/>
        </p:nvGrpSpPr>
        <p:grpSpPr>
          <a:xfrm>
            <a:off x="6516600" y="1472783"/>
            <a:ext cx="1727808" cy="1364502"/>
            <a:chOff x="6516600" y="1472783"/>
            <a:chExt cx="1727808" cy="1364502"/>
          </a:xfrm>
        </p:grpSpPr>
        <p:grpSp>
          <p:nvGrpSpPr>
            <p:cNvPr id="136" name="Group 135"/>
            <p:cNvGrpSpPr/>
            <p:nvPr/>
          </p:nvGrpSpPr>
          <p:grpSpPr>
            <a:xfrm>
              <a:off x="7092408" y="1472783"/>
              <a:ext cx="1152000" cy="1364502"/>
              <a:chOff x="7092408" y="1472783"/>
              <a:chExt cx="1152000" cy="1364502"/>
            </a:xfrm>
          </p:grpSpPr>
          <p:sp>
            <p:nvSpPr>
              <p:cNvPr id="102" name="Oval 101"/>
              <p:cNvSpPr/>
              <p:nvPr/>
            </p:nvSpPr>
            <p:spPr bwMode="auto">
              <a:xfrm>
                <a:off x="7215656"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6" name="Picture 105" descr="144.em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3662" y="1770469"/>
                <a:ext cx="396000" cy="300808"/>
              </a:xfrm>
              <a:prstGeom prst="rect">
                <a:avLst/>
              </a:prstGeom>
            </p:spPr>
          </p:pic>
          <p:sp>
            <p:nvSpPr>
              <p:cNvPr id="120" name="TextBox 119"/>
              <p:cNvSpPr txBox="1"/>
              <p:nvPr/>
            </p:nvSpPr>
            <p:spPr>
              <a:xfrm>
                <a:off x="7092408" y="2369285"/>
                <a:ext cx="1152000" cy="468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5. Request </a:t>
                </a:r>
                <a:r>
                  <a:rPr lang="en-GB" dirty="0">
                    <a:latin typeface="Verdana"/>
                    <a:cs typeface="Arial"/>
                  </a:rPr>
                  <a:t>“Industry Super User” role</a:t>
                </a:r>
              </a:p>
            </p:txBody>
          </p:sp>
        </p:grpSp>
        <p:sp>
          <p:nvSpPr>
            <p:cNvPr id="76" name="Right Arrow 75"/>
            <p:cNvSpPr/>
            <p:nvPr/>
          </p:nvSpPr>
          <p:spPr bwMode="auto">
            <a:xfrm>
              <a:off x="6516600"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49" name="Group 148"/>
          <p:cNvGrpSpPr/>
          <p:nvPr/>
        </p:nvGrpSpPr>
        <p:grpSpPr>
          <a:xfrm>
            <a:off x="1943648" y="5324832"/>
            <a:ext cx="2495765" cy="1336507"/>
            <a:chOff x="1943648" y="5324832"/>
            <a:chExt cx="2495765" cy="1336507"/>
          </a:xfrm>
        </p:grpSpPr>
        <p:sp>
          <p:nvSpPr>
            <p:cNvPr id="90" name="Oval 89"/>
            <p:cNvSpPr/>
            <p:nvPr/>
          </p:nvSpPr>
          <p:spPr bwMode="auto">
            <a:xfrm>
              <a:off x="3095648" y="5324832"/>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148" name="Group 147"/>
            <p:cNvGrpSpPr/>
            <p:nvPr/>
          </p:nvGrpSpPr>
          <p:grpSpPr>
            <a:xfrm>
              <a:off x="1943648" y="5504880"/>
              <a:ext cx="2495765" cy="1156459"/>
              <a:chOff x="1943648" y="5504880"/>
              <a:chExt cx="2495765" cy="1156459"/>
            </a:xfrm>
          </p:grpSpPr>
          <p:pic>
            <p:nvPicPr>
              <p:cNvPr id="111" name="Picture 110" descr="33.em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31878" y="5585468"/>
                <a:ext cx="396000" cy="366935"/>
              </a:xfrm>
              <a:prstGeom prst="rect">
                <a:avLst/>
              </a:prstGeom>
            </p:spPr>
          </p:pic>
          <p:sp>
            <p:nvSpPr>
              <p:cNvPr id="125" name="TextBox 124"/>
              <p:cNvSpPr txBox="1"/>
              <p:nvPr/>
            </p:nvSpPr>
            <p:spPr>
              <a:xfrm>
                <a:off x="2639413" y="6229339"/>
                <a:ext cx="1800000"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11. Industry </a:t>
                </a:r>
                <a:r>
                  <a:rPr lang="en-GB" dirty="0">
                    <a:latin typeface="Verdana"/>
                    <a:cs typeface="Arial"/>
                  </a:rPr>
                  <a:t>Super User role granted and organisation affiliation confirmed</a:t>
                </a:r>
              </a:p>
            </p:txBody>
          </p:sp>
          <p:sp>
            <p:nvSpPr>
              <p:cNvPr id="77" name="Right Arrow 76"/>
              <p:cNvSpPr/>
              <p:nvPr/>
            </p:nvSpPr>
            <p:spPr bwMode="auto">
              <a:xfrm>
                <a:off x="1943648" y="5504880"/>
                <a:ext cx="1044176"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grpSp>
        <p:nvGrpSpPr>
          <p:cNvPr id="150" name="Group 149"/>
          <p:cNvGrpSpPr/>
          <p:nvPr/>
        </p:nvGrpSpPr>
        <p:grpSpPr>
          <a:xfrm>
            <a:off x="4046962" y="5324832"/>
            <a:ext cx="3453135" cy="1336507"/>
            <a:chOff x="4046962" y="5324832"/>
            <a:chExt cx="3453135" cy="1336507"/>
          </a:xfrm>
        </p:grpSpPr>
        <p:pic>
          <p:nvPicPr>
            <p:cNvPr id="89" name="Picture 88" descr="26.emf"/>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34240" y="5631828"/>
              <a:ext cx="396000" cy="250104"/>
            </a:xfrm>
            <a:prstGeom prst="rect">
              <a:avLst/>
            </a:prstGeom>
          </p:spPr>
        </p:pic>
        <p:sp>
          <p:nvSpPr>
            <p:cNvPr id="93" name="Oval 92"/>
            <p:cNvSpPr/>
            <p:nvPr/>
          </p:nvSpPr>
          <p:spPr bwMode="auto">
            <a:xfrm>
              <a:off x="6300192" y="5324832"/>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26" name="TextBox 125"/>
            <p:cNvSpPr txBox="1"/>
            <p:nvPr/>
          </p:nvSpPr>
          <p:spPr>
            <a:xfrm>
              <a:off x="5988097" y="6229339"/>
              <a:ext cx="1512000"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12. Notification </a:t>
              </a:r>
              <a:r>
                <a:rPr lang="en-GB" dirty="0">
                  <a:latin typeface="Verdana"/>
                  <a:cs typeface="Arial"/>
                </a:rPr>
                <a:t>of Industry Super User role</a:t>
              </a:r>
            </a:p>
          </p:txBody>
        </p:sp>
        <p:sp>
          <p:nvSpPr>
            <p:cNvPr id="78" name="Right Arrow 77"/>
            <p:cNvSpPr/>
            <p:nvPr/>
          </p:nvSpPr>
          <p:spPr bwMode="auto">
            <a:xfrm>
              <a:off x="4046962" y="5504880"/>
              <a:ext cx="2181221"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51" name="Group 150"/>
          <p:cNvGrpSpPr/>
          <p:nvPr/>
        </p:nvGrpSpPr>
        <p:grpSpPr>
          <a:xfrm>
            <a:off x="7253746" y="5389023"/>
            <a:ext cx="1578088" cy="811420"/>
            <a:chOff x="7253746" y="5389023"/>
            <a:chExt cx="1578088" cy="811420"/>
          </a:xfrm>
        </p:grpSpPr>
        <p:grpSp>
          <p:nvGrpSpPr>
            <p:cNvPr id="132" name="Group 131"/>
            <p:cNvGrpSpPr/>
            <p:nvPr/>
          </p:nvGrpSpPr>
          <p:grpSpPr>
            <a:xfrm>
              <a:off x="8020414" y="5389023"/>
              <a:ext cx="811420" cy="811420"/>
              <a:chOff x="8020414" y="5389023"/>
              <a:chExt cx="811420" cy="811420"/>
            </a:xfrm>
          </p:grpSpPr>
          <p:sp>
            <p:nvSpPr>
              <p:cNvPr id="68" name="Oval 67"/>
              <p:cNvSpPr/>
              <p:nvPr/>
            </p:nvSpPr>
            <p:spPr bwMode="auto">
              <a:xfrm>
                <a:off x="8020414" y="5389023"/>
                <a:ext cx="811420" cy="811420"/>
              </a:xfrm>
              <a:prstGeom prst="ellipse">
                <a:avLst/>
              </a:prstGeom>
              <a:noFill/>
              <a:ln w="19050" cap="flat" cmpd="sng" algn="ctr">
                <a:solidFill>
                  <a:schemeClr val="accent2"/>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84" name="AutoShape 4"/>
              <p:cNvSpPr>
                <a:spLocks noChangeAspect="1" noChangeArrowheads="1" noTextEdit="1"/>
              </p:cNvSpPr>
              <p:nvPr/>
            </p:nvSpPr>
            <p:spPr bwMode="auto">
              <a:xfrm>
                <a:off x="8063243" y="5445852"/>
                <a:ext cx="725762" cy="69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fontAlgn="auto">
                  <a:lnSpc>
                    <a:spcPct val="100000"/>
                  </a:lnSpc>
                  <a:spcBef>
                    <a:spcPts val="0"/>
                  </a:spcBef>
                  <a:spcAft>
                    <a:spcPts val="0"/>
                  </a:spcAft>
                </a:pPr>
                <a:endParaRPr lang="en-GB" sz="1800" dirty="0">
                  <a:latin typeface="Verdana"/>
                  <a:cs typeface="Arial"/>
                </a:endParaRPr>
              </a:p>
            </p:txBody>
          </p:sp>
          <p:sp>
            <p:nvSpPr>
              <p:cNvPr id="85" name="Freeform 6"/>
              <p:cNvSpPr>
                <a:spLocks/>
              </p:cNvSpPr>
              <p:nvPr/>
            </p:nvSpPr>
            <p:spPr bwMode="auto">
              <a:xfrm>
                <a:off x="8178272" y="5556443"/>
                <a:ext cx="495705" cy="476581"/>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lnSpc>
                    <a:spcPct val="100000"/>
                  </a:lnSpc>
                  <a:spcBef>
                    <a:spcPts val="0"/>
                  </a:spcBef>
                  <a:spcAft>
                    <a:spcPts val="0"/>
                  </a:spcAft>
                </a:pPr>
                <a:endParaRPr lang="en-GB" sz="1800" dirty="0">
                  <a:latin typeface="Verdana"/>
                  <a:cs typeface="Arial"/>
                </a:endParaRPr>
              </a:p>
            </p:txBody>
          </p:sp>
        </p:grpSp>
        <p:sp>
          <p:nvSpPr>
            <p:cNvPr id="79" name="Right Arrow 78"/>
            <p:cNvSpPr/>
            <p:nvPr/>
          </p:nvSpPr>
          <p:spPr bwMode="auto">
            <a:xfrm>
              <a:off x="7253746" y="5504880"/>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46" name="Group 145"/>
          <p:cNvGrpSpPr/>
          <p:nvPr/>
        </p:nvGrpSpPr>
        <p:grpSpPr>
          <a:xfrm>
            <a:off x="601480" y="3068960"/>
            <a:ext cx="2276181" cy="1452222"/>
            <a:chOff x="601480" y="3068960"/>
            <a:chExt cx="2276181" cy="1452222"/>
          </a:xfrm>
        </p:grpSpPr>
        <p:sp>
          <p:nvSpPr>
            <p:cNvPr id="123" name="TextBox 122"/>
            <p:cNvSpPr txBox="1"/>
            <p:nvPr/>
          </p:nvSpPr>
          <p:spPr>
            <a:xfrm>
              <a:off x="601480" y="3981182"/>
              <a:ext cx="1656000" cy="540000"/>
            </a:xfrm>
            <a:prstGeom prst="rect">
              <a:avLst/>
            </a:prstGeom>
            <a:noFill/>
          </p:spPr>
          <p:txBody>
            <a:bodyPr wrap="square" lIns="36000" tIns="36000" rIns="36000" bIns="36000" rtlCol="0" anchor="ctr">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9. Raise EMA Service Desk request. Attach supporting documents and add the access request number.</a:t>
              </a:r>
              <a:endParaRPr lang="en-GB" dirty="0">
                <a:latin typeface="Verdana"/>
                <a:cs typeface="Arial"/>
              </a:endParaRPr>
            </a:p>
          </p:txBody>
        </p:sp>
        <p:grpSp>
          <p:nvGrpSpPr>
            <p:cNvPr id="145" name="Group 144"/>
            <p:cNvGrpSpPr/>
            <p:nvPr/>
          </p:nvGrpSpPr>
          <p:grpSpPr>
            <a:xfrm>
              <a:off x="971600" y="3068960"/>
              <a:ext cx="1906061" cy="864096"/>
              <a:chOff x="971600" y="3068960"/>
              <a:chExt cx="1906061" cy="864096"/>
            </a:xfrm>
          </p:grpSpPr>
          <p:sp>
            <p:nvSpPr>
              <p:cNvPr id="96" name="Oval 95"/>
              <p:cNvSpPr/>
              <p:nvPr/>
            </p:nvSpPr>
            <p:spPr bwMode="auto">
              <a:xfrm>
                <a:off x="971600" y="3068960"/>
                <a:ext cx="864096" cy="864096"/>
              </a:xfrm>
              <a:prstGeom prst="ellipse">
                <a:avLst/>
              </a:prstGeom>
              <a:noFill/>
              <a:ln w="19050" cap="flat" cmpd="sng" algn="ctr">
                <a:solidFill>
                  <a:schemeClr val="accent6">
                    <a:lumMod val="50000"/>
                  </a:schemeClr>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9" name="Picture 108" descr="87.em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05648" y="3370617"/>
                <a:ext cx="396000" cy="260782"/>
              </a:xfrm>
              <a:prstGeom prst="rect">
                <a:avLst/>
              </a:prstGeom>
            </p:spPr>
          </p:pic>
          <p:sp>
            <p:nvSpPr>
              <p:cNvPr id="80" name="Right Arrow 79"/>
              <p:cNvSpPr/>
              <p:nvPr/>
            </p:nvSpPr>
            <p:spPr bwMode="auto">
              <a:xfrm rot="10800000">
                <a:off x="1943352" y="3267008"/>
                <a:ext cx="934309"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grpSp>
        <p:nvGrpSpPr>
          <p:cNvPr id="156" name="Group 155"/>
          <p:cNvGrpSpPr/>
          <p:nvPr/>
        </p:nvGrpSpPr>
        <p:grpSpPr>
          <a:xfrm>
            <a:off x="2489618" y="3068960"/>
            <a:ext cx="4664439" cy="1588084"/>
            <a:chOff x="2489618" y="3068960"/>
            <a:chExt cx="4664439" cy="1588084"/>
          </a:xfrm>
        </p:grpSpPr>
        <p:sp>
          <p:nvSpPr>
            <p:cNvPr id="70" name="TextBox 69"/>
            <p:cNvSpPr txBox="1"/>
            <p:nvPr/>
          </p:nvSpPr>
          <p:spPr>
            <a:xfrm>
              <a:off x="2489618" y="4009044"/>
              <a:ext cx="2160000" cy="648000"/>
            </a:xfrm>
            <a:prstGeom prst="rect">
              <a:avLst/>
            </a:prstGeom>
            <a:noFill/>
          </p:spPr>
          <p:txBody>
            <a:bodyPr wrap="square" lIns="36000" tIns="36000" rIns="36000" bIns="36000" rtlCol="0" anchor="ctr">
              <a:noAutofit/>
            </a:bodyPr>
            <a:lstStyle>
              <a:defPPr>
                <a:defRPr lang="en-US"/>
              </a:defPPr>
              <a:lvl1pPr>
                <a:defRPr sz="900"/>
              </a:lvl1pPr>
            </a:lstStyle>
            <a:p>
              <a:pPr fontAlgn="auto">
                <a:lnSpc>
                  <a:spcPct val="100000"/>
                </a:lnSpc>
                <a:spcBef>
                  <a:spcPts val="0"/>
                </a:spcBef>
                <a:spcAft>
                  <a:spcPts val="0"/>
                </a:spcAft>
              </a:pPr>
              <a:r>
                <a:rPr lang="en-GB" dirty="0">
                  <a:latin typeface="Verdana"/>
                  <a:cs typeface="Arial"/>
                </a:rPr>
                <a:t>7</a:t>
              </a:r>
              <a:r>
                <a:rPr lang="en-GB" dirty="0" smtClean="0">
                  <a:latin typeface="Verdana"/>
                  <a:cs typeface="Arial"/>
                </a:rPr>
                <a:t>. Submit access </a:t>
              </a:r>
              <a:r>
                <a:rPr lang="en-GB" dirty="0">
                  <a:latin typeface="Verdana"/>
                  <a:cs typeface="Arial"/>
                </a:rPr>
                <a:t>request </a:t>
              </a:r>
              <a:r>
                <a:rPr lang="en-GB" dirty="0" smtClean="0">
                  <a:latin typeface="Verdana"/>
                  <a:cs typeface="Arial"/>
                </a:rPr>
                <a:t>for Super </a:t>
              </a:r>
              <a:r>
                <a:rPr lang="en-GB" dirty="0">
                  <a:latin typeface="Verdana"/>
                  <a:cs typeface="Arial"/>
                </a:rPr>
                <a:t>User role. </a:t>
              </a:r>
              <a:r>
                <a:rPr lang="en-GB" dirty="0" smtClean="0">
                  <a:latin typeface="Verdana"/>
                  <a:cs typeface="Arial"/>
                </a:rPr>
                <a:t>Complete additional information required, including the organisation ID. Note the access request reference number.</a:t>
              </a:r>
              <a:endParaRPr lang="en-GB" dirty="0">
                <a:latin typeface="Verdana"/>
                <a:cs typeface="Arial"/>
              </a:endParaRPr>
            </a:p>
          </p:txBody>
        </p:sp>
        <p:grpSp>
          <p:nvGrpSpPr>
            <p:cNvPr id="143" name="Group 142"/>
            <p:cNvGrpSpPr/>
            <p:nvPr/>
          </p:nvGrpSpPr>
          <p:grpSpPr>
            <a:xfrm>
              <a:off x="3065649" y="3068960"/>
              <a:ext cx="4088408" cy="864096"/>
              <a:chOff x="3065649" y="3068960"/>
              <a:chExt cx="4088408" cy="864096"/>
            </a:xfrm>
          </p:grpSpPr>
          <p:pic>
            <p:nvPicPr>
              <p:cNvPr id="64" name="Picture 63" descr="107.em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66586" y="3321008"/>
                <a:ext cx="262222" cy="360000"/>
              </a:xfrm>
              <a:prstGeom prst="rect">
                <a:avLst/>
              </a:prstGeom>
            </p:spPr>
          </p:pic>
          <p:sp>
            <p:nvSpPr>
              <p:cNvPr id="65" name="Oval 64"/>
              <p:cNvSpPr/>
              <p:nvPr/>
            </p:nvSpPr>
            <p:spPr bwMode="auto">
              <a:xfrm>
                <a:off x="3065649" y="3068960"/>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86" name="Right Arrow 85"/>
              <p:cNvSpPr/>
              <p:nvPr/>
            </p:nvSpPr>
            <p:spPr bwMode="auto">
              <a:xfrm rot="10800000">
                <a:off x="4023706" y="3249008"/>
                <a:ext cx="3130351"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grpSp>
        <p:nvGrpSpPr>
          <p:cNvPr id="137" name="Group 136"/>
          <p:cNvGrpSpPr/>
          <p:nvPr/>
        </p:nvGrpSpPr>
        <p:grpSpPr>
          <a:xfrm>
            <a:off x="2387974" y="796788"/>
            <a:ext cx="3624090" cy="582241"/>
            <a:chOff x="2387974" y="796788"/>
            <a:chExt cx="3624090" cy="582241"/>
          </a:xfrm>
        </p:grpSpPr>
        <p:sp>
          <p:nvSpPr>
            <p:cNvPr id="62" name="TextBox 61"/>
            <p:cNvSpPr txBox="1"/>
            <p:nvPr/>
          </p:nvSpPr>
          <p:spPr>
            <a:xfrm>
              <a:off x="2971781" y="796788"/>
              <a:ext cx="2196000" cy="360000"/>
            </a:xfrm>
            <a:prstGeom prst="rect">
              <a:avLst/>
            </a:prstGeom>
            <a:noFill/>
          </p:spPr>
          <p:txBody>
            <a:bodyPr wrap="square" lIns="36000" tIns="36000" rIns="36000" bIns="36000" rtlCol="0" anchor="ctr">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4. Existing </a:t>
              </a:r>
              <a:r>
                <a:rPr lang="en-GB" dirty="0">
                  <a:latin typeface="Verdana"/>
                  <a:cs typeface="Arial"/>
                </a:rPr>
                <a:t>users go straight to login EMA Account Management Portal</a:t>
              </a:r>
            </a:p>
          </p:txBody>
        </p:sp>
        <p:sp>
          <p:nvSpPr>
            <p:cNvPr id="15" name="Bent Arrow 14"/>
            <p:cNvSpPr/>
            <p:nvPr/>
          </p:nvSpPr>
          <p:spPr bwMode="auto">
            <a:xfrm>
              <a:off x="2387974" y="868280"/>
              <a:ext cx="540000" cy="468000"/>
            </a:xfrm>
            <a:prstGeom prst="bentArrow">
              <a:avLst/>
            </a:prstGeom>
            <a:solidFill>
              <a:srgbClr val="0070C0">
                <a:alpha val="8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a:p>
          </p:txBody>
        </p:sp>
        <p:sp>
          <p:nvSpPr>
            <p:cNvPr id="17" name="Bent Arrow 16"/>
            <p:cNvSpPr/>
            <p:nvPr/>
          </p:nvSpPr>
          <p:spPr bwMode="auto">
            <a:xfrm rot="5400000">
              <a:off x="5364064" y="731029"/>
              <a:ext cx="468000" cy="828000"/>
            </a:xfrm>
            <a:prstGeom prst="bentArrow">
              <a:avLst/>
            </a:prstGeom>
            <a:solidFill>
              <a:srgbClr val="0070C0">
                <a:alpha val="8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a:p>
          </p:txBody>
        </p:sp>
      </p:grpSp>
      <p:grpSp>
        <p:nvGrpSpPr>
          <p:cNvPr id="147" name="Group 146"/>
          <p:cNvGrpSpPr/>
          <p:nvPr/>
        </p:nvGrpSpPr>
        <p:grpSpPr>
          <a:xfrm>
            <a:off x="251520" y="3429216"/>
            <a:ext cx="1723614" cy="3232123"/>
            <a:chOff x="251520" y="3429216"/>
            <a:chExt cx="1723614" cy="3232123"/>
          </a:xfrm>
        </p:grpSpPr>
        <p:sp>
          <p:nvSpPr>
            <p:cNvPr id="87" name="Oval 86"/>
            <p:cNvSpPr/>
            <p:nvPr/>
          </p:nvSpPr>
          <p:spPr bwMode="auto">
            <a:xfrm>
              <a:off x="973338" y="5324832"/>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12" name="Picture 111" descr="11.emf"/>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27485" y="5585468"/>
              <a:ext cx="404387" cy="360000"/>
            </a:xfrm>
            <a:prstGeom prst="rect">
              <a:avLst/>
            </a:prstGeom>
          </p:spPr>
        </p:pic>
        <p:sp>
          <p:nvSpPr>
            <p:cNvPr id="124" name="TextBox 123"/>
            <p:cNvSpPr txBox="1"/>
            <p:nvPr/>
          </p:nvSpPr>
          <p:spPr>
            <a:xfrm>
              <a:off x="823134" y="6229339"/>
              <a:ext cx="1152000"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10. EMA processes Super User request</a:t>
              </a:r>
              <a:endParaRPr lang="en-GB" dirty="0">
                <a:latin typeface="Verdana"/>
                <a:cs typeface="Arial"/>
              </a:endParaRPr>
            </a:p>
          </p:txBody>
        </p:sp>
        <p:sp>
          <p:nvSpPr>
            <p:cNvPr id="94" name="Curved Right Arrow 93"/>
            <p:cNvSpPr/>
            <p:nvPr/>
          </p:nvSpPr>
          <p:spPr bwMode="auto">
            <a:xfrm>
              <a:off x="251520" y="3429216"/>
              <a:ext cx="540000" cy="2160000"/>
            </a:xfrm>
            <a:prstGeom prst="curvedRightArrow">
              <a:avLst/>
            </a:prstGeom>
            <a:solidFill>
              <a:srgbClr val="0070C0"/>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44" name="Group 143"/>
          <p:cNvGrpSpPr/>
          <p:nvPr/>
        </p:nvGrpSpPr>
        <p:grpSpPr>
          <a:xfrm>
            <a:off x="3515943" y="3812970"/>
            <a:ext cx="3504329" cy="1344222"/>
            <a:chOff x="3515943" y="3812970"/>
            <a:chExt cx="3504329" cy="1344222"/>
          </a:xfrm>
        </p:grpSpPr>
        <p:pic>
          <p:nvPicPr>
            <p:cNvPr id="60" name="Picture 59" descr="79.emf"/>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93746" y="4047018"/>
              <a:ext cx="396000" cy="396000"/>
            </a:xfrm>
            <a:prstGeom prst="rect">
              <a:avLst/>
            </a:prstGeom>
          </p:spPr>
        </p:pic>
        <p:sp>
          <p:nvSpPr>
            <p:cNvPr id="61" name="Oval 60"/>
            <p:cNvSpPr/>
            <p:nvPr/>
          </p:nvSpPr>
          <p:spPr bwMode="auto">
            <a:xfrm>
              <a:off x="5159698" y="3812970"/>
              <a:ext cx="864096" cy="864096"/>
            </a:xfrm>
            <a:prstGeom prst="ellipse">
              <a:avLst/>
            </a:prstGeom>
            <a:noFill/>
            <a:ln w="19050" cap="flat" cmpd="sng" algn="ctr">
              <a:solidFill>
                <a:srgbClr val="0066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63" name="TextBox 62"/>
            <p:cNvSpPr txBox="1"/>
            <p:nvPr/>
          </p:nvSpPr>
          <p:spPr>
            <a:xfrm>
              <a:off x="4812087" y="4725192"/>
              <a:ext cx="1764000" cy="432000"/>
            </a:xfrm>
            <a:prstGeom prst="rect">
              <a:avLst/>
            </a:prstGeom>
            <a:noFill/>
          </p:spPr>
          <p:txBody>
            <a:bodyPr wrap="square" lIns="36000" tIns="36000" rIns="36000" bIns="36000" rtlCol="0" anchor="ctr">
              <a:noAutofit/>
            </a:bodyPr>
            <a:lstStyle>
              <a:defPPr>
                <a:defRPr lang="en-US"/>
              </a:defPPr>
              <a:lvl1pPr>
                <a:defRPr sz="900"/>
              </a:lvl1pPr>
            </a:lstStyle>
            <a:p>
              <a:pPr fontAlgn="auto">
                <a:lnSpc>
                  <a:spcPct val="100000"/>
                </a:lnSpc>
                <a:spcBef>
                  <a:spcPts val="0"/>
                </a:spcBef>
                <a:spcAft>
                  <a:spcPts val="0"/>
                </a:spcAft>
              </a:pPr>
              <a:r>
                <a:rPr lang="en-GB" dirty="0">
                  <a:latin typeface="Verdana"/>
                  <a:cs typeface="Arial"/>
                </a:rPr>
                <a:t>8</a:t>
              </a:r>
              <a:r>
                <a:rPr lang="en-GB" dirty="0" smtClean="0">
                  <a:latin typeface="Verdana"/>
                  <a:cs typeface="Arial"/>
                </a:rPr>
                <a:t>. Follow OMS sub-process to add/update missing organisation details.</a:t>
              </a:r>
              <a:endParaRPr lang="en-GB" dirty="0">
                <a:latin typeface="Verdana"/>
                <a:cs typeface="Arial"/>
              </a:endParaRPr>
            </a:p>
          </p:txBody>
        </p:sp>
        <p:sp>
          <p:nvSpPr>
            <p:cNvPr id="91" name="Bent Arrow 90"/>
            <p:cNvSpPr/>
            <p:nvPr/>
          </p:nvSpPr>
          <p:spPr bwMode="auto">
            <a:xfrm rot="10800000">
              <a:off x="6660272" y="4365104"/>
              <a:ext cx="360000" cy="720000"/>
            </a:xfrm>
            <a:prstGeom prst="bentArrow">
              <a:avLst/>
            </a:prstGeom>
            <a:solidFill>
              <a:srgbClr val="0070C0">
                <a:alpha val="8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a:p>
          </p:txBody>
        </p:sp>
        <p:sp>
          <p:nvSpPr>
            <p:cNvPr id="92" name="Bent Arrow 91"/>
            <p:cNvSpPr/>
            <p:nvPr/>
          </p:nvSpPr>
          <p:spPr bwMode="auto">
            <a:xfrm rot="16200000">
              <a:off x="3947943" y="4293184"/>
              <a:ext cx="360000" cy="1224000"/>
            </a:xfrm>
            <a:prstGeom prst="bentArrow">
              <a:avLst/>
            </a:prstGeom>
            <a:solidFill>
              <a:srgbClr val="0070C0">
                <a:alpha val="8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a:p>
          </p:txBody>
        </p:sp>
      </p:grpSp>
      <p:sp>
        <p:nvSpPr>
          <p:cNvPr id="110" name="Line Callout 1 109"/>
          <p:cNvSpPr/>
          <p:nvPr/>
        </p:nvSpPr>
        <p:spPr bwMode="auto">
          <a:xfrm>
            <a:off x="6379365" y="764704"/>
            <a:ext cx="1216971" cy="576000"/>
          </a:xfrm>
          <a:prstGeom prst="borderCallout1">
            <a:avLst>
              <a:gd name="adj1" fmla="val 100129"/>
              <a:gd name="adj2" fmla="val -704"/>
              <a:gd name="adj3" fmla="val 143600"/>
              <a:gd name="adj4" fmla="val -14550"/>
            </a:avLst>
          </a:prstGeom>
          <a:solidFill>
            <a:schemeClr val="accent1"/>
          </a:solidFill>
          <a:ln w="9525" cap="rnd" cmpd="sng" algn="ctr">
            <a:solidFill>
              <a:srgbClr val="0070C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spAutoFit/>
          </a:bodyPr>
          <a:lstStyle/>
          <a:p>
            <a:r>
              <a:rPr lang="en-GB" sz="800" dirty="0" smtClean="0"/>
              <a:t>First-time Portal users need to setup their security questions</a:t>
            </a:r>
          </a:p>
        </p:txBody>
      </p:sp>
      <p:sp>
        <p:nvSpPr>
          <p:cNvPr id="113" name="Slide Number Placeholder 4"/>
          <p:cNvSpPr>
            <a:spLocks noGrp="1"/>
          </p:cNvSpPr>
          <p:nvPr>
            <p:ph type="sldNum" sz="quarter" idx="11"/>
          </p:nvPr>
        </p:nvSpPr>
        <p:spPr>
          <a:xfrm>
            <a:off x="35496" y="6405563"/>
            <a:ext cx="307975" cy="239712"/>
          </a:xfrm>
        </p:spPr>
        <p:txBody>
          <a:bodyPr/>
          <a:lstStyle/>
          <a:p>
            <a:fld id="{7957F717-FD23-493C-BA54-F5AB575BDEC9}" type="slidenum">
              <a:rPr lang="en-GB" altLang="en-US" smtClean="0">
                <a:solidFill>
                  <a:srgbClr val="000000"/>
                </a:solidFill>
              </a:rPr>
              <a:pPr/>
              <a:t>41</a:t>
            </a:fld>
            <a:endParaRPr lang="en-GB" altLang="en-US" dirty="0">
              <a:solidFill>
                <a:srgbClr val="000000"/>
              </a:solidFill>
            </a:endParaRPr>
          </a:p>
        </p:txBody>
      </p:sp>
      <p:sp>
        <p:nvSpPr>
          <p:cNvPr id="2" name="5-Point Star 1"/>
          <p:cNvSpPr>
            <a:spLocks noChangeAspect="1"/>
          </p:cNvSpPr>
          <p:nvPr/>
        </p:nvSpPr>
        <p:spPr bwMode="auto">
          <a:xfrm>
            <a:off x="5905648" y="4497494"/>
            <a:ext cx="216000" cy="216000"/>
          </a:xfrm>
          <a:prstGeom prst="star5">
            <a:avLst/>
          </a:prstGeom>
          <a:solidFill>
            <a:srgbClr val="FFFF0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227958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wipe(left)">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wipe(left)">
                                      <p:cBhvr>
                                        <p:cTn id="17" dur="5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wipe(left)">
                                      <p:cBhvr>
                                        <p:cTn id="22" dur="5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10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wipe(left)">
                                      <p:cBhvr>
                                        <p:cTn id="32" dur="500"/>
                                        <p:tgtEl>
                                          <p:spTgt spid="1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wipe(up)">
                                      <p:cBhvr>
                                        <p:cTn id="37" dur="500"/>
                                        <p:tgtEl>
                                          <p:spTgt spid="1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56"/>
                                        </p:tgtEl>
                                        <p:attrNameLst>
                                          <p:attrName>style.visibility</p:attrName>
                                        </p:attrNameLst>
                                      </p:cBhvr>
                                      <p:to>
                                        <p:strVal val="visible"/>
                                      </p:to>
                                    </p:set>
                                    <p:animEffect transition="in" filter="wipe(right)">
                                      <p:cBhvr>
                                        <p:cTn id="42" dur="500"/>
                                        <p:tgtEl>
                                          <p:spTgt spid="1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wipe(right)">
                                      <p:cBhvr>
                                        <p:cTn id="47" dur="500"/>
                                        <p:tgtEl>
                                          <p:spTgt spid="1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wipe(right)">
                                      <p:cBhvr>
                                        <p:cTn id="52" dur="500"/>
                                        <p:tgtEl>
                                          <p:spTgt spid="1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up)">
                                      <p:cBhvr>
                                        <p:cTn id="57" dur="500"/>
                                        <p:tgtEl>
                                          <p:spTgt spid="1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9"/>
                                        </p:tgtEl>
                                        <p:attrNameLst>
                                          <p:attrName>style.visibility</p:attrName>
                                        </p:attrNameLst>
                                      </p:cBhvr>
                                      <p:to>
                                        <p:strVal val="visible"/>
                                      </p:to>
                                    </p:set>
                                    <p:animEffect transition="in" filter="wipe(left)">
                                      <p:cBhvr>
                                        <p:cTn id="62" dur="500"/>
                                        <p:tgtEl>
                                          <p:spTgt spid="1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0"/>
                                        </p:tgtEl>
                                        <p:attrNameLst>
                                          <p:attrName>style.visibility</p:attrName>
                                        </p:attrNameLst>
                                      </p:cBhvr>
                                      <p:to>
                                        <p:strVal val="visible"/>
                                      </p:to>
                                    </p:set>
                                    <p:animEffect transition="in" filter="wipe(left)">
                                      <p:cBhvr>
                                        <p:cTn id="67" dur="500"/>
                                        <p:tgtEl>
                                          <p:spTgt spid="1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51"/>
                                        </p:tgtEl>
                                        <p:attrNameLst>
                                          <p:attrName>style.visibility</p:attrName>
                                        </p:attrNameLst>
                                      </p:cBhvr>
                                      <p:to>
                                        <p:strVal val="visible"/>
                                      </p:to>
                                    </p:set>
                                    <p:animEffect transition="in" filter="wipe(left)">
                                      <p:cBhvr>
                                        <p:cTn id="72" dur="500"/>
                                        <p:tgtEl>
                                          <p:spTgt spid="15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fade">
                                      <p:cBhvr>
                                        <p:cTn id="7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p:cNvGrpSpPr/>
          <p:nvPr/>
        </p:nvGrpSpPr>
        <p:grpSpPr>
          <a:xfrm>
            <a:off x="161815" y="781726"/>
            <a:ext cx="8840988" cy="5779443"/>
            <a:chOff x="137457" y="781726"/>
            <a:chExt cx="8840988" cy="5779443"/>
          </a:xfrm>
        </p:grpSpPr>
        <p:sp>
          <p:nvSpPr>
            <p:cNvPr id="98" name="Rounded Rectangle 97"/>
            <p:cNvSpPr/>
            <p:nvPr/>
          </p:nvSpPr>
          <p:spPr bwMode="auto">
            <a:xfrm>
              <a:off x="3628808" y="2156831"/>
              <a:ext cx="2383256" cy="3430499"/>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a:p>
          </p:txBody>
        </p:sp>
        <p:grpSp>
          <p:nvGrpSpPr>
            <p:cNvPr id="40" name="Group 39"/>
            <p:cNvGrpSpPr/>
            <p:nvPr/>
          </p:nvGrpSpPr>
          <p:grpSpPr>
            <a:xfrm>
              <a:off x="137457" y="2824797"/>
              <a:ext cx="3221350" cy="1995942"/>
              <a:chOff x="137457" y="2824797"/>
              <a:chExt cx="3221350" cy="1995942"/>
            </a:xfrm>
          </p:grpSpPr>
          <p:sp>
            <p:nvSpPr>
              <p:cNvPr id="100" name="Rounded Rectangle 99"/>
              <p:cNvSpPr/>
              <p:nvPr/>
            </p:nvSpPr>
            <p:spPr bwMode="auto">
              <a:xfrm>
                <a:off x="392768" y="3001475"/>
                <a:ext cx="2966039" cy="1819264"/>
              </a:xfrm>
              <a:prstGeom prst="roundRect">
                <a:avLst/>
              </a:prstGeom>
              <a:solidFill>
                <a:srgbClr val="FFCCFF">
                  <a:alpha val="30196"/>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a:p>
            </p:txBody>
          </p:sp>
          <p:sp>
            <p:nvSpPr>
              <p:cNvPr id="101" name="TextBox 100"/>
              <p:cNvSpPr txBox="1"/>
              <p:nvPr/>
            </p:nvSpPr>
            <p:spPr>
              <a:xfrm>
                <a:off x="137457" y="2824797"/>
                <a:ext cx="936000" cy="369332"/>
              </a:xfrm>
              <a:prstGeom prst="rect">
                <a:avLst/>
              </a:prstGeom>
              <a:solidFill>
                <a:schemeClr val="bg1"/>
              </a:solidFill>
              <a:ln>
                <a:solidFill>
                  <a:schemeClr val="bg1">
                    <a:lumMod val="50000"/>
                  </a:schemeClr>
                </a:solidFill>
              </a:ln>
            </p:spPr>
            <p:txBody>
              <a:bodyPr wrap="square" rtlCol="0" anchor="ctr">
                <a:spAutoFit/>
              </a:bodyPr>
              <a:lstStyle/>
              <a:p>
                <a:pPr fontAlgn="auto">
                  <a:lnSpc>
                    <a:spcPct val="100000"/>
                  </a:lnSpc>
                  <a:spcBef>
                    <a:spcPts val="0"/>
                  </a:spcBef>
                  <a:spcAft>
                    <a:spcPts val="0"/>
                  </a:spcAft>
                </a:pPr>
                <a:r>
                  <a:rPr lang="en-GB" sz="900" b="1" dirty="0" smtClean="0">
                    <a:latin typeface="Verdana"/>
                    <a:cs typeface="Arial"/>
                  </a:rPr>
                  <a:t>Company Process</a:t>
                </a:r>
                <a:endParaRPr lang="en-GB" sz="900" b="1" dirty="0">
                  <a:latin typeface="Verdana"/>
                  <a:cs typeface="Arial"/>
                </a:endParaRPr>
              </a:p>
            </p:txBody>
          </p:sp>
        </p:grpSp>
        <p:grpSp>
          <p:nvGrpSpPr>
            <p:cNvPr id="37" name="Group 36"/>
            <p:cNvGrpSpPr/>
            <p:nvPr/>
          </p:nvGrpSpPr>
          <p:grpSpPr>
            <a:xfrm>
              <a:off x="6300192" y="3001475"/>
              <a:ext cx="2646224" cy="1936040"/>
              <a:chOff x="6300192" y="3001475"/>
              <a:chExt cx="2646224" cy="1936040"/>
            </a:xfrm>
          </p:grpSpPr>
          <p:sp>
            <p:nvSpPr>
              <p:cNvPr id="95" name="Rounded Rectangle 94"/>
              <p:cNvSpPr/>
              <p:nvPr/>
            </p:nvSpPr>
            <p:spPr bwMode="auto">
              <a:xfrm>
                <a:off x="6300192" y="3001475"/>
                <a:ext cx="2325052" cy="1800000"/>
              </a:xfrm>
              <a:prstGeom prst="roundRect">
                <a:avLst/>
              </a:prstGeom>
              <a:solidFill>
                <a:srgbClr val="CDD0E7">
                  <a:alpha val="6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97" name="TextBox 96"/>
              <p:cNvSpPr txBox="1"/>
              <p:nvPr/>
            </p:nvSpPr>
            <p:spPr>
              <a:xfrm>
                <a:off x="8226416" y="4568183"/>
                <a:ext cx="720000" cy="369332"/>
              </a:xfrm>
              <a:prstGeom prst="rect">
                <a:avLst/>
              </a:prstGeom>
              <a:solidFill>
                <a:schemeClr val="bg1"/>
              </a:solidFill>
              <a:ln>
                <a:solidFill>
                  <a:schemeClr val="bg1">
                    <a:lumMod val="50000"/>
                  </a:schemeClr>
                </a:solidFill>
              </a:ln>
            </p:spPr>
            <p:txBody>
              <a:bodyPr wrap="square" rtlCol="0" anchor="ctr">
                <a:spAutoFit/>
              </a:bodyPr>
              <a:lstStyle/>
              <a:p>
                <a:pPr fontAlgn="auto">
                  <a:lnSpc>
                    <a:spcPct val="100000"/>
                  </a:lnSpc>
                  <a:spcBef>
                    <a:spcPts val="0"/>
                  </a:spcBef>
                  <a:spcAft>
                    <a:spcPts val="0"/>
                  </a:spcAft>
                </a:pPr>
                <a:r>
                  <a:rPr lang="en-GB" sz="900" b="1" dirty="0" smtClean="0">
                    <a:latin typeface="Verdana"/>
                    <a:cs typeface="Arial"/>
                  </a:rPr>
                  <a:t>OMS Portal</a:t>
                </a:r>
                <a:endParaRPr lang="en-GB" sz="900" b="1" dirty="0">
                  <a:latin typeface="Verdana"/>
                  <a:cs typeface="Arial"/>
                </a:endParaRPr>
              </a:p>
            </p:txBody>
          </p:sp>
        </p:grpSp>
        <p:grpSp>
          <p:nvGrpSpPr>
            <p:cNvPr id="35" name="Group 34"/>
            <p:cNvGrpSpPr/>
            <p:nvPr/>
          </p:nvGrpSpPr>
          <p:grpSpPr>
            <a:xfrm>
              <a:off x="1507559" y="781726"/>
              <a:ext cx="7470886" cy="2111714"/>
              <a:chOff x="1507559" y="781726"/>
              <a:chExt cx="7470886" cy="2111714"/>
            </a:xfrm>
          </p:grpSpPr>
          <p:sp>
            <p:nvSpPr>
              <p:cNvPr id="18" name="Rounded Rectangle 17"/>
              <p:cNvSpPr/>
              <p:nvPr/>
            </p:nvSpPr>
            <p:spPr bwMode="auto">
              <a:xfrm>
                <a:off x="1507559" y="781726"/>
                <a:ext cx="6696744" cy="2111714"/>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9" name="TextBox 18"/>
              <p:cNvSpPr txBox="1"/>
              <p:nvPr/>
            </p:nvSpPr>
            <p:spPr>
              <a:xfrm>
                <a:off x="8038885" y="1018311"/>
                <a:ext cx="939560" cy="488201"/>
              </a:xfrm>
              <a:prstGeom prst="rect">
                <a:avLst/>
              </a:prstGeom>
              <a:solidFill>
                <a:schemeClr val="bg1"/>
              </a:solidFill>
              <a:ln>
                <a:solidFill>
                  <a:schemeClr val="bg1">
                    <a:lumMod val="50000"/>
                  </a:schemeClr>
                </a:solidFill>
              </a:ln>
            </p:spPr>
            <p:txBody>
              <a:bodyPr wrap="square" lIns="36000" tIns="36000" rIns="36000" bIns="36000" rtlCol="0" anchor="ctr">
                <a:spAutoFit/>
              </a:bodyPr>
              <a:lstStyle/>
              <a:p>
                <a:pPr fontAlgn="auto">
                  <a:lnSpc>
                    <a:spcPct val="100000"/>
                  </a:lnSpc>
                  <a:spcBef>
                    <a:spcPts val="0"/>
                  </a:spcBef>
                  <a:spcAft>
                    <a:spcPts val="0"/>
                  </a:spcAft>
                </a:pPr>
                <a:r>
                  <a:rPr lang="en-GB" sz="900" b="1" dirty="0" smtClean="0">
                    <a:latin typeface="Verdana"/>
                    <a:cs typeface="Arial"/>
                  </a:rPr>
                  <a:t>EMA Account Management Portal</a:t>
                </a:r>
                <a:endParaRPr lang="en-GB" sz="900" b="1" dirty="0">
                  <a:latin typeface="Verdana"/>
                  <a:cs typeface="Arial"/>
                </a:endParaRPr>
              </a:p>
            </p:txBody>
          </p:sp>
        </p:grpSp>
        <p:sp>
          <p:nvSpPr>
            <p:cNvPr id="108" name="Rounded Rectangle 107"/>
            <p:cNvSpPr/>
            <p:nvPr/>
          </p:nvSpPr>
          <p:spPr bwMode="auto">
            <a:xfrm>
              <a:off x="392769" y="4941169"/>
              <a:ext cx="7107328" cy="1620000"/>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a:p>
          </p:txBody>
        </p:sp>
      </p:grpSp>
      <p:grpSp>
        <p:nvGrpSpPr>
          <p:cNvPr id="55" name="Group 54"/>
          <p:cNvGrpSpPr/>
          <p:nvPr/>
        </p:nvGrpSpPr>
        <p:grpSpPr>
          <a:xfrm>
            <a:off x="6516601" y="1737024"/>
            <a:ext cx="2339815" cy="2844103"/>
            <a:chOff x="6516601" y="1737024"/>
            <a:chExt cx="2339815" cy="2844103"/>
          </a:xfrm>
        </p:grpSpPr>
        <p:grpSp>
          <p:nvGrpSpPr>
            <p:cNvPr id="28" name="Group 27"/>
            <p:cNvGrpSpPr/>
            <p:nvPr/>
          </p:nvGrpSpPr>
          <p:grpSpPr>
            <a:xfrm>
              <a:off x="7020272" y="3068960"/>
              <a:ext cx="864096" cy="864096"/>
              <a:chOff x="7020272" y="3068960"/>
              <a:chExt cx="864096" cy="864096"/>
            </a:xfrm>
          </p:grpSpPr>
          <p:sp>
            <p:nvSpPr>
              <p:cNvPr id="99" name="Oval 98"/>
              <p:cNvSpPr/>
              <p:nvPr/>
            </p:nvSpPr>
            <p:spPr bwMode="auto">
              <a:xfrm>
                <a:off x="7020272" y="3068960"/>
                <a:ext cx="864096" cy="864096"/>
              </a:xfrm>
              <a:prstGeom prst="ellipse">
                <a:avLst/>
              </a:prstGeom>
              <a:noFill/>
              <a:ln w="19050" cap="flat" cmpd="sng" algn="ctr">
                <a:solidFill>
                  <a:srgbClr val="0066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7" name="Picture 106" descr="14.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7370" y="3286940"/>
                <a:ext cx="409901" cy="360000"/>
              </a:xfrm>
              <a:prstGeom prst="rect">
                <a:avLst/>
              </a:prstGeom>
            </p:spPr>
          </p:pic>
        </p:grpSp>
        <p:sp>
          <p:nvSpPr>
            <p:cNvPr id="121" name="TextBox 120"/>
            <p:cNvSpPr txBox="1"/>
            <p:nvPr/>
          </p:nvSpPr>
          <p:spPr>
            <a:xfrm>
              <a:off x="6516601" y="3981000"/>
              <a:ext cx="1909524" cy="600127"/>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6. Locate </a:t>
              </a:r>
              <a:r>
                <a:rPr lang="en-GB" dirty="0">
                  <a:latin typeface="Verdana"/>
                  <a:cs typeface="Arial"/>
                </a:rPr>
                <a:t>OMS organisation </a:t>
              </a:r>
              <a:r>
                <a:rPr lang="en-GB" dirty="0" smtClean="0">
                  <a:latin typeface="Verdana"/>
                  <a:cs typeface="Arial"/>
                </a:rPr>
                <a:t>and submit access request </a:t>
              </a:r>
              <a:r>
                <a:rPr lang="en-GB" dirty="0">
                  <a:latin typeface="Verdana"/>
                  <a:cs typeface="Arial"/>
                </a:rPr>
                <a:t>to </a:t>
              </a:r>
              <a:r>
                <a:rPr lang="en-GB" dirty="0" smtClean="0">
                  <a:latin typeface="Verdana"/>
                  <a:cs typeface="Arial"/>
                </a:rPr>
                <a:t>affiliate the Super </a:t>
              </a:r>
              <a:r>
                <a:rPr lang="en-GB" dirty="0">
                  <a:latin typeface="Verdana"/>
                  <a:cs typeface="Arial"/>
                </a:rPr>
                <a:t>User </a:t>
              </a:r>
              <a:r>
                <a:rPr lang="en-GB" dirty="0" smtClean="0">
                  <a:latin typeface="Verdana"/>
                  <a:cs typeface="Arial"/>
                </a:rPr>
                <a:t>role.</a:t>
              </a:r>
              <a:endParaRPr lang="en-GB" dirty="0">
                <a:latin typeface="Verdana"/>
                <a:cs typeface="Arial"/>
              </a:endParaRPr>
            </a:p>
          </p:txBody>
        </p:sp>
        <p:sp>
          <p:nvSpPr>
            <p:cNvPr id="71" name="Curved Left Arrow 70"/>
            <p:cNvSpPr/>
            <p:nvPr/>
          </p:nvSpPr>
          <p:spPr bwMode="auto">
            <a:xfrm>
              <a:off x="8316416" y="1737024"/>
              <a:ext cx="540000" cy="1908000"/>
            </a:xfrm>
            <a:prstGeom prst="curvedLeftArrow">
              <a:avLst/>
            </a:prstGeom>
            <a:solidFill>
              <a:srgbClr val="0070C0"/>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44" name="Group 43"/>
          <p:cNvGrpSpPr/>
          <p:nvPr/>
        </p:nvGrpSpPr>
        <p:grpSpPr>
          <a:xfrm>
            <a:off x="1403648" y="1472783"/>
            <a:ext cx="1908024" cy="1328502"/>
            <a:chOff x="1403648" y="1472783"/>
            <a:chExt cx="1908024" cy="1328502"/>
          </a:xfrm>
        </p:grpSpPr>
        <p:grpSp>
          <p:nvGrpSpPr>
            <p:cNvPr id="22" name="Group 21"/>
            <p:cNvGrpSpPr/>
            <p:nvPr/>
          </p:nvGrpSpPr>
          <p:grpSpPr>
            <a:xfrm>
              <a:off x="2013566" y="1472783"/>
              <a:ext cx="864096" cy="864096"/>
              <a:chOff x="2013566" y="1472783"/>
              <a:chExt cx="864096" cy="864096"/>
            </a:xfrm>
          </p:grpSpPr>
          <p:sp>
            <p:nvSpPr>
              <p:cNvPr id="50" name="Oval 49"/>
              <p:cNvSpPr/>
              <p:nvPr/>
            </p:nvSpPr>
            <p:spPr bwMode="auto">
              <a:xfrm>
                <a:off x="2013566"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3" name="Picture 102" descr="52.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7353" y="1713755"/>
                <a:ext cx="368555" cy="396000"/>
              </a:xfrm>
              <a:prstGeom prst="rect">
                <a:avLst/>
              </a:prstGeom>
            </p:spPr>
          </p:pic>
        </p:grpSp>
        <p:sp>
          <p:nvSpPr>
            <p:cNvPr id="10" name="TextBox 9"/>
            <p:cNvSpPr txBox="1"/>
            <p:nvPr/>
          </p:nvSpPr>
          <p:spPr>
            <a:xfrm>
              <a:off x="1619672" y="2369285"/>
              <a:ext cx="1692000" cy="432000"/>
            </a:xfrm>
            <a:prstGeom prst="rect">
              <a:avLst/>
            </a:prstGeom>
            <a:noFill/>
          </p:spPr>
          <p:txBody>
            <a:bodyPr wrap="square" lIns="36000" tIns="36000" rIns="36000" bIns="36000" rtlCol="0" anchor="t">
              <a:noAutofit/>
            </a:bodyPr>
            <a:lstStyle/>
            <a:p>
              <a:pPr fontAlgn="auto">
                <a:lnSpc>
                  <a:spcPct val="100000"/>
                </a:lnSpc>
                <a:spcBef>
                  <a:spcPts val="0"/>
                </a:spcBef>
                <a:spcAft>
                  <a:spcPts val="0"/>
                </a:spcAft>
              </a:pPr>
              <a:r>
                <a:rPr lang="en-GB" sz="900" dirty="0" smtClean="0">
                  <a:latin typeface="Verdana"/>
                  <a:cs typeface="Arial"/>
                </a:rPr>
                <a:t>1. New users need to self-register using the EMA Account Management Portal</a:t>
              </a:r>
              <a:endParaRPr lang="en-GB" sz="900" dirty="0">
                <a:latin typeface="Verdana"/>
                <a:cs typeface="Arial"/>
              </a:endParaRPr>
            </a:p>
          </p:txBody>
        </p:sp>
        <p:sp>
          <p:nvSpPr>
            <p:cNvPr id="72" name="Right Arrow 71"/>
            <p:cNvSpPr/>
            <p:nvPr/>
          </p:nvSpPr>
          <p:spPr bwMode="auto">
            <a:xfrm>
              <a:off x="1403648"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45" name="Group 44"/>
          <p:cNvGrpSpPr/>
          <p:nvPr/>
        </p:nvGrpSpPr>
        <p:grpSpPr>
          <a:xfrm>
            <a:off x="3088808" y="1472783"/>
            <a:ext cx="1768390" cy="1256502"/>
            <a:chOff x="3088808" y="1472783"/>
            <a:chExt cx="1768390" cy="1256502"/>
          </a:xfrm>
        </p:grpSpPr>
        <p:grpSp>
          <p:nvGrpSpPr>
            <p:cNvPr id="23" name="Group 22"/>
            <p:cNvGrpSpPr/>
            <p:nvPr/>
          </p:nvGrpSpPr>
          <p:grpSpPr>
            <a:xfrm>
              <a:off x="3771659" y="1472783"/>
              <a:ext cx="864096" cy="864096"/>
              <a:chOff x="3771659" y="1472783"/>
              <a:chExt cx="864096" cy="864096"/>
            </a:xfrm>
          </p:grpSpPr>
          <p:sp>
            <p:nvSpPr>
              <p:cNvPr id="51" name="Oval 50"/>
              <p:cNvSpPr/>
              <p:nvPr/>
            </p:nvSpPr>
            <p:spPr bwMode="auto">
              <a:xfrm>
                <a:off x="3771659"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4" name="Picture 103" descr="18.e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5707" y="1745001"/>
                <a:ext cx="396000" cy="319661"/>
              </a:xfrm>
              <a:prstGeom prst="rect">
                <a:avLst/>
              </a:prstGeom>
            </p:spPr>
          </p:pic>
        </p:grpSp>
        <p:sp>
          <p:nvSpPr>
            <p:cNvPr id="118" name="TextBox 117"/>
            <p:cNvSpPr txBox="1"/>
            <p:nvPr/>
          </p:nvSpPr>
          <p:spPr>
            <a:xfrm>
              <a:off x="3561198" y="2369285"/>
              <a:ext cx="1296000" cy="360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a:latin typeface="Verdana"/>
                  <a:cs typeface="Arial"/>
                </a:rPr>
                <a:t>2</a:t>
              </a:r>
              <a:r>
                <a:rPr lang="en-GB" dirty="0" smtClean="0">
                  <a:latin typeface="Verdana"/>
                  <a:cs typeface="Arial"/>
                </a:rPr>
                <a:t>. Complete </a:t>
              </a:r>
              <a:r>
                <a:rPr lang="en-GB" dirty="0">
                  <a:latin typeface="Verdana"/>
                  <a:cs typeface="Arial"/>
                </a:rPr>
                <a:t>the user registration process</a:t>
              </a:r>
            </a:p>
          </p:txBody>
        </p:sp>
        <p:sp>
          <p:nvSpPr>
            <p:cNvPr id="73" name="Right Arrow 72"/>
            <p:cNvSpPr/>
            <p:nvPr/>
          </p:nvSpPr>
          <p:spPr bwMode="auto">
            <a:xfrm>
              <a:off x="3088808"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30" name="Group 129"/>
          <p:cNvGrpSpPr/>
          <p:nvPr/>
        </p:nvGrpSpPr>
        <p:grpSpPr>
          <a:xfrm>
            <a:off x="4817282" y="1472783"/>
            <a:ext cx="1873511" cy="1328502"/>
            <a:chOff x="4817282" y="1472783"/>
            <a:chExt cx="1873511" cy="1328502"/>
          </a:xfrm>
        </p:grpSpPr>
        <p:grpSp>
          <p:nvGrpSpPr>
            <p:cNvPr id="52" name="Group 51"/>
            <p:cNvGrpSpPr/>
            <p:nvPr/>
          </p:nvGrpSpPr>
          <p:grpSpPr>
            <a:xfrm>
              <a:off x="5178793" y="1472783"/>
              <a:ext cx="1512000" cy="1328502"/>
              <a:chOff x="5178793" y="1472783"/>
              <a:chExt cx="1512000" cy="1328502"/>
            </a:xfrm>
          </p:grpSpPr>
          <p:grpSp>
            <p:nvGrpSpPr>
              <p:cNvPr id="24" name="Group 23"/>
              <p:cNvGrpSpPr/>
              <p:nvPr/>
            </p:nvGrpSpPr>
            <p:grpSpPr>
              <a:xfrm>
                <a:off x="5481626" y="1472783"/>
                <a:ext cx="864096" cy="864096"/>
                <a:chOff x="5481626" y="1472783"/>
                <a:chExt cx="864096" cy="864096"/>
              </a:xfrm>
            </p:grpSpPr>
            <p:sp>
              <p:nvSpPr>
                <p:cNvPr id="53" name="Oval 52"/>
                <p:cNvSpPr/>
                <p:nvPr/>
              </p:nvSpPr>
              <p:spPr bwMode="auto">
                <a:xfrm>
                  <a:off x="5481626"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5" name="Picture 104" descr="74.em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7524" y="1727159"/>
                  <a:ext cx="398400" cy="360000"/>
                </a:xfrm>
                <a:prstGeom prst="rect">
                  <a:avLst/>
                </a:prstGeom>
              </p:spPr>
            </p:pic>
          </p:grpSp>
          <p:sp>
            <p:nvSpPr>
              <p:cNvPr id="119" name="TextBox 118"/>
              <p:cNvSpPr txBox="1"/>
              <p:nvPr/>
            </p:nvSpPr>
            <p:spPr>
              <a:xfrm>
                <a:off x="5178793" y="2369285"/>
                <a:ext cx="1512000"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3. Login </a:t>
                </a:r>
                <a:r>
                  <a:rPr lang="en-GB" dirty="0">
                    <a:latin typeface="Verdana"/>
                    <a:cs typeface="Arial"/>
                  </a:rPr>
                  <a:t>to EMA Account Management Portal with your account credentials</a:t>
                </a:r>
              </a:p>
            </p:txBody>
          </p:sp>
        </p:grpSp>
        <p:sp>
          <p:nvSpPr>
            <p:cNvPr id="75" name="Right Arrow 74"/>
            <p:cNvSpPr/>
            <p:nvPr/>
          </p:nvSpPr>
          <p:spPr bwMode="auto">
            <a:xfrm>
              <a:off x="4817282"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54" name="Group 53"/>
          <p:cNvGrpSpPr/>
          <p:nvPr/>
        </p:nvGrpSpPr>
        <p:grpSpPr>
          <a:xfrm>
            <a:off x="6516600" y="1472783"/>
            <a:ext cx="1727808" cy="1364502"/>
            <a:chOff x="6516600" y="1472783"/>
            <a:chExt cx="1727808" cy="1364502"/>
          </a:xfrm>
        </p:grpSpPr>
        <p:grpSp>
          <p:nvGrpSpPr>
            <p:cNvPr id="25" name="Group 24"/>
            <p:cNvGrpSpPr/>
            <p:nvPr/>
          </p:nvGrpSpPr>
          <p:grpSpPr>
            <a:xfrm>
              <a:off x="7215656" y="1472783"/>
              <a:ext cx="864096" cy="864096"/>
              <a:chOff x="7215656" y="1472783"/>
              <a:chExt cx="864096" cy="864096"/>
            </a:xfrm>
          </p:grpSpPr>
          <p:sp>
            <p:nvSpPr>
              <p:cNvPr id="102" name="Oval 101"/>
              <p:cNvSpPr/>
              <p:nvPr/>
            </p:nvSpPr>
            <p:spPr bwMode="auto">
              <a:xfrm>
                <a:off x="7215656" y="1472783"/>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06" name="Picture 105" descr="144.em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3662" y="1770469"/>
                <a:ext cx="396000" cy="300808"/>
              </a:xfrm>
              <a:prstGeom prst="rect">
                <a:avLst/>
              </a:prstGeom>
            </p:spPr>
          </p:pic>
        </p:grpSp>
        <p:sp>
          <p:nvSpPr>
            <p:cNvPr id="120" name="TextBox 119"/>
            <p:cNvSpPr txBox="1"/>
            <p:nvPr/>
          </p:nvSpPr>
          <p:spPr>
            <a:xfrm>
              <a:off x="7092408" y="2369285"/>
              <a:ext cx="1152000" cy="468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5. Request </a:t>
              </a:r>
              <a:r>
                <a:rPr lang="en-GB" dirty="0">
                  <a:latin typeface="Verdana"/>
                  <a:cs typeface="Arial"/>
                </a:rPr>
                <a:t>“Industry Super User” role</a:t>
              </a:r>
            </a:p>
          </p:txBody>
        </p:sp>
        <p:sp>
          <p:nvSpPr>
            <p:cNvPr id="76" name="Right Arrow 75"/>
            <p:cNvSpPr/>
            <p:nvPr/>
          </p:nvSpPr>
          <p:spPr bwMode="auto">
            <a:xfrm>
              <a:off x="6516600" y="1652831"/>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66" name="Group 65"/>
          <p:cNvGrpSpPr/>
          <p:nvPr/>
        </p:nvGrpSpPr>
        <p:grpSpPr>
          <a:xfrm>
            <a:off x="1943648" y="5157192"/>
            <a:ext cx="2495765" cy="1336507"/>
            <a:chOff x="1943648" y="5324832"/>
            <a:chExt cx="2495765" cy="1336507"/>
          </a:xfrm>
        </p:grpSpPr>
        <p:grpSp>
          <p:nvGrpSpPr>
            <p:cNvPr id="33" name="Group 32"/>
            <p:cNvGrpSpPr/>
            <p:nvPr/>
          </p:nvGrpSpPr>
          <p:grpSpPr>
            <a:xfrm>
              <a:off x="3095648" y="5324832"/>
              <a:ext cx="864096" cy="864096"/>
              <a:chOff x="3095648" y="5324832"/>
              <a:chExt cx="864096" cy="864096"/>
            </a:xfrm>
          </p:grpSpPr>
          <p:sp>
            <p:nvSpPr>
              <p:cNvPr id="90" name="Oval 89"/>
              <p:cNvSpPr/>
              <p:nvPr/>
            </p:nvSpPr>
            <p:spPr bwMode="auto">
              <a:xfrm>
                <a:off x="3095648" y="5324832"/>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11" name="Picture 110" descr="33.em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31878" y="5585468"/>
                <a:ext cx="396000" cy="366935"/>
              </a:xfrm>
              <a:prstGeom prst="rect">
                <a:avLst/>
              </a:prstGeom>
            </p:spPr>
          </p:pic>
        </p:grpSp>
        <p:sp>
          <p:nvSpPr>
            <p:cNvPr id="125" name="TextBox 124"/>
            <p:cNvSpPr txBox="1"/>
            <p:nvPr/>
          </p:nvSpPr>
          <p:spPr>
            <a:xfrm>
              <a:off x="2639413" y="6229339"/>
              <a:ext cx="1800000"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10. Industry </a:t>
              </a:r>
              <a:r>
                <a:rPr lang="en-GB" dirty="0">
                  <a:latin typeface="Verdana"/>
                  <a:cs typeface="Arial"/>
                </a:rPr>
                <a:t>Super User role granted and organisation affiliation confirmed</a:t>
              </a:r>
            </a:p>
          </p:txBody>
        </p:sp>
        <p:sp>
          <p:nvSpPr>
            <p:cNvPr id="77" name="Right Arrow 76"/>
            <p:cNvSpPr/>
            <p:nvPr/>
          </p:nvSpPr>
          <p:spPr bwMode="auto">
            <a:xfrm>
              <a:off x="1943648" y="5504880"/>
              <a:ext cx="1044176"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67" name="Group 66"/>
          <p:cNvGrpSpPr/>
          <p:nvPr/>
        </p:nvGrpSpPr>
        <p:grpSpPr>
          <a:xfrm>
            <a:off x="4046962" y="5157192"/>
            <a:ext cx="3453135" cy="1336507"/>
            <a:chOff x="4046962" y="5324832"/>
            <a:chExt cx="3453135" cy="1336507"/>
          </a:xfrm>
        </p:grpSpPr>
        <p:grpSp>
          <p:nvGrpSpPr>
            <p:cNvPr id="34" name="Group 33"/>
            <p:cNvGrpSpPr/>
            <p:nvPr/>
          </p:nvGrpSpPr>
          <p:grpSpPr>
            <a:xfrm>
              <a:off x="6300192" y="5324832"/>
              <a:ext cx="864096" cy="864096"/>
              <a:chOff x="6300192" y="5324832"/>
              <a:chExt cx="864096" cy="864096"/>
            </a:xfrm>
          </p:grpSpPr>
          <p:pic>
            <p:nvPicPr>
              <p:cNvPr id="89" name="Picture 88" descr="26.em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34240" y="5631828"/>
                <a:ext cx="396000" cy="250104"/>
              </a:xfrm>
              <a:prstGeom prst="rect">
                <a:avLst/>
              </a:prstGeom>
            </p:spPr>
          </p:pic>
          <p:sp>
            <p:nvSpPr>
              <p:cNvPr id="93" name="Oval 92"/>
              <p:cNvSpPr/>
              <p:nvPr/>
            </p:nvSpPr>
            <p:spPr bwMode="auto">
              <a:xfrm>
                <a:off x="6300192" y="5324832"/>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sp>
          <p:nvSpPr>
            <p:cNvPr id="126" name="TextBox 125"/>
            <p:cNvSpPr txBox="1"/>
            <p:nvPr/>
          </p:nvSpPr>
          <p:spPr>
            <a:xfrm>
              <a:off x="5988097" y="6229339"/>
              <a:ext cx="1512000"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11. Notification </a:t>
              </a:r>
              <a:r>
                <a:rPr lang="en-GB" dirty="0">
                  <a:latin typeface="Verdana"/>
                  <a:cs typeface="Arial"/>
                </a:rPr>
                <a:t>of Industry Super User role</a:t>
              </a:r>
            </a:p>
          </p:txBody>
        </p:sp>
        <p:sp>
          <p:nvSpPr>
            <p:cNvPr id="78" name="Right Arrow 77"/>
            <p:cNvSpPr/>
            <p:nvPr/>
          </p:nvSpPr>
          <p:spPr bwMode="auto">
            <a:xfrm>
              <a:off x="4046962" y="5504880"/>
              <a:ext cx="2181221"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56" name="Group 55"/>
          <p:cNvGrpSpPr/>
          <p:nvPr/>
        </p:nvGrpSpPr>
        <p:grpSpPr>
          <a:xfrm>
            <a:off x="3795993" y="3068960"/>
            <a:ext cx="3134246" cy="1340000"/>
            <a:chOff x="2489618" y="3068960"/>
            <a:chExt cx="3134246" cy="1340000"/>
          </a:xfrm>
        </p:grpSpPr>
        <p:grpSp>
          <p:nvGrpSpPr>
            <p:cNvPr id="30" name="Group 29"/>
            <p:cNvGrpSpPr/>
            <p:nvPr/>
          </p:nvGrpSpPr>
          <p:grpSpPr>
            <a:xfrm>
              <a:off x="3065649" y="3068960"/>
              <a:ext cx="864096" cy="864096"/>
              <a:chOff x="3065649" y="3068960"/>
              <a:chExt cx="864096" cy="864096"/>
            </a:xfrm>
          </p:grpSpPr>
          <p:pic>
            <p:nvPicPr>
              <p:cNvPr id="64" name="Picture 63" descr="107.emf"/>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66586" y="3321008"/>
                <a:ext cx="262222" cy="360000"/>
              </a:xfrm>
              <a:prstGeom prst="rect">
                <a:avLst/>
              </a:prstGeom>
            </p:spPr>
          </p:pic>
          <p:sp>
            <p:nvSpPr>
              <p:cNvPr id="65" name="Oval 64"/>
              <p:cNvSpPr/>
              <p:nvPr/>
            </p:nvSpPr>
            <p:spPr bwMode="auto">
              <a:xfrm>
                <a:off x="3065649" y="3068960"/>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sp>
          <p:nvSpPr>
            <p:cNvPr id="70" name="TextBox 69"/>
            <p:cNvSpPr txBox="1"/>
            <p:nvPr/>
          </p:nvSpPr>
          <p:spPr>
            <a:xfrm>
              <a:off x="2489618" y="3976960"/>
              <a:ext cx="2034256"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7. Submit additional information; note the access request number.</a:t>
              </a:r>
              <a:endParaRPr lang="en-GB" dirty="0">
                <a:latin typeface="Verdana"/>
                <a:cs typeface="Arial"/>
              </a:endParaRPr>
            </a:p>
          </p:txBody>
        </p:sp>
        <p:sp>
          <p:nvSpPr>
            <p:cNvPr id="86" name="Right Arrow 85"/>
            <p:cNvSpPr/>
            <p:nvPr/>
          </p:nvSpPr>
          <p:spPr bwMode="auto">
            <a:xfrm rot="10800000">
              <a:off x="4023705" y="3249008"/>
              <a:ext cx="1600159"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49" name="Group 48"/>
          <p:cNvGrpSpPr/>
          <p:nvPr/>
        </p:nvGrpSpPr>
        <p:grpSpPr>
          <a:xfrm>
            <a:off x="2387974" y="796788"/>
            <a:ext cx="3624090" cy="582241"/>
            <a:chOff x="2387974" y="796788"/>
            <a:chExt cx="3624090" cy="582241"/>
          </a:xfrm>
        </p:grpSpPr>
        <p:sp>
          <p:nvSpPr>
            <p:cNvPr id="62" name="TextBox 61"/>
            <p:cNvSpPr txBox="1"/>
            <p:nvPr/>
          </p:nvSpPr>
          <p:spPr>
            <a:xfrm>
              <a:off x="2971781" y="796788"/>
              <a:ext cx="2196000" cy="360000"/>
            </a:xfrm>
            <a:prstGeom prst="rect">
              <a:avLst/>
            </a:prstGeom>
            <a:noFill/>
          </p:spPr>
          <p:txBody>
            <a:bodyPr wrap="square" lIns="36000" tIns="36000" rIns="36000" bIns="36000" rtlCol="0" anchor="ctr">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4. Existing </a:t>
              </a:r>
              <a:r>
                <a:rPr lang="en-GB" dirty="0">
                  <a:latin typeface="Verdana"/>
                  <a:cs typeface="Arial"/>
                </a:rPr>
                <a:t>users go straight to login EMA Account Management Portal</a:t>
              </a:r>
            </a:p>
          </p:txBody>
        </p:sp>
        <p:sp>
          <p:nvSpPr>
            <p:cNvPr id="15" name="Bent Arrow 14"/>
            <p:cNvSpPr/>
            <p:nvPr/>
          </p:nvSpPr>
          <p:spPr bwMode="auto">
            <a:xfrm>
              <a:off x="2387974" y="868280"/>
              <a:ext cx="540000" cy="468000"/>
            </a:xfrm>
            <a:prstGeom prst="bentArrow">
              <a:avLst/>
            </a:prstGeom>
            <a:solidFill>
              <a:srgbClr val="0070C0">
                <a:alpha val="8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a:p>
          </p:txBody>
        </p:sp>
        <p:sp>
          <p:nvSpPr>
            <p:cNvPr id="17" name="Bent Arrow 16"/>
            <p:cNvSpPr/>
            <p:nvPr/>
          </p:nvSpPr>
          <p:spPr bwMode="auto">
            <a:xfrm rot="5400000">
              <a:off x="5364064" y="731029"/>
              <a:ext cx="468000" cy="828000"/>
            </a:xfrm>
            <a:prstGeom prst="bentArrow">
              <a:avLst/>
            </a:prstGeom>
            <a:solidFill>
              <a:srgbClr val="0070C0">
                <a:alpha val="8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a:p>
          </p:txBody>
        </p:sp>
      </p:grpSp>
      <p:grpSp>
        <p:nvGrpSpPr>
          <p:cNvPr id="59" name="Group 58"/>
          <p:cNvGrpSpPr/>
          <p:nvPr/>
        </p:nvGrpSpPr>
        <p:grpSpPr>
          <a:xfrm>
            <a:off x="251520" y="3429216"/>
            <a:ext cx="1875921" cy="2992475"/>
            <a:chOff x="251520" y="3429216"/>
            <a:chExt cx="1875921" cy="2992475"/>
          </a:xfrm>
        </p:grpSpPr>
        <p:grpSp>
          <p:nvGrpSpPr>
            <p:cNvPr id="32" name="Group 31"/>
            <p:cNvGrpSpPr/>
            <p:nvPr/>
          </p:nvGrpSpPr>
          <p:grpSpPr>
            <a:xfrm>
              <a:off x="973338" y="5085184"/>
              <a:ext cx="864096" cy="864096"/>
              <a:chOff x="973338" y="5085184"/>
              <a:chExt cx="864096" cy="864096"/>
            </a:xfrm>
          </p:grpSpPr>
          <p:sp>
            <p:nvSpPr>
              <p:cNvPr id="87" name="Oval 86"/>
              <p:cNvSpPr/>
              <p:nvPr/>
            </p:nvSpPr>
            <p:spPr bwMode="auto">
              <a:xfrm>
                <a:off x="973338" y="5085184"/>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12" name="Picture 111" descr="11.em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27485" y="5345820"/>
                <a:ext cx="404387" cy="360000"/>
              </a:xfrm>
              <a:prstGeom prst="rect">
                <a:avLst/>
              </a:prstGeom>
            </p:spPr>
          </p:pic>
        </p:grpSp>
        <p:sp>
          <p:nvSpPr>
            <p:cNvPr id="124" name="TextBox 123"/>
            <p:cNvSpPr txBox="1"/>
            <p:nvPr/>
          </p:nvSpPr>
          <p:spPr>
            <a:xfrm>
              <a:off x="670827" y="5989691"/>
              <a:ext cx="1456614" cy="432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a:latin typeface="Verdana"/>
                  <a:cs typeface="Arial"/>
                </a:rPr>
                <a:t>9</a:t>
              </a:r>
              <a:r>
                <a:rPr lang="en-GB" dirty="0" smtClean="0">
                  <a:latin typeface="Verdana"/>
                  <a:cs typeface="Arial"/>
                </a:rPr>
                <a:t>. Existing Super User processes requests for additional Super Users.</a:t>
              </a:r>
              <a:endParaRPr lang="en-GB" dirty="0">
                <a:latin typeface="Verdana"/>
                <a:cs typeface="Arial"/>
              </a:endParaRPr>
            </a:p>
          </p:txBody>
        </p:sp>
        <p:sp>
          <p:nvSpPr>
            <p:cNvPr id="94" name="Curved Right Arrow 93"/>
            <p:cNvSpPr/>
            <p:nvPr/>
          </p:nvSpPr>
          <p:spPr bwMode="auto">
            <a:xfrm>
              <a:off x="251520" y="3429216"/>
              <a:ext cx="540000" cy="2160000"/>
            </a:xfrm>
            <a:prstGeom prst="curvedRightArrow">
              <a:avLst/>
            </a:prstGeom>
            <a:solidFill>
              <a:srgbClr val="0070C0"/>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2" name="Group 1"/>
          <p:cNvGrpSpPr/>
          <p:nvPr/>
        </p:nvGrpSpPr>
        <p:grpSpPr>
          <a:xfrm>
            <a:off x="601480" y="3068960"/>
            <a:ext cx="2926215" cy="1776222"/>
            <a:chOff x="601480" y="3068960"/>
            <a:chExt cx="2926215" cy="1776222"/>
          </a:xfrm>
        </p:grpSpPr>
        <p:grpSp>
          <p:nvGrpSpPr>
            <p:cNvPr id="58" name="Group 57"/>
            <p:cNvGrpSpPr/>
            <p:nvPr/>
          </p:nvGrpSpPr>
          <p:grpSpPr>
            <a:xfrm>
              <a:off x="601480" y="3068960"/>
              <a:ext cx="2926215" cy="1776222"/>
              <a:chOff x="601480" y="3068960"/>
              <a:chExt cx="2926215" cy="1776222"/>
            </a:xfrm>
          </p:grpSpPr>
          <p:sp>
            <p:nvSpPr>
              <p:cNvPr id="96" name="Oval 95"/>
              <p:cNvSpPr/>
              <p:nvPr/>
            </p:nvSpPr>
            <p:spPr bwMode="auto">
              <a:xfrm>
                <a:off x="971600" y="3068960"/>
                <a:ext cx="864096" cy="864096"/>
              </a:xfrm>
              <a:prstGeom prst="ellipse">
                <a:avLst/>
              </a:prstGeom>
              <a:noFill/>
              <a:ln w="19050" cap="flat" cmpd="sng" algn="ctr">
                <a:solidFill>
                  <a:schemeClr val="accent6">
                    <a:lumMod val="50000"/>
                  </a:schemeClr>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23" name="TextBox 122"/>
              <p:cNvSpPr txBox="1"/>
              <p:nvPr/>
            </p:nvSpPr>
            <p:spPr>
              <a:xfrm>
                <a:off x="601480" y="3981182"/>
                <a:ext cx="2602368" cy="864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8. Industry companies are responsible for defining their own criteria for approving Super User affiliation requests.</a:t>
                </a:r>
                <a:endParaRPr lang="en-GB" dirty="0">
                  <a:latin typeface="Verdana"/>
                  <a:cs typeface="Arial"/>
                </a:endParaRPr>
              </a:p>
            </p:txBody>
          </p:sp>
          <p:sp>
            <p:nvSpPr>
              <p:cNvPr id="80" name="Right Arrow 79"/>
              <p:cNvSpPr/>
              <p:nvPr/>
            </p:nvSpPr>
            <p:spPr bwMode="auto">
              <a:xfrm rot="10800000">
                <a:off x="1943351" y="3267008"/>
                <a:ext cx="1584344"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pic>
          <p:nvPicPr>
            <p:cNvPr id="113" name="Picture 112" descr="110.em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19134" y="3321008"/>
              <a:ext cx="360000" cy="360000"/>
            </a:xfrm>
            <a:prstGeom prst="rect">
              <a:avLst/>
            </a:prstGeom>
          </p:spPr>
        </p:pic>
      </p:grpSp>
      <p:sp>
        <p:nvSpPr>
          <p:cNvPr id="6" name="Line Callout 1 5"/>
          <p:cNvSpPr/>
          <p:nvPr/>
        </p:nvSpPr>
        <p:spPr bwMode="auto">
          <a:xfrm>
            <a:off x="6498679" y="707403"/>
            <a:ext cx="1224000" cy="576000"/>
          </a:xfrm>
          <a:prstGeom prst="borderCallout1">
            <a:avLst>
              <a:gd name="adj1" fmla="val 100129"/>
              <a:gd name="adj2" fmla="val -704"/>
              <a:gd name="adj3" fmla="val 144816"/>
              <a:gd name="adj4" fmla="val -25777"/>
            </a:avLst>
          </a:prstGeom>
          <a:solidFill>
            <a:schemeClr val="accent1"/>
          </a:solidFill>
          <a:ln w="9525" cap="rnd" cmpd="sng" algn="ctr">
            <a:solidFill>
              <a:srgbClr val="0070C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spAutoFit/>
          </a:bodyPr>
          <a:lstStyle/>
          <a:p>
            <a:r>
              <a:rPr lang="en-GB" sz="800" dirty="0"/>
              <a:t>First-time Portal users need to setup their security questions</a:t>
            </a:r>
          </a:p>
        </p:txBody>
      </p:sp>
      <p:sp>
        <p:nvSpPr>
          <p:cNvPr id="91" name="Slide Number Placeholder 4"/>
          <p:cNvSpPr>
            <a:spLocks noGrp="1"/>
          </p:cNvSpPr>
          <p:nvPr>
            <p:ph type="sldNum" sz="quarter" idx="11"/>
          </p:nvPr>
        </p:nvSpPr>
        <p:spPr>
          <a:xfrm>
            <a:off x="35496" y="6405563"/>
            <a:ext cx="307975" cy="239712"/>
          </a:xfrm>
        </p:spPr>
        <p:txBody>
          <a:bodyPr/>
          <a:lstStyle/>
          <a:p>
            <a:fld id="{7957F717-FD23-493C-BA54-F5AB575BDEC9}" type="slidenum">
              <a:rPr lang="en-GB" altLang="en-US" smtClean="0">
                <a:solidFill>
                  <a:srgbClr val="000000"/>
                </a:solidFill>
              </a:rPr>
              <a:pPr/>
              <a:t>42</a:t>
            </a:fld>
            <a:endParaRPr lang="en-GB" altLang="en-US" dirty="0">
              <a:solidFill>
                <a:srgbClr val="000000"/>
              </a:solidFill>
            </a:endParaRPr>
          </a:p>
        </p:txBody>
      </p:sp>
      <p:sp>
        <p:nvSpPr>
          <p:cNvPr id="92" name="Title 1"/>
          <p:cNvSpPr txBox="1">
            <a:spLocks/>
          </p:cNvSpPr>
          <p:nvPr/>
        </p:nvSpPr>
        <p:spPr bwMode="auto">
          <a:xfrm>
            <a:off x="236662" y="0"/>
            <a:ext cx="7092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kern="0" dirty="0">
                <a:solidFill>
                  <a:srgbClr val="FFFFFF"/>
                </a:solidFill>
              </a:rPr>
              <a:t>Registering Additional Industry Super Users</a:t>
            </a:r>
          </a:p>
        </p:txBody>
      </p:sp>
      <p:grpSp>
        <p:nvGrpSpPr>
          <p:cNvPr id="109" name="Group 108"/>
          <p:cNvGrpSpPr/>
          <p:nvPr/>
        </p:nvGrpSpPr>
        <p:grpSpPr>
          <a:xfrm>
            <a:off x="370952" y="1475178"/>
            <a:ext cx="811420" cy="811420"/>
            <a:chOff x="394822" y="1499121"/>
            <a:chExt cx="811420" cy="811420"/>
          </a:xfrm>
        </p:grpSpPr>
        <p:pic>
          <p:nvPicPr>
            <p:cNvPr id="110" name="Picture 109" descr="2.emf"/>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7722" y="1617434"/>
              <a:ext cx="225622" cy="574797"/>
            </a:xfrm>
            <a:prstGeom prst="rect">
              <a:avLst/>
            </a:prstGeom>
          </p:spPr>
        </p:pic>
        <p:sp>
          <p:nvSpPr>
            <p:cNvPr id="114" name="Oval 113"/>
            <p:cNvSpPr/>
            <p:nvPr/>
          </p:nvSpPr>
          <p:spPr bwMode="auto">
            <a:xfrm>
              <a:off x="394822" y="1499121"/>
              <a:ext cx="811420" cy="811420"/>
            </a:xfrm>
            <a:prstGeom prst="ellipse">
              <a:avLst/>
            </a:prstGeom>
            <a:noFill/>
            <a:ln w="19050" cap="flat" cmpd="sng" algn="ctr">
              <a:solidFill>
                <a:srgbClr val="92D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15" name="Group 114"/>
          <p:cNvGrpSpPr/>
          <p:nvPr/>
        </p:nvGrpSpPr>
        <p:grpSpPr>
          <a:xfrm>
            <a:off x="7253746" y="5389023"/>
            <a:ext cx="1578088" cy="811420"/>
            <a:chOff x="7253746" y="5389023"/>
            <a:chExt cx="1578088" cy="811420"/>
          </a:xfrm>
        </p:grpSpPr>
        <p:grpSp>
          <p:nvGrpSpPr>
            <p:cNvPr id="116" name="Group 115"/>
            <p:cNvGrpSpPr/>
            <p:nvPr/>
          </p:nvGrpSpPr>
          <p:grpSpPr>
            <a:xfrm>
              <a:off x="8020414" y="5389023"/>
              <a:ext cx="811420" cy="811420"/>
              <a:chOff x="8020414" y="5389023"/>
              <a:chExt cx="811420" cy="811420"/>
            </a:xfrm>
          </p:grpSpPr>
          <p:sp>
            <p:nvSpPr>
              <p:cNvPr id="127" name="Oval 126"/>
              <p:cNvSpPr/>
              <p:nvPr/>
            </p:nvSpPr>
            <p:spPr bwMode="auto">
              <a:xfrm>
                <a:off x="8020414" y="5389023"/>
                <a:ext cx="811420" cy="811420"/>
              </a:xfrm>
              <a:prstGeom prst="ellipse">
                <a:avLst/>
              </a:prstGeom>
              <a:noFill/>
              <a:ln w="19050" cap="flat" cmpd="sng" algn="ctr">
                <a:solidFill>
                  <a:schemeClr val="accent2"/>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28" name="AutoShape 4"/>
              <p:cNvSpPr>
                <a:spLocks noChangeAspect="1" noChangeArrowheads="1" noTextEdit="1"/>
              </p:cNvSpPr>
              <p:nvPr/>
            </p:nvSpPr>
            <p:spPr bwMode="auto">
              <a:xfrm>
                <a:off x="8063243" y="5445852"/>
                <a:ext cx="725762" cy="69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fontAlgn="auto">
                  <a:lnSpc>
                    <a:spcPct val="100000"/>
                  </a:lnSpc>
                  <a:spcBef>
                    <a:spcPts val="0"/>
                  </a:spcBef>
                  <a:spcAft>
                    <a:spcPts val="0"/>
                  </a:spcAft>
                </a:pPr>
                <a:endParaRPr lang="en-GB" sz="1800" dirty="0">
                  <a:latin typeface="Verdana"/>
                  <a:cs typeface="Arial"/>
                </a:endParaRPr>
              </a:p>
            </p:txBody>
          </p:sp>
          <p:sp>
            <p:nvSpPr>
              <p:cNvPr id="129" name="Freeform 6"/>
              <p:cNvSpPr>
                <a:spLocks/>
              </p:cNvSpPr>
              <p:nvPr/>
            </p:nvSpPr>
            <p:spPr bwMode="auto">
              <a:xfrm>
                <a:off x="8178272" y="5556443"/>
                <a:ext cx="495705" cy="476581"/>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lnSpc>
                    <a:spcPct val="100000"/>
                  </a:lnSpc>
                  <a:spcBef>
                    <a:spcPts val="0"/>
                  </a:spcBef>
                  <a:spcAft>
                    <a:spcPts val="0"/>
                  </a:spcAft>
                </a:pPr>
                <a:endParaRPr lang="en-GB" sz="1800" dirty="0">
                  <a:latin typeface="Verdana"/>
                  <a:cs typeface="Arial"/>
                </a:endParaRPr>
              </a:p>
            </p:txBody>
          </p:sp>
        </p:grpSp>
        <p:sp>
          <p:nvSpPr>
            <p:cNvPr id="117" name="Right Arrow 116"/>
            <p:cNvSpPr/>
            <p:nvPr/>
          </p:nvSpPr>
          <p:spPr bwMode="auto">
            <a:xfrm>
              <a:off x="7253746" y="5504880"/>
              <a:ext cx="54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spTree>
    <p:extLst>
      <p:ext uri="{BB962C8B-B14F-4D97-AF65-F5344CB8AC3E}">
        <p14:creationId xmlns:p14="http://schemas.microsoft.com/office/powerpoint/2010/main" val="26952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left)">
                                      <p:cBhvr>
                                        <p:cTn id="17" dur="500"/>
                                        <p:tgtEl>
                                          <p:spTgt spid="1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right)">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righ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up)">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left)">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wipe(left)">
                                      <p:cBhvr>
                                        <p:cTn id="7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71"/>
          <p:cNvGrpSpPr/>
          <p:nvPr/>
        </p:nvGrpSpPr>
        <p:grpSpPr>
          <a:xfrm>
            <a:off x="153498" y="703034"/>
            <a:ext cx="8890822" cy="6009275"/>
            <a:chOff x="153498" y="703034"/>
            <a:chExt cx="8890822" cy="6009275"/>
          </a:xfrm>
        </p:grpSpPr>
        <p:grpSp>
          <p:nvGrpSpPr>
            <p:cNvPr id="14" name="Group 13"/>
            <p:cNvGrpSpPr/>
            <p:nvPr/>
          </p:nvGrpSpPr>
          <p:grpSpPr>
            <a:xfrm>
              <a:off x="153498" y="2539026"/>
              <a:ext cx="1943017" cy="4162378"/>
              <a:chOff x="153498" y="2539026"/>
              <a:chExt cx="1943017" cy="4162378"/>
            </a:xfrm>
          </p:grpSpPr>
          <p:sp>
            <p:nvSpPr>
              <p:cNvPr id="159" name="Rounded Rectangle 158"/>
              <p:cNvSpPr/>
              <p:nvPr/>
            </p:nvSpPr>
            <p:spPr bwMode="auto">
              <a:xfrm>
                <a:off x="266760" y="2831431"/>
                <a:ext cx="1829755" cy="3869973"/>
              </a:xfrm>
              <a:prstGeom prst="roundRect">
                <a:avLst/>
              </a:prstGeom>
              <a:solidFill>
                <a:srgbClr val="FFE7C8">
                  <a:alpha val="50196"/>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a:p>
            </p:txBody>
          </p:sp>
          <p:sp>
            <p:nvSpPr>
              <p:cNvPr id="161" name="TextBox 160"/>
              <p:cNvSpPr txBox="1"/>
              <p:nvPr/>
            </p:nvSpPr>
            <p:spPr>
              <a:xfrm>
                <a:off x="153498" y="2539026"/>
                <a:ext cx="1205879" cy="349702"/>
              </a:xfrm>
              <a:prstGeom prst="rect">
                <a:avLst/>
              </a:prstGeom>
              <a:solidFill>
                <a:schemeClr val="bg1"/>
              </a:solidFill>
              <a:ln>
                <a:solidFill>
                  <a:schemeClr val="bg1">
                    <a:lumMod val="50000"/>
                  </a:schemeClr>
                </a:solidFill>
              </a:ln>
            </p:spPr>
            <p:txBody>
              <a:bodyPr wrap="square" lIns="36000" tIns="36000" rIns="36000" bIns="36000" rtlCol="0" anchor="ctr">
                <a:spAutoFit/>
              </a:bodyPr>
              <a:lstStyle/>
              <a:p>
                <a:pPr algn="l" fontAlgn="auto">
                  <a:lnSpc>
                    <a:spcPct val="100000"/>
                  </a:lnSpc>
                  <a:spcBef>
                    <a:spcPts val="0"/>
                  </a:spcBef>
                  <a:spcAft>
                    <a:spcPts val="0"/>
                  </a:spcAft>
                </a:pPr>
                <a:r>
                  <a:rPr lang="en-GB" sz="900" b="1" dirty="0" smtClean="0">
                    <a:latin typeface="Verdana"/>
                    <a:cs typeface="Arial"/>
                  </a:rPr>
                  <a:t>EMA Service Desk Portal</a:t>
                </a:r>
                <a:endParaRPr lang="en-GB" sz="900" b="1" dirty="0">
                  <a:latin typeface="Verdana"/>
                  <a:cs typeface="Arial"/>
                </a:endParaRPr>
              </a:p>
            </p:txBody>
          </p:sp>
        </p:grpSp>
        <p:grpSp>
          <p:nvGrpSpPr>
            <p:cNvPr id="16" name="Group 15"/>
            <p:cNvGrpSpPr/>
            <p:nvPr/>
          </p:nvGrpSpPr>
          <p:grpSpPr>
            <a:xfrm>
              <a:off x="2179053" y="781726"/>
              <a:ext cx="6300604" cy="5930583"/>
              <a:chOff x="2179053" y="781726"/>
              <a:chExt cx="6300604" cy="5930583"/>
            </a:xfrm>
          </p:grpSpPr>
          <p:sp>
            <p:nvSpPr>
              <p:cNvPr id="158" name="Rounded Rectangle 157"/>
              <p:cNvSpPr/>
              <p:nvPr/>
            </p:nvSpPr>
            <p:spPr bwMode="auto">
              <a:xfrm>
                <a:off x="4423222" y="4653137"/>
                <a:ext cx="3130099" cy="1960590"/>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smtClean="0"/>
              </a:p>
            </p:txBody>
          </p:sp>
          <p:sp>
            <p:nvSpPr>
              <p:cNvPr id="154" name="Rounded Rectangle 153"/>
              <p:cNvSpPr/>
              <p:nvPr/>
            </p:nvSpPr>
            <p:spPr bwMode="auto">
              <a:xfrm>
                <a:off x="2179053" y="781726"/>
                <a:ext cx="2902740" cy="5832000"/>
              </a:xfrm>
              <a:prstGeom prst="roundRect">
                <a:avLst/>
              </a:prstGeom>
              <a:solidFill>
                <a:srgbClr val="F2F2F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smtClean="0"/>
              </a:p>
            </p:txBody>
          </p:sp>
          <p:sp>
            <p:nvSpPr>
              <p:cNvPr id="155" name="TextBox 154"/>
              <p:cNvSpPr txBox="1"/>
              <p:nvPr/>
            </p:nvSpPr>
            <p:spPr>
              <a:xfrm>
                <a:off x="7000446" y="6362607"/>
                <a:ext cx="1479211" cy="349702"/>
              </a:xfrm>
              <a:prstGeom prst="rect">
                <a:avLst/>
              </a:prstGeom>
              <a:solidFill>
                <a:schemeClr val="bg1"/>
              </a:solidFill>
              <a:ln>
                <a:solidFill>
                  <a:schemeClr val="bg1">
                    <a:lumMod val="50000"/>
                  </a:schemeClr>
                </a:solidFill>
              </a:ln>
            </p:spPr>
            <p:txBody>
              <a:bodyPr wrap="square" lIns="36000" tIns="36000" rIns="36000" bIns="36000" rtlCol="0" anchor="ctr">
                <a:spAutoFit/>
              </a:bodyPr>
              <a:lstStyle>
                <a:defPPr>
                  <a:defRPr lang="en-US"/>
                </a:defPPr>
                <a:lvl1pPr algn="ctr">
                  <a:defRPr sz="600" b="1"/>
                </a:lvl1pPr>
              </a:lstStyle>
              <a:p>
                <a:pPr fontAlgn="auto">
                  <a:lnSpc>
                    <a:spcPct val="100000"/>
                  </a:lnSpc>
                  <a:spcBef>
                    <a:spcPts val="0"/>
                  </a:spcBef>
                  <a:spcAft>
                    <a:spcPts val="0"/>
                  </a:spcAft>
                </a:pPr>
                <a:r>
                  <a:rPr lang="en-GB" sz="900" dirty="0">
                    <a:latin typeface="Verdana"/>
                    <a:cs typeface="Arial"/>
                  </a:rPr>
                  <a:t>EMA Account Management Portal</a:t>
                </a:r>
              </a:p>
            </p:txBody>
          </p:sp>
        </p:grpSp>
        <p:grpSp>
          <p:nvGrpSpPr>
            <p:cNvPr id="20" name="Group 19"/>
            <p:cNvGrpSpPr/>
            <p:nvPr/>
          </p:nvGrpSpPr>
          <p:grpSpPr>
            <a:xfrm>
              <a:off x="5156320" y="703034"/>
              <a:ext cx="3888000" cy="3876691"/>
              <a:chOff x="5156320" y="703034"/>
              <a:chExt cx="3888000" cy="3876691"/>
            </a:xfrm>
          </p:grpSpPr>
          <p:sp>
            <p:nvSpPr>
              <p:cNvPr id="156" name="Rounded Rectangle 155"/>
              <p:cNvSpPr/>
              <p:nvPr/>
            </p:nvSpPr>
            <p:spPr bwMode="auto">
              <a:xfrm>
                <a:off x="5156320" y="727725"/>
                <a:ext cx="3888000" cy="3852000"/>
              </a:xfrm>
              <a:prstGeom prst="roundRect">
                <a:avLst/>
              </a:prstGeom>
              <a:solidFill>
                <a:srgbClr val="CDD0E7">
                  <a:alpha val="60000"/>
                </a:srgbClr>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endParaRPr lang="en-GB" dirty="0" smtClean="0"/>
              </a:p>
            </p:txBody>
          </p:sp>
          <p:sp>
            <p:nvSpPr>
              <p:cNvPr id="157" name="TextBox 156"/>
              <p:cNvSpPr txBox="1"/>
              <p:nvPr/>
            </p:nvSpPr>
            <p:spPr>
              <a:xfrm>
                <a:off x="5243359" y="703034"/>
                <a:ext cx="576000" cy="349702"/>
              </a:xfrm>
              <a:prstGeom prst="rect">
                <a:avLst/>
              </a:prstGeom>
              <a:solidFill>
                <a:schemeClr val="bg1"/>
              </a:solidFill>
              <a:ln>
                <a:solidFill>
                  <a:schemeClr val="bg1">
                    <a:lumMod val="50000"/>
                  </a:schemeClr>
                </a:solidFill>
              </a:ln>
            </p:spPr>
            <p:txBody>
              <a:bodyPr wrap="square" lIns="36000" tIns="36000" rIns="36000" bIns="36000" rtlCol="0" anchor="ctr">
                <a:spAutoFit/>
              </a:bodyPr>
              <a:lstStyle>
                <a:defPPr>
                  <a:defRPr lang="en-US"/>
                </a:defPPr>
                <a:lvl1pPr algn="ctr">
                  <a:defRPr sz="600" b="1"/>
                </a:lvl1pPr>
              </a:lstStyle>
              <a:p>
                <a:pPr fontAlgn="auto">
                  <a:lnSpc>
                    <a:spcPct val="100000"/>
                  </a:lnSpc>
                  <a:spcBef>
                    <a:spcPts val="0"/>
                  </a:spcBef>
                  <a:spcAft>
                    <a:spcPts val="0"/>
                  </a:spcAft>
                </a:pPr>
                <a:r>
                  <a:rPr lang="en-GB" sz="900" dirty="0">
                    <a:latin typeface="Verdana"/>
                    <a:cs typeface="Arial"/>
                  </a:rPr>
                  <a:t>OMS Portal</a:t>
                </a:r>
              </a:p>
            </p:txBody>
          </p:sp>
        </p:grpSp>
      </p:grpSp>
      <p:grpSp>
        <p:nvGrpSpPr>
          <p:cNvPr id="163" name="Group 162"/>
          <p:cNvGrpSpPr/>
          <p:nvPr/>
        </p:nvGrpSpPr>
        <p:grpSpPr>
          <a:xfrm>
            <a:off x="6976672" y="920721"/>
            <a:ext cx="2100110" cy="1548112"/>
            <a:chOff x="6976672" y="920721"/>
            <a:chExt cx="2100110" cy="1548112"/>
          </a:xfrm>
        </p:grpSpPr>
        <p:sp>
          <p:nvSpPr>
            <p:cNvPr id="76" name="Right Arrow 75"/>
            <p:cNvSpPr/>
            <p:nvPr/>
          </p:nvSpPr>
          <p:spPr bwMode="auto">
            <a:xfrm>
              <a:off x="6976672" y="1100769"/>
              <a:ext cx="72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2" name="Group 1"/>
            <p:cNvGrpSpPr/>
            <p:nvPr/>
          </p:nvGrpSpPr>
          <p:grpSpPr>
            <a:xfrm>
              <a:off x="7543470" y="920721"/>
              <a:ext cx="1533312" cy="1548112"/>
              <a:chOff x="7495344" y="920721"/>
              <a:chExt cx="1533312" cy="1548112"/>
            </a:xfrm>
          </p:grpSpPr>
          <p:sp>
            <p:nvSpPr>
              <p:cNvPr id="102" name="Oval 101"/>
              <p:cNvSpPr/>
              <p:nvPr/>
            </p:nvSpPr>
            <p:spPr bwMode="auto">
              <a:xfrm>
                <a:off x="7829952" y="92072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20" name="TextBox 119"/>
              <p:cNvSpPr txBox="1"/>
              <p:nvPr/>
            </p:nvSpPr>
            <p:spPr>
              <a:xfrm>
                <a:off x="7495344" y="1845925"/>
                <a:ext cx="1533312" cy="622908"/>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4. If not listed, create a “New Organisation Request” in OMS and submit it for approval.</a:t>
                </a:r>
                <a:endParaRPr lang="en-GB" dirty="0">
                  <a:latin typeface="Verdana"/>
                  <a:cs typeface="Arial"/>
                </a:endParaRPr>
              </a:p>
            </p:txBody>
          </p:sp>
          <p:pic>
            <p:nvPicPr>
              <p:cNvPr id="60" name="Picture 59" descr="79.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4000" y="1154769"/>
                <a:ext cx="396000" cy="396000"/>
              </a:xfrm>
              <a:prstGeom prst="rect">
                <a:avLst/>
              </a:prstGeom>
            </p:spPr>
          </p:pic>
        </p:grpSp>
      </p:grpSp>
      <p:grpSp>
        <p:nvGrpSpPr>
          <p:cNvPr id="165" name="Group 164"/>
          <p:cNvGrpSpPr/>
          <p:nvPr/>
        </p:nvGrpSpPr>
        <p:grpSpPr>
          <a:xfrm>
            <a:off x="5203580" y="2950201"/>
            <a:ext cx="2493092" cy="1655726"/>
            <a:chOff x="5203580" y="2950201"/>
            <a:chExt cx="2493092" cy="1655726"/>
          </a:xfrm>
        </p:grpSpPr>
        <p:sp>
          <p:nvSpPr>
            <p:cNvPr id="127" name="Right Arrow 126"/>
            <p:cNvSpPr/>
            <p:nvPr/>
          </p:nvSpPr>
          <p:spPr bwMode="auto">
            <a:xfrm rot="10800000">
              <a:off x="6516216" y="3130249"/>
              <a:ext cx="1180456"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36" name="Group 35"/>
            <p:cNvGrpSpPr/>
            <p:nvPr/>
          </p:nvGrpSpPr>
          <p:grpSpPr>
            <a:xfrm>
              <a:off x="5203580" y="2950201"/>
              <a:ext cx="1478918" cy="1655726"/>
              <a:chOff x="5203580" y="2950201"/>
              <a:chExt cx="1478918" cy="1655726"/>
            </a:xfrm>
          </p:grpSpPr>
          <p:sp>
            <p:nvSpPr>
              <p:cNvPr id="129" name="TextBox 128"/>
              <p:cNvSpPr txBox="1"/>
              <p:nvPr/>
            </p:nvSpPr>
            <p:spPr>
              <a:xfrm>
                <a:off x="5203580" y="3867381"/>
                <a:ext cx="1478918" cy="738546"/>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6. The requestor will be notified of the new organisation ID.</a:t>
                </a:r>
                <a:endParaRPr lang="en-GB" dirty="0">
                  <a:latin typeface="Verdana"/>
                  <a:cs typeface="Arial"/>
                </a:endParaRPr>
              </a:p>
            </p:txBody>
          </p:sp>
          <p:grpSp>
            <p:nvGrpSpPr>
              <p:cNvPr id="11" name="Group 10"/>
              <p:cNvGrpSpPr/>
              <p:nvPr/>
            </p:nvGrpSpPr>
            <p:grpSpPr>
              <a:xfrm>
                <a:off x="5497249" y="2950201"/>
                <a:ext cx="864096" cy="864096"/>
                <a:chOff x="5454844" y="2950201"/>
                <a:chExt cx="864096" cy="864096"/>
              </a:xfrm>
            </p:grpSpPr>
            <p:sp>
              <p:nvSpPr>
                <p:cNvPr id="115" name="Oval 114"/>
                <p:cNvSpPr/>
                <p:nvPr/>
              </p:nvSpPr>
              <p:spPr bwMode="auto">
                <a:xfrm>
                  <a:off x="5454844" y="295020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36" name="Picture 135" descr="26.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8892" y="3257197"/>
                  <a:ext cx="396000" cy="250104"/>
                </a:xfrm>
                <a:prstGeom prst="rect">
                  <a:avLst/>
                </a:prstGeom>
              </p:spPr>
            </p:pic>
          </p:grpSp>
        </p:grpSp>
      </p:grpSp>
      <p:grpSp>
        <p:nvGrpSpPr>
          <p:cNvPr id="162" name="Group 161"/>
          <p:cNvGrpSpPr/>
          <p:nvPr/>
        </p:nvGrpSpPr>
        <p:grpSpPr>
          <a:xfrm>
            <a:off x="5004048" y="920721"/>
            <a:ext cx="1973446" cy="1391787"/>
            <a:chOff x="5004048" y="920721"/>
            <a:chExt cx="1973446" cy="1391787"/>
          </a:xfrm>
        </p:grpSpPr>
        <p:sp>
          <p:nvSpPr>
            <p:cNvPr id="75" name="Right Arrow 74"/>
            <p:cNvSpPr/>
            <p:nvPr/>
          </p:nvSpPr>
          <p:spPr bwMode="auto">
            <a:xfrm>
              <a:off x="5004048" y="1100769"/>
              <a:ext cx="828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26" name="Group 25"/>
            <p:cNvGrpSpPr/>
            <p:nvPr/>
          </p:nvGrpSpPr>
          <p:grpSpPr>
            <a:xfrm>
              <a:off x="5841507" y="920721"/>
              <a:ext cx="1135987" cy="1391787"/>
              <a:chOff x="5841507" y="920721"/>
              <a:chExt cx="1135987" cy="1391787"/>
            </a:xfrm>
          </p:grpSpPr>
          <p:sp>
            <p:nvSpPr>
              <p:cNvPr id="53" name="Oval 52"/>
              <p:cNvSpPr/>
              <p:nvPr/>
            </p:nvSpPr>
            <p:spPr bwMode="auto">
              <a:xfrm>
                <a:off x="5977452" y="92072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19" name="TextBox 118"/>
              <p:cNvSpPr txBox="1"/>
              <p:nvPr/>
            </p:nvSpPr>
            <p:spPr>
              <a:xfrm>
                <a:off x="5841507" y="1844508"/>
                <a:ext cx="1135987" cy="468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3. Search OMS for organisation ID.</a:t>
                </a:r>
                <a:endParaRPr lang="en-GB" dirty="0">
                  <a:latin typeface="Verdana"/>
                  <a:cs typeface="Arial"/>
                </a:endParaRPr>
              </a:p>
            </p:txBody>
          </p:sp>
          <p:pic>
            <p:nvPicPr>
              <p:cNvPr id="144" name="Picture 143" descr="120.e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9500" y="1172769"/>
                <a:ext cx="360000" cy="360000"/>
              </a:xfrm>
              <a:prstGeom prst="rect">
                <a:avLst/>
              </a:prstGeom>
            </p:spPr>
          </p:pic>
        </p:grpSp>
      </p:grpSp>
      <p:grpSp>
        <p:nvGrpSpPr>
          <p:cNvPr id="88" name="Group 87"/>
          <p:cNvGrpSpPr/>
          <p:nvPr/>
        </p:nvGrpSpPr>
        <p:grpSpPr>
          <a:xfrm>
            <a:off x="3309328" y="920721"/>
            <a:ext cx="1775691" cy="1548111"/>
            <a:chOff x="3309328" y="920721"/>
            <a:chExt cx="1775691" cy="1548111"/>
          </a:xfrm>
        </p:grpSpPr>
        <p:sp>
          <p:nvSpPr>
            <p:cNvPr id="73" name="Right Arrow 72"/>
            <p:cNvSpPr/>
            <p:nvPr/>
          </p:nvSpPr>
          <p:spPr bwMode="auto">
            <a:xfrm>
              <a:off x="3309328" y="1100769"/>
              <a:ext cx="648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13" name="Group 12"/>
            <p:cNvGrpSpPr/>
            <p:nvPr/>
          </p:nvGrpSpPr>
          <p:grpSpPr>
            <a:xfrm>
              <a:off x="3851920" y="920721"/>
              <a:ext cx="1233099" cy="1548111"/>
              <a:chOff x="3959279" y="920721"/>
              <a:chExt cx="1233099" cy="1548111"/>
            </a:xfrm>
          </p:grpSpPr>
          <p:sp>
            <p:nvSpPr>
              <p:cNvPr id="51" name="Oval 50"/>
              <p:cNvSpPr/>
              <p:nvPr/>
            </p:nvSpPr>
            <p:spPr bwMode="auto">
              <a:xfrm>
                <a:off x="4143780" y="92072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18" name="TextBox 117"/>
              <p:cNvSpPr txBox="1"/>
              <p:nvPr/>
            </p:nvSpPr>
            <p:spPr>
              <a:xfrm>
                <a:off x="3959279" y="1844507"/>
                <a:ext cx="1233099" cy="624325"/>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2. Gather additional information required to support org request.</a:t>
                </a:r>
                <a:endParaRPr lang="en-GB" dirty="0">
                  <a:latin typeface="Verdana"/>
                  <a:cs typeface="Arial"/>
                </a:endParaRPr>
              </a:p>
            </p:txBody>
          </p:sp>
          <p:pic>
            <p:nvPicPr>
              <p:cNvPr id="145" name="Picture 144" descr="60.em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7428" y="1172769"/>
                <a:ext cx="316799" cy="360000"/>
              </a:xfrm>
              <a:prstGeom prst="rect">
                <a:avLst/>
              </a:prstGeom>
            </p:spPr>
          </p:pic>
        </p:grpSp>
      </p:grpSp>
      <p:grpSp>
        <p:nvGrpSpPr>
          <p:cNvPr id="82" name="Group 81"/>
          <p:cNvGrpSpPr/>
          <p:nvPr/>
        </p:nvGrpSpPr>
        <p:grpSpPr>
          <a:xfrm>
            <a:off x="1475656" y="920721"/>
            <a:ext cx="2147730" cy="1548111"/>
            <a:chOff x="1475656" y="920721"/>
            <a:chExt cx="2147730" cy="1548111"/>
          </a:xfrm>
        </p:grpSpPr>
        <p:sp>
          <p:nvSpPr>
            <p:cNvPr id="72" name="Right Arrow 71"/>
            <p:cNvSpPr/>
            <p:nvPr/>
          </p:nvSpPr>
          <p:spPr bwMode="auto">
            <a:xfrm>
              <a:off x="1475656" y="1100769"/>
              <a:ext cx="72000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21" name="Group 20"/>
            <p:cNvGrpSpPr/>
            <p:nvPr/>
          </p:nvGrpSpPr>
          <p:grpSpPr>
            <a:xfrm>
              <a:off x="1917135" y="920721"/>
              <a:ext cx="1706251" cy="1548111"/>
              <a:chOff x="1917135" y="920721"/>
              <a:chExt cx="1706251" cy="1548111"/>
            </a:xfrm>
          </p:grpSpPr>
          <p:sp>
            <p:nvSpPr>
              <p:cNvPr id="50" name="Oval 49"/>
              <p:cNvSpPr/>
              <p:nvPr/>
            </p:nvSpPr>
            <p:spPr bwMode="auto">
              <a:xfrm>
                <a:off x="2338212" y="92072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10" name="TextBox 9"/>
              <p:cNvSpPr txBox="1"/>
              <p:nvPr/>
            </p:nvSpPr>
            <p:spPr>
              <a:xfrm>
                <a:off x="1917135" y="1844508"/>
                <a:ext cx="1706251" cy="624324"/>
              </a:xfrm>
              <a:prstGeom prst="rect">
                <a:avLst/>
              </a:prstGeom>
              <a:noFill/>
            </p:spPr>
            <p:txBody>
              <a:bodyPr wrap="square" lIns="36000" tIns="36000" rIns="36000" bIns="36000" rtlCol="0" anchor="t">
                <a:noAutofit/>
              </a:bodyPr>
              <a:lstStyle/>
              <a:p>
                <a:pPr fontAlgn="auto">
                  <a:lnSpc>
                    <a:spcPct val="100000"/>
                  </a:lnSpc>
                  <a:spcBef>
                    <a:spcPts val="0"/>
                  </a:spcBef>
                  <a:spcAft>
                    <a:spcPts val="0"/>
                  </a:spcAft>
                </a:pPr>
                <a:r>
                  <a:rPr lang="en-GB" sz="900" dirty="0" smtClean="0">
                    <a:latin typeface="Verdana"/>
                    <a:cs typeface="Arial"/>
                  </a:rPr>
                  <a:t>1. Submit SPOR</a:t>
                </a:r>
                <a:br>
                  <a:rPr lang="en-GB" sz="900" dirty="0" smtClean="0">
                    <a:latin typeface="Verdana"/>
                    <a:cs typeface="Arial"/>
                  </a:rPr>
                </a:br>
                <a:r>
                  <a:rPr lang="en-GB" sz="900" dirty="0" smtClean="0">
                    <a:latin typeface="Verdana"/>
                    <a:cs typeface="Arial"/>
                  </a:rPr>
                  <a:t>role </a:t>
                </a:r>
                <a:r>
                  <a:rPr lang="en-GB" sz="900" dirty="0">
                    <a:latin typeface="Verdana"/>
                    <a:cs typeface="Arial"/>
                  </a:rPr>
                  <a:t>access </a:t>
                </a:r>
                <a:r>
                  <a:rPr lang="en-GB" sz="900" dirty="0" smtClean="0">
                    <a:latin typeface="Verdana"/>
                    <a:cs typeface="Arial"/>
                  </a:rPr>
                  <a:t>request</a:t>
                </a:r>
                <a:br>
                  <a:rPr lang="en-GB" sz="900" dirty="0" smtClean="0">
                    <a:latin typeface="Verdana"/>
                    <a:cs typeface="Arial"/>
                  </a:rPr>
                </a:br>
                <a:r>
                  <a:rPr lang="en-GB" sz="900" dirty="0" smtClean="0">
                    <a:latin typeface="Verdana"/>
                    <a:cs typeface="Arial"/>
                  </a:rPr>
                  <a:t>for ”SPOR Unaffiliated</a:t>
                </a:r>
                <a:br>
                  <a:rPr lang="en-GB" sz="900" dirty="0" smtClean="0">
                    <a:latin typeface="Verdana"/>
                    <a:cs typeface="Arial"/>
                  </a:rPr>
                </a:br>
                <a:r>
                  <a:rPr lang="en-GB" sz="900" dirty="0" smtClean="0">
                    <a:latin typeface="Verdana"/>
                    <a:cs typeface="Arial"/>
                  </a:rPr>
                  <a:t>User”.</a:t>
                </a:r>
                <a:endParaRPr lang="en-GB" sz="900" dirty="0">
                  <a:latin typeface="Verdana"/>
                  <a:cs typeface="Arial"/>
                </a:endParaRPr>
              </a:p>
            </p:txBody>
          </p:sp>
          <p:pic>
            <p:nvPicPr>
              <p:cNvPr id="146" name="Picture 145" descr="144.em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72260" y="1231961"/>
                <a:ext cx="396000" cy="300808"/>
              </a:xfrm>
              <a:prstGeom prst="rect">
                <a:avLst/>
              </a:prstGeom>
            </p:spPr>
          </p:pic>
        </p:grpSp>
      </p:grpSp>
      <p:grpSp>
        <p:nvGrpSpPr>
          <p:cNvPr id="166" name="Group 165"/>
          <p:cNvGrpSpPr/>
          <p:nvPr/>
        </p:nvGrpSpPr>
        <p:grpSpPr>
          <a:xfrm>
            <a:off x="2473681" y="2950201"/>
            <a:ext cx="2944367" cy="1827563"/>
            <a:chOff x="2473681" y="2950201"/>
            <a:chExt cx="2944367" cy="1827563"/>
          </a:xfrm>
        </p:grpSpPr>
        <p:sp>
          <p:nvSpPr>
            <p:cNvPr id="116" name="Right Arrow 115"/>
            <p:cNvSpPr/>
            <p:nvPr/>
          </p:nvSpPr>
          <p:spPr bwMode="auto">
            <a:xfrm rot="10800000">
              <a:off x="4139952" y="3130249"/>
              <a:ext cx="1278096"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38" name="Group 37"/>
            <p:cNvGrpSpPr/>
            <p:nvPr/>
          </p:nvGrpSpPr>
          <p:grpSpPr>
            <a:xfrm>
              <a:off x="2473681" y="2950201"/>
              <a:ext cx="2160000" cy="1827563"/>
              <a:chOff x="2473681" y="2950201"/>
              <a:chExt cx="2160000" cy="1827563"/>
            </a:xfrm>
          </p:grpSpPr>
          <p:sp>
            <p:nvSpPr>
              <p:cNvPr id="134" name="TextBox 133"/>
              <p:cNvSpPr txBox="1"/>
              <p:nvPr/>
            </p:nvSpPr>
            <p:spPr>
              <a:xfrm>
                <a:off x="2473681" y="3867381"/>
                <a:ext cx="2160000" cy="910383"/>
              </a:xfrm>
              <a:prstGeom prst="rect">
                <a:avLst/>
              </a:prstGeom>
              <a:noFill/>
            </p:spPr>
            <p:txBody>
              <a:bodyPr wrap="square" lIns="36000" tIns="36000" rIns="36000" bIns="36000" rtlCol="0" anchor="ctr">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7. Submit access </a:t>
                </a:r>
                <a:r>
                  <a:rPr lang="en-GB" dirty="0">
                    <a:latin typeface="Verdana"/>
                    <a:cs typeface="Arial"/>
                  </a:rPr>
                  <a:t>request </a:t>
                </a:r>
                <a:r>
                  <a:rPr lang="en-GB" dirty="0" smtClean="0">
                    <a:latin typeface="Verdana"/>
                    <a:cs typeface="Arial"/>
                  </a:rPr>
                  <a:t>for the Industry Super </a:t>
                </a:r>
                <a:r>
                  <a:rPr lang="en-GB" dirty="0">
                    <a:latin typeface="Verdana"/>
                    <a:cs typeface="Arial"/>
                  </a:rPr>
                  <a:t>User role. </a:t>
                </a:r>
                <a:r>
                  <a:rPr lang="en-GB" dirty="0" smtClean="0">
                    <a:latin typeface="Verdana"/>
                    <a:cs typeface="Arial"/>
                  </a:rPr>
                  <a:t>Complete additional information required, including the organisation ID. Note the access request reference number.</a:t>
                </a:r>
                <a:endParaRPr lang="en-GB" dirty="0">
                  <a:latin typeface="Verdana"/>
                  <a:cs typeface="Arial"/>
                </a:endParaRPr>
              </a:p>
            </p:txBody>
          </p:sp>
          <p:grpSp>
            <p:nvGrpSpPr>
              <p:cNvPr id="9" name="Group 8"/>
              <p:cNvGrpSpPr/>
              <p:nvPr/>
            </p:nvGrpSpPr>
            <p:grpSpPr>
              <a:xfrm>
                <a:off x="3126235" y="2950201"/>
                <a:ext cx="864096" cy="864096"/>
                <a:chOff x="3017360" y="2950201"/>
                <a:chExt cx="864096" cy="864096"/>
              </a:xfrm>
            </p:grpSpPr>
            <p:sp>
              <p:nvSpPr>
                <p:cNvPr id="113" name="Oval 112"/>
                <p:cNvSpPr/>
                <p:nvPr/>
              </p:nvSpPr>
              <p:spPr bwMode="auto">
                <a:xfrm>
                  <a:off x="3017360" y="295020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47" name="Picture 146" descr="107.em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18297" y="3212976"/>
                  <a:ext cx="262222" cy="360000"/>
                </a:xfrm>
                <a:prstGeom prst="rect">
                  <a:avLst/>
                </a:prstGeom>
              </p:spPr>
            </p:pic>
          </p:grpSp>
        </p:grpSp>
      </p:grpSp>
      <p:grpSp>
        <p:nvGrpSpPr>
          <p:cNvPr id="167" name="Group 166"/>
          <p:cNvGrpSpPr/>
          <p:nvPr/>
        </p:nvGrpSpPr>
        <p:grpSpPr>
          <a:xfrm>
            <a:off x="427607" y="2950201"/>
            <a:ext cx="2560217" cy="1853180"/>
            <a:chOff x="427607" y="2950201"/>
            <a:chExt cx="2560217" cy="1853180"/>
          </a:xfrm>
        </p:grpSpPr>
        <p:sp>
          <p:nvSpPr>
            <p:cNvPr id="114" name="Right Arrow 113"/>
            <p:cNvSpPr/>
            <p:nvPr/>
          </p:nvSpPr>
          <p:spPr bwMode="auto">
            <a:xfrm rot="10800000">
              <a:off x="1763688" y="3130249"/>
              <a:ext cx="1224136"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39" name="Group 38"/>
            <p:cNvGrpSpPr/>
            <p:nvPr/>
          </p:nvGrpSpPr>
          <p:grpSpPr>
            <a:xfrm>
              <a:off x="427607" y="2950201"/>
              <a:ext cx="1512000" cy="1853180"/>
              <a:chOff x="427607" y="2950201"/>
              <a:chExt cx="1512000" cy="1853180"/>
            </a:xfrm>
          </p:grpSpPr>
          <p:sp>
            <p:nvSpPr>
              <p:cNvPr id="135" name="TextBox 134"/>
              <p:cNvSpPr txBox="1"/>
              <p:nvPr/>
            </p:nvSpPr>
            <p:spPr>
              <a:xfrm>
                <a:off x="427607" y="3867381"/>
                <a:ext cx="1512000" cy="936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8. Raise a new Service Desk request for Access Permissions. Include the access request reference number and attach supporting documents.</a:t>
                </a:r>
                <a:endParaRPr lang="en-GB" dirty="0">
                  <a:latin typeface="Verdana"/>
                  <a:cs typeface="Arial"/>
                </a:endParaRPr>
              </a:p>
            </p:txBody>
          </p:sp>
          <p:grpSp>
            <p:nvGrpSpPr>
              <p:cNvPr id="8" name="Group 7"/>
              <p:cNvGrpSpPr/>
              <p:nvPr/>
            </p:nvGrpSpPr>
            <p:grpSpPr>
              <a:xfrm>
                <a:off x="755221" y="2950201"/>
                <a:ext cx="864096" cy="864096"/>
                <a:chOff x="755221" y="2950201"/>
                <a:chExt cx="864096" cy="864096"/>
              </a:xfrm>
            </p:grpSpPr>
            <p:sp>
              <p:nvSpPr>
                <p:cNvPr id="110" name="Oval 109"/>
                <p:cNvSpPr/>
                <p:nvPr/>
              </p:nvSpPr>
              <p:spPr bwMode="auto">
                <a:xfrm>
                  <a:off x="755221" y="295020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48" name="Picture 147" descr="87.emf"/>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8158" y="3275025"/>
                  <a:ext cx="358223" cy="235903"/>
                </a:xfrm>
                <a:prstGeom prst="rect">
                  <a:avLst/>
                </a:prstGeom>
              </p:spPr>
            </p:pic>
          </p:grpSp>
        </p:grpSp>
      </p:grpSp>
      <p:grpSp>
        <p:nvGrpSpPr>
          <p:cNvPr id="169" name="Group 168"/>
          <p:cNvGrpSpPr/>
          <p:nvPr/>
        </p:nvGrpSpPr>
        <p:grpSpPr>
          <a:xfrm>
            <a:off x="1763688" y="5193256"/>
            <a:ext cx="2696180" cy="1440040"/>
            <a:chOff x="1763688" y="5193256"/>
            <a:chExt cx="2696180" cy="1440040"/>
          </a:xfrm>
        </p:grpSpPr>
        <p:sp>
          <p:nvSpPr>
            <p:cNvPr id="77" name="Right Arrow 76"/>
            <p:cNvSpPr/>
            <p:nvPr/>
          </p:nvSpPr>
          <p:spPr bwMode="auto">
            <a:xfrm>
              <a:off x="1763688" y="5373304"/>
              <a:ext cx="1224136"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46" name="Group 45"/>
            <p:cNvGrpSpPr/>
            <p:nvPr/>
          </p:nvGrpSpPr>
          <p:grpSpPr>
            <a:xfrm>
              <a:off x="2659868" y="5193256"/>
              <a:ext cx="1800000" cy="1440040"/>
              <a:chOff x="2659868" y="5193256"/>
              <a:chExt cx="1800000" cy="1440040"/>
            </a:xfrm>
          </p:grpSpPr>
          <p:sp>
            <p:nvSpPr>
              <p:cNvPr id="125" name="TextBox 124"/>
              <p:cNvSpPr txBox="1"/>
              <p:nvPr/>
            </p:nvSpPr>
            <p:spPr>
              <a:xfrm>
                <a:off x="2659868" y="6093296"/>
                <a:ext cx="1800000" cy="540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10. </a:t>
                </a:r>
                <a:r>
                  <a:rPr lang="en-GB" dirty="0">
                    <a:latin typeface="Verdana"/>
                    <a:cs typeface="Arial"/>
                  </a:rPr>
                  <a:t>Industry Super User role granted and organisation affiliation confirmed</a:t>
                </a:r>
              </a:p>
            </p:txBody>
          </p:sp>
          <p:grpSp>
            <p:nvGrpSpPr>
              <p:cNvPr id="5" name="Group 4"/>
              <p:cNvGrpSpPr/>
              <p:nvPr/>
            </p:nvGrpSpPr>
            <p:grpSpPr>
              <a:xfrm>
                <a:off x="3129432" y="5193256"/>
                <a:ext cx="864096" cy="864096"/>
                <a:chOff x="3436909" y="5193256"/>
                <a:chExt cx="864096" cy="864096"/>
              </a:xfrm>
            </p:grpSpPr>
            <p:sp>
              <p:nvSpPr>
                <p:cNvPr id="90" name="Oval 89"/>
                <p:cNvSpPr/>
                <p:nvPr/>
              </p:nvSpPr>
              <p:spPr bwMode="auto">
                <a:xfrm>
                  <a:off x="3436909" y="5193256"/>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49" name="Picture 148" descr="33.emf"/>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88839" y="5458406"/>
                  <a:ext cx="360236" cy="333796"/>
                </a:xfrm>
                <a:prstGeom prst="rect">
                  <a:avLst/>
                </a:prstGeom>
              </p:spPr>
            </p:pic>
          </p:grpSp>
        </p:grpSp>
      </p:grpSp>
      <p:grpSp>
        <p:nvGrpSpPr>
          <p:cNvPr id="170" name="Group 169"/>
          <p:cNvGrpSpPr/>
          <p:nvPr/>
        </p:nvGrpSpPr>
        <p:grpSpPr>
          <a:xfrm>
            <a:off x="4211638" y="5193256"/>
            <a:ext cx="2664618" cy="1440040"/>
            <a:chOff x="4211638" y="5193256"/>
            <a:chExt cx="2664618" cy="1440040"/>
          </a:xfrm>
        </p:grpSpPr>
        <p:sp>
          <p:nvSpPr>
            <p:cNvPr id="138" name="Right Arrow 137"/>
            <p:cNvSpPr/>
            <p:nvPr/>
          </p:nvSpPr>
          <p:spPr bwMode="auto">
            <a:xfrm>
              <a:off x="4211638" y="5373304"/>
              <a:ext cx="120641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nvGrpSpPr>
            <p:cNvPr id="74" name="Group 73"/>
            <p:cNvGrpSpPr/>
            <p:nvPr/>
          </p:nvGrpSpPr>
          <p:grpSpPr>
            <a:xfrm>
              <a:off x="5076256" y="5193256"/>
              <a:ext cx="1800000" cy="1440040"/>
              <a:chOff x="5076256" y="5193256"/>
              <a:chExt cx="1800000" cy="1440040"/>
            </a:xfrm>
          </p:grpSpPr>
          <p:sp>
            <p:nvSpPr>
              <p:cNvPr id="142" name="TextBox 141"/>
              <p:cNvSpPr txBox="1"/>
              <p:nvPr/>
            </p:nvSpPr>
            <p:spPr>
              <a:xfrm>
                <a:off x="5076256" y="6093296"/>
                <a:ext cx="1800000" cy="54000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11. Notification that Industry </a:t>
                </a:r>
                <a:r>
                  <a:rPr lang="en-GB" dirty="0">
                    <a:latin typeface="Verdana"/>
                    <a:cs typeface="Arial"/>
                  </a:rPr>
                  <a:t>Super User role </a:t>
                </a:r>
                <a:r>
                  <a:rPr lang="en-GB" dirty="0" smtClean="0">
                    <a:latin typeface="Verdana"/>
                    <a:cs typeface="Arial"/>
                  </a:rPr>
                  <a:t>granted.</a:t>
                </a:r>
                <a:endParaRPr lang="en-GB" dirty="0">
                  <a:latin typeface="Verdana"/>
                  <a:cs typeface="Arial"/>
                </a:endParaRPr>
              </a:p>
            </p:txBody>
          </p:sp>
          <p:grpSp>
            <p:nvGrpSpPr>
              <p:cNvPr id="4" name="Group 3"/>
              <p:cNvGrpSpPr/>
              <p:nvPr/>
            </p:nvGrpSpPr>
            <p:grpSpPr>
              <a:xfrm>
                <a:off x="5510880" y="5193256"/>
                <a:ext cx="864096" cy="864096"/>
                <a:chOff x="6359155" y="5193256"/>
                <a:chExt cx="864096" cy="864096"/>
              </a:xfrm>
            </p:grpSpPr>
            <p:sp>
              <p:nvSpPr>
                <p:cNvPr id="137" name="Oval 136"/>
                <p:cNvSpPr/>
                <p:nvPr/>
              </p:nvSpPr>
              <p:spPr bwMode="auto">
                <a:xfrm>
                  <a:off x="6359155" y="5193256"/>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50" name="Picture 149" descr="26.e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3634" y="5507250"/>
                  <a:ext cx="396000" cy="250104"/>
                </a:xfrm>
                <a:prstGeom prst="rect">
                  <a:avLst/>
                </a:prstGeom>
              </p:spPr>
            </p:pic>
          </p:grpSp>
        </p:grpSp>
      </p:grpSp>
      <p:grpSp>
        <p:nvGrpSpPr>
          <p:cNvPr id="171" name="Group 170"/>
          <p:cNvGrpSpPr/>
          <p:nvPr/>
        </p:nvGrpSpPr>
        <p:grpSpPr>
          <a:xfrm>
            <a:off x="6589500" y="5179023"/>
            <a:ext cx="2289108" cy="892562"/>
            <a:chOff x="6589500" y="5179023"/>
            <a:chExt cx="2289108" cy="892562"/>
          </a:xfrm>
        </p:grpSpPr>
        <p:grpSp>
          <p:nvGrpSpPr>
            <p:cNvPr id="7" name="Group 6"/>
            <p:cNvGrpSpPr/>
            <p:nvPr/>
          </p:nvGrpSpPr>
          <p:grpSpPr>
            <a:xfrm>
              <a:off x="7986046" y="5179023"/>
              <a:ext cx="892562" cy="892562"/>
              <a:chOff x="7986046" y="5179023"/>
              <a:chExt cx="892562" cy="892562"/>
            </a:xfrm>
          </p:grpSpPr>
          <p:sp>
            <p:nvSpPr>
              <p:cNvPr id="68" name="Oval 67"/>
              <p:cNvSpPr/>
              <p:nvPr/>
            </p:nvSpPr>
            <p:spPr bwMode="auto">
              <a:xfrm>
                <a:off x="7986046" y="5179023"/>
                <a:ext cx="892562" cy="892562"/>
              </a:xfrm>
              <a:prstGeom prst="ellipse">
                <a:avLst/>
              </a:prstGeom>
              <a:noFill/>
              <a:ln w="19050" cap="flat" cmpd="sng" algn="ctr">
                <a:solidFill>
                  <a:schemeClr val="accent2"/>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sp>
            <p:nvSpPr>
              <p:cNvPr id="85" name="Freeform 6"/>
              <p:cNvSpPr>
                <a:spLocks/>
              </p:cNvSpPr>
              <p:nvPr/>
            </p:nvSpPr>
            <p:spPr bwMode="auto">
              <a:xfrm>
                <a:off x="8184475" y="5395640"/>
                <a:ext cx="495705" cy="476581"/>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fontAlgn="auto">
                  <a:lnSpc>
                    <a:spcPct val="100000"/>
                  </a:lnSpc>
                  <a:spcBef>
                    <a:spcPts val="0"/>
                  </a:spcBef>
                  <a:spcAft>
                    <a:spcPts val="0"/>
                  </a:spcAft>
                </a:pPr>
                <a:endParaRPr lang="en-GB" sz="1800" dirty="0">
                  <a:latin typeface="Verdana"/>
                  <a:cs typeface="Arial"/>
                </a:endParaRPr>
              </a:p>
            </p:txBody>
          </p:sp>
        </p:grpSp>
        <p:sp>
          <p:nvSpPr>
            <p:cNvPr id="151" name="Right Arrow 150"/>
            <p:cNvSpPr/>
            <p:nvPr/>
          </p:nvSpPr>
          <p:spPr bwMode="auto">
            <a:xfrm>
              <a:off x="6589500" y="5373304"/>
              <a:ext cx="1222860" cy="504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68" name="Group 167"/>
          <p:cNvGrpSpPr/>
          <p:nvPr/>
        </p:nvGrpSpPr>
        <p:grpSpPr>
          <a:xfrm>
            <a:off x="336711" y="4785785"/>
            <a:ext cx="1686643" cy="1915861"/>
            <a:chOff x="336711" y="4785785"/>
            <a:chExt cx="1686643" cy="1915861"/>
          </a:xfrm>
        </p:grpSpPr>
        <p:grpSp>
          <p:nvGrpSpPr>
            <p:cNvPr id="41" name="Group 40"/>
            <p:cNvGrpSpPr/>
            <p:nvPr/>
          </p:nvGrpSpPr>
          <p:grpSpPr>
            <a:xfrm>
              <a:off x="336711" y="5193256"/>
              <a:ext cx="1686643" cy="1508390"/>
              <a:chOff x="336711" y="5193256"/>
              <a:chExt cx="1686643" cy="1508390"/>
            </a:xfrm>
          </p:grpSpPr>
          <p:sp>
            <p:nvSpPr>
              <p:cNvPr id="124" name="TextBox 123"/>
              <p:cNvSpPr txBox="1"/>
              <p:nvPr/>
            </p:nvSpPr>
            <p:spPr>
              <a:xfrm>
                <a:off x="336711" y="6093296"/>
                <a:ext cx="1686643" cy="608350"/>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9. EMA Service Desk reviews and approves requests for Access Permissions.</a:t>
                </a:r>
                <a:endParaRPr lang="en-GB" dirty="0">
                  <a:latin typeface="Verdana"/>
                  <a:cs typeface="Arial"/>
                </a:endParaRPr>
              </a:p>
            </p:txBody>
          </p:sp>
          <p:grpSp>
            <p:nvGrpSpPr>
              <p:cNvPr id="6" name="Group 5"/>
              <p:cNvGrpSpPr/>
              <p:nvPr/>
            </p:nvGrpSpPr>
            <p:grpSpPr>
              <a:xfrm>
                <a:off x="747984" y="5193256"/>
                <a:ext cx="864096" cy="864096"/>
                <a:chOff x="514663" y="5193256"/>
                <a:chExt cx="864096" cy="864096"/>
              </a:xfrm>
            </p:grpSpPr>
            <p:sp>
              <p:nvSpPr>
                <p:cNvPr id="87" name="Oval 86"/>
                <p:cNvSpPr/>
                <p:nvPr/>
              </p:nvSpPr>
              <p:spPr bwMode="auto">
                <a:xfrm>
                  <a:off x="514663" y="5193256"/>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43" name="Picture 142" descr="41.em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7366" y="5445959"/>
                  <a:ext cx="358690" cy="358690"/>
                </a:xfrm>
                <a:prstGeom prst="rect">
                  <a:avLst/>
                </a:prstGeom>
              </p:spPr>
            </p:pic>
          </p:grpSp>
        </p:grpSp>
        <p:sp>
          <p:nvSpPr>
            <p:cNvPr id="152" name="Right Arrow 151"/>
            <p:cNvSpPr/>
            <p:nvPr/>
          </p:nvSpPr>
          <p:spPr bwMode="auto">
            <a:xfrm rot="5400000">
              <a:off x="1000687" y="4785785"/>
              <a:ext cx="360000" cy="360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grpSp>
        <p:nvGrpSpPr>
          <p:cNvPr id="164" name="Group 163"/>
          <p:cNvGrpSpPr/>
          <p:nvPr/>
        </p:nvGrpSpPr>
        <p:grpSpPr>
          <a:xfrm>
            <a:off x="7624998" y="2508938"/>
            <a:ext cx="1379414" cy="1935852"/>
            <a:chOff x="7624998" y="2508938"/>
            <a:chExt cx="1379414" cy="1935852"/>
          </a:xfrm>
        </p:grpSpPr>
        <p:grpSp>
          <p:nvGrpSpPr>
            <p:cNvPr id="27" name="Group 26"/>
            <p:cNvGrpSpPr/>
            <p:nvPr/>
          </p:nvGrpSpPr>
          <p:grpSpPr>
            <a:xfrm>
              <a:off x="7624998" y="2950201"/>
              <a:ext cx="1379414" cy="1494589"/>
              <a:chOff x="7624998" y="2950201"/>
              <a:chExt cx="1379414" cy="1494589"/>
            </a:xfrm>
          </p:grpSpPr>
          <p:sp>
            <p:nvSpPr>
              <p:cNvPr id="121" name="TextBox 120"/>
              <p:cNvSpPr txBox="1"/>
              <p:nvPr/>
            </p:nvSpPr>
            <p:spPr>
              <a:xfrm>
                <a:off x="7624998" y="3867381"/>
                <a:ext cx="1379414" cy="577409"/>
              </a:xfrm>
              <a:prstGeom prst="rect">
                <a:avLst/>
              </a:prstGeom>
              <a:noFill/>
            </p:spPr>
            <p:txBody>
              <a:bodyPr wrap="square" lIns="36000" tIns="36000" rIns="36000" bIns="36000" rtlCol="0" anchor="t">
                <a:noAutofit/>
              </a:bodyPr>
              <a:lstStyle>
                <a:defPPr>
                  <a:defRPr lang="en-US"/>
                </a:defPPr>
                <a:lvl1pPr>
                  <a:defRPr sz="900"/>
                </a:lvl1pPr>
              </a:lstStyle>
              <a:p>
                <a:pPr fontAlgn="auto">
                  <a:lnSpc>
                    <a:spcPct val="100000"/>
                  </a:lnSpc>
                  <a:spcBef>
                    <a:spcPts val="0"/>
                  </a:spcBef>
                  <a:spcAft>
                    <a:spcPts val="0"/>
                  </a:spcAft>
                </a:pPr>
                <a:r>
                  <a:rPr lang="en-GB" dirty="0" smtClean="0">
                    <a:latin typeface="Verdana"/>
                    <a:cs typeface="Arial"/>
                  </a:rPr>
                  <a:t>5. EMA Data Stewards review and approve requests for new organisations.</a:t>
                </a:r>
                <a:endParaRPr lang="en-GB" dirty="0">
                  <a:latin typeface="Verdana"/>
                  <a:cs typeface="Arial"/>
                </a:endParaRPr>
              </a:p>
            </p:txBody>
          </p:sp>
          <p:grpSp>
            <p:nvGrpSpPr>
              <p:cNvPr id="12" name="Group 11"/>
              <p:cNvGrpSpPr/>
              <p:nvPr/>
            </p:nvGrpSpPr>
            <p:grpSpPr>
              <a:xfrm>
                <a:off x="7868264" y="2950201"/>
                <a:ext cx="864096" cy="864096"/>
                <a:chOff x="7868264" y="2950201"/>
                <a:chExt cx="864096" cy="864096"/>
              </a:xfrm>
            </p:grpSpPr>
            <p:sp>
              <p:nvSpPr>
                <p:cNvPr id="117" name="Oval 116"/>
                <p:cNvSpPr/>
                <p:nvPr/>
              </p:nvSpPr>
              <p:spPr bwMode="auto">
                <a:xfrm>
                  <a:off x="7868264" y="2950201"/>
                  <a:ext cx="864096" cy="864096"/>
                </a:xfrm>
                <a:prstGeom prst="ellipse">
                  <a:avLst/>
                </a:prstGeom>
                <a:noFill/>
                <a:ln w="19050" cap="flat" cmpd="sng" algn="ctr">
                  <a:solidFill>
                    <a:srgbClr val="0070C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pic>
              <p:nvPicPr>
                <p:cNvPr id="133" name="Picture 132" descr="41.em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20967" y="3202904"/>
                  <a:ext cx="358690" cy="358690"/>
                </a:xfrm>
                <a:prstGeom prst="rect">
                  <a:avLst/>
                </a:prstGeom>
              </p:spPr>
            </p:pic>
          </p:grpSp>
        </p:grpSp>
        <p:sp>
          <p:nvSpPr>
            <p:cNvPr id="153" name="Right Arrow 152"/>
            <p:cNvSpPr/>
            <p:nvPr/>
          </p:nvSpPr>
          <p:spPr bwMode="auto">
            <a:xfrm rot="5400000">
              <a:off x="8130126" y="2508938"/>
              <a:ext cx="360000" cy="360000"/>
            </a:xfrm>
            <a:prstGeom prst="rightArrow">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sp>
        <p:nvSpPr>
          <p:cNvPr id="94" name="Slide Number Placeholder 4"/>
          <p:cNvSpPr>
            <a:spLocks noGrp="1"/>
          </p:cNvSpPr>
          <p:nvPr>
            <p:ph type="sldNum" sz="quarter" idx="11"/>
          </p:nvPr>
        </p:nvSpPr>
        <p:spPr>
          <a:xfrm>
            <a:off x="15553" y="6405563"/>
            <a:ext cx="307975" cy="239712"/>
          </a:xfrm>
        </p:spPr>
        <p:txBody>
          <a:bodyPr/>
          <a:lstStyle/>
          <a:p>
            <a:fld id="{7957F717-FD23-493C-BA54-F5AB575BDEC9}" type="slidenum">
              <a:rPr lang="en-GB" altLang="en-US" smtClean="0">
                <a:solidFill>
                  <a:srgbClr val="000000"/>
                </a:solidFill>
              </a:rPr>
              <a:pPr/>
              <a:t>43</a:t>
            </a:fld>
            <a:endParaRPr lang="en-GB" altLang="en-US" dirty="0">
              <a:solidFill>
                <a:srgbClr val="000000"/>
              </a:solidFill>
            </a:endParaRPr>
          </a:p>
        </p:txBody>
      </p:sp>
      <p:sp>
        <p:nvSpPr>
          <p:cNvPr id="95" name="Title 1"/>
          <p:cNvSpPr txBox="1">
            <a:spLocks/>
          </p:cNvSpPr>
          <p:nvPr/>
        </p:nvSpPr>
        <p:spPr bwMode="auto">
          <a:xfrm>
            <a:off x="236662" y="0"/>
            <a:ext cx="7092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kern="0" dirty="0">
                <a:solidFill>
                  <a:srgbClr val="FFFFFF"/>
                </a:solidFill>
              </a:rPr>
              <a:t>Requesting Organisations </a:t>
            </a:r>
            <a:r>
              <a:rPr lang="en-GB" sz="2400" kern="0" dirty="0" smtClean="0">
                <a:solidFill>
                  <a:srgbClr val="FFFFFF"/>
                </a:solidFill>
              </a:rPr>
              <a:t>in </a:t>
            </a:r>
            <a:r>
              <a:rPr lang="en-GB" sz="2400" kern="0" dirty="0">
                <a:solidFill>
                  <a:srgbClr val="FFFFFF"/>
                </a:solidFill>
              </a:rPr>
              <a:t>OMS</a:t>
            </a:r>
          </a:p>
        </p:txBody>
      </p:sp>
      <p:grpSp>
        <p:nvGrpSpPr>
          <p:cNvPr id="103" name="Group 102"/>
          <p:cNvGrpSpPr/>
          <p:nvPr/>
        </p:nvGrpSpPr>
        <p:grpSpPr>
          <a:xfrm>
            <a:off x="370952" y="980728"/>
            <a:ext cx="811420" cy="811420"/>
            <a:chOff x="394822" y="1499121"/>
            <a:chExt cx="811420" cy="811420"/>
          </a:xfrm>
        </p:grpSpPr>
        <p:pic>
          <p:nvPicPr>
            <p:cNvPr id="104" name="Picture 103" descr="2.em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7722" y="1617434"/>
              <a:ext cx="225622" cy="574797"/>
            </a:xfrm>
            <a:prstGeom prst="rect">
              <a:avLst/>
            </a:prstGeom>
          </p:spPr>
        </p:pic>
        <p:sp>
          <p:nvSpPr>
            <p:cNvPr id="105" name="Oval 104"/>
            <p:cNvSpPr/>
            <p:nvPr/>
          </p:nvSpPr>
          <p:spPr bwMode="auto">
            <a:xfrm>
              <a:off x="394822" y="1499121"/>
              <a:ext cx="811420" cy="811420"/>
            </a:xfrm>
            <a:prstGeom prst="ellipse">
              <a:avLst/>
            </a:prstGeom>
            <a:noFill/>
            <a:ln w="19050" cap="flat" cmpd="sng" algn="ctr">
              <a:solidFill>
                <a:srgbClr val="92D05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endParaRPr lang="en-GB" dirty="0" smtClean="0"/>
            </a:p>
          </p:txBody>
        </p:sp>
      </p:grpSp>
      <p:sp>
        <p:nvSpPr>
          <p:cNvPr id="96" name="5-Point Star 95"/>
          <p:cNvSpPr>
            <a:spLocks noChangeAspect="1"/>
          </p:cNvSpPr>
          <p:nvPr/>
        </p:nvSpPr>
        <p:spPr bwMode="auto">
          <a:xfrm>
            <a:off x="1072032" y="872758"/>
            <a:ext cx="216000" cy="216000"/>
          </a:xfrm>
          <a:prstGeom prst="star5">
            <a:avLst/>
          </a:prstGeom>
          <a:solidFill>
            <a:srgbClr val="FFFF00"/>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Tree>
    <p:extLst>
      <p:ext uri="{BB962C8B-B14F-4D97-AF65-F5344CB8AC3E}">
        <p14:creationId xmlns:p14="http://schemas.microsoft.com/office/powerpoint/2010/main" val="65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wipe(left)">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wipe(left)">
                                      <p:cBhvr>
                                        <p:cTn id="22" dur="500"/>
                                        <p:tgtEl>
                                          <p:spTgt spid="1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wipe(up)">
                                      <p:cBhvr>
                                        <p:cTn id="27" dur="500"/>
                                        <p:tgtEl>
                                          <p:spTgt spid="1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wipe(right)">
                                      <p:cBhvr>
                                        <p:cTn id="32" dur="500"/>
                                        <p:tgtEl>
                                          <p:spTgt spid="1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66"/>
                                        </p:tgtEl>
                                        <p:attrNameLst>
                                          <p:attrName>style.visibility</p:attrName>
                                        </p:attrNameLst>
                                      </p:cBhvr>
                                      <p:to>
                                        <p:strVal val="visible"/>
                                      </p:to>
                                    </p:set>
                                    <p:animEffect transition="in" filter="wipe(right)">
                                      <p:cBhvr>
                                        <p:cTn id="37" dur="500"/>
                                        <p:tgtEl>
                                          <p:spTgt spid="16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67"/>
                                        </p:tgtEl>
                                        <p:attrNameLst>
                                          <p:attrName>style.visibility</p:attrName>
                                        </p:attrNameLst>
                                      </p:cBhvr>
                                      <p:to>
                                        <p:strVal val="visible"/>
                                      </p:to>
                                    </p:set>
                                    <p:animEffect transition="in" filter="wipe(right)">
                                      <p:cBhvr>
                                        <p:cTn id="42" dur="500"/>
                                        <p:tgtEl>
                                          <p:spTgt spid="16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up)">
                                      <p:cBhvr>
                                        <p:cTn id="47" dur="500"/>
                                        <p:tgtEl>
                                          <p:spTgt spid="16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9"/>
                                        </p:tgtEl>
                                        <p:attrNameLst>
                                          <p:attrName>style.visibility</p:attrName>
                                        </p:attrNameLst>
                                      </p:cBhvr>
                                      <p:to>
                                        <p:strVal val="visible"/>
                                      </p:to>
                                    </p:set>
                                    <p:animEffect transition="in" filter="wipe(left)">
                                      <p:cBhvr>
                                        <p:cTn id="52" dur="500"/>
                                        <p:tgtEl>
                                          <p:spTgt spid="1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0"/>
                                        </p:tgtEl>
                                        <p:attrNameLst>
                                          <p:attrName>style.visibility</p:attrName>
                                        </p:attrNameLst>
                                      </p:cBhvr>
                                      <p:to>
                                        <p:strVal val="visible"/>
                                      </p:to>
                                    </p:set>
                                    <p:animEffect transition="in" filter="wipe(left)">
                                      <p:cBhvr>
                                        <p:cTn id="57" dur="500"/>
                                        <p:tgtEl>
                                          <p:spTgt spid="17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1"/>
                                        </p:tgtEl>
                                        <p:attrNameLst>
                                          <p:attrName>style.visibility</p:attrName>
                                        </p:attrNameLst>
                                      </p:cBhvr>
                                      <p:to>
                                        <p:strVal val="visible"/>
                                      </p:to>
                                    </p:set>
                                    <p:animEffect transition="in" filter="wipe(left)">
                                      <p:cBhvr>
                                        <p:cTn id="62" dur="500"/>
                                        <p:tgtEl>
                                          <p:spTgt spid="17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2"/>
                                        </p:tgtEl>
                                        <p:attrNameLst>
                                          <p:attrName>style.visibility</p:attrName>
                                        </p:attrNameLst>
                                      </p:cBhvr>
                                      <p:to>
                                        <p:strVal val="visible"/>
                                      </p:to>
                                    </p:set>
                                    <p:animEffect transition="in" filter="fade">
                                      <p:cBhvr>
                                        <p:cTn id="6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957F717-FD23-493C-BA54-F5AB575BDEC9}" type="slidenum">
              <a:rPr lang="en-GB" altLang="en-US" smtClean="0">
                <a:solidFill>
                  <a:srgbClr val="000000"/>
                </a:solidFill>
              </a:rPr>
              <a:pPr/>
              <a:t>44</a:t>
            </a:fld>
            <a:endParaRPr lang="en-GB" altLang="en-US" dirty="0">
              <a:solidFill>
                <a:srgbClr val="000000"/>
              </a:solidFill>
            </a:endParaRPr>
          </a:p>
        </p:txBody>
      </p:sp>
      <p:cxnSp>
        <p:nvCxnSpPr>
          <p:cNvPr id="6" name="Straight Connector 5"/>
          <p:cNvCxnSpPr/>
          <p:nvPr/>
        </p:nvCxnSpPr>
        <p:spPr bwMode="auto">
          <a:xfrm>
            <a:off x="3219552" y="2822930"/>
            <a:ext cx="4952848" cy="11604"/>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502965" y="2862944"/>
            <a:ext cx="1763167" cy="651973"/>
          </a:xfrm>
          <a:prstGeom prst="rect">
            <a:avLst/>
          </a:prstGeom>
          <a:noFill/>
        </p:spPr>
        <p:txBody>
          <a:bodyPr wrap="square" rtlCol="0">
            <a:spAutoFit/>
          </a:bodyPr>
          <a:lstStyle/>
          <a:p>
            <a:r>
              <a:rPr lang="en-GB" dirty="0" smtClean="0"/>
              <a:t>SPOR stakeholders</a:t>
            </a:r>
            <a:endParaRPr lang="en-GB" dirty="0"/>
          </a:p>
        </p:txBody>
      </p:sp>
      <p:sp>
        <p:nvSpPr>
          <p:cNvPr id="7" name="Rounded Rectangle 6"/>
          <p:cNvSpPr/>
          <p:nvPr/>
        </p:nvSpPr>
        <p:spPr bwMode="auto">
          <a:xfrm>
            <a:off x="3219552" y="2896637"/>
            <a:ext cx="2504576" cy="1468467"/>
          </a:xfrm>
          <a:prstGeom prst="roundRect">
            <a:avLst/>
          </a:prstGeom>
          <a:no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fontAlgn="base">
              <a:lnSpc>
                <a:spcPct val="120000"/>
              </a:lnSpc>
              <a:spcBef>
                <a:spcPct val="0"/>
              </a:spcBef>
              <a:spcAft>
                <a:spcPct val="0"/>
              </a:spcAft>
            </a:pPr>
            <a:r>
              <a:rPr kumimoji="0" lang="en-GB" sz="1600" b="0" i="0" u="none" strike="noStrike" cap="none" normalizeH="0" baseline="0" dirty="0" smtClean="0">
                <a:ln>
                  <a:noFill/>
                </a:ln>
                <a:solidFill>
                  <a:srgbClr val="000000"/>
                </a:solidFill>
                <a:effectLst/>
                <a:latin typeface="Verdana" pitchFamily="34" charset="0"/>
                <a:cs typeface="Arial" charset="0"/>
              </a:rPr>
              <a:t>EMA</a:t>
            </a:r>
            <a:r>
              <a:rPr kumimoji="0" lang="en-GB" sz="1600" b="0" i="0" u="none" strike="noStrike" cap="none" normalizeH="0" dirty="0" smtClean="0">
                <a:ln>
                  <a:noFill/>
                </a:ln>
                <a:solidFill>
                  <a:srgbClr val="000000"/>
                </a:solidFill>
                <a:effectLst/>
                <a:latin typeface="Verdana" pitchFamily="34" charset="0"/>
                <a:cs typeface="Arial" charset="0"/>
              </a:rPr>
              <a:t> Service Desk team contacted via </a:t>
            </a:r>
          </a:p>
          <a:p>
            <a:pPr algn="ctr" fontAlgn="base">
              <a:lnSpc>
                <a:spcPct val="120000"/>
              </a:lnSpc>
              <a:spcBef>
                <a:spcPct val="0"/>
              </a:spcBef>
              <a:spcAft>
                <a:spcPct val="0"/>
              </a:spcAft>
            </a:pPr>
            <a:r>
              <a:rPr lang="en-GB" sz="1600" dirty="0" smtClean="0">
                <a:hlinkClick r:id="rId3"/>
              </a:rPr>
              <a:t>EMA Service Desk portal</a:t>
            </a: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61" name="Rounded Rectangle 60"/>
          <p:cNvSpPr/>
          <p:nvPr/>
        </p:nvSpPr>
        <p:spPr bwMode="auto">
          <a:xfrm>
            <a:off x="3005795" y="1487464"/>
            <a:ext cx="5292000" cy="2808000"/>
          </a:xfrm>
          <a:prstGeom prst="roundRect">
            <a:avLst/>
          </a:prstGeom>
          <a:noFill/>
          <a:ln w="9525" cap="flat" cmpd="sng" algn="ctr">
            <a:solidFill>
              <a:schemeClr val="accent3">
                <a:lumMod val="65000"/>
              </a:schemeClr>
            </a:solidFill>
            <a:prstDash val="lgDash"/>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4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1572" y="1160536"/>
            <a:ext cx="880868" cy="83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ounded Rectangle 66"/>
          <p:cNvSpPr/>
          <p:nvPr/>
        </p:nvSpPr>
        <p:spPr bwMode="auto">
          <a:xfrm>
            <a:off x="5868144" y="3104752"/>
            <a:ext cx="1673737" cy="814671"/>
          </a:xfrm>
          <a:prstGeom prst="roundRect">
            <a:avLst/>
          </a:prstGeom>
          <a:no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lang="en-GB" sz="1600" dirty="0" smtClean="0">
                <a:solidFill>
                  <a:srgbClr val="000000"/>
                </a:solidFill>
                <a:latin typeface="Verdana" pitchFamily="34" charset="0"/>
                <a:cs typeface="Arial" charset="0"/>
              </a:rPr>
              <a:t>SPOR data stewards</a:t>
            </a: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pic>
        <p:nvPicPr>
          <p:cNvPr id="46" name="Picture 45" descr="1.emf"/>
          <p:cNvPicPr>
            <a:picLocks noChangeAspect="1"/>
          </p:cNvPicPr>
          <p:nvPr/>
        </p:nvPicPr>
        <p:blipFill>
          <a:blip r:embed="rId5"/>
          <a:stretch>
            <a:fillRect/>
          </a:stretch>
        </p:blipFill>
        <p:spPr>
          <a:xfrm>
            <a:off x="3637131" y="1792903"/>
            <a:ext cx="1008113" cy="939600"/>
          </a:xfrm>
          <a:prstGeom prst="rect">
            <a:avLst/>
          </a:prstGeom>
          <a:solidFill>
            <a:schemeClr val="bg1"/>
          </a:solidFill>
        </p:spPr>
      </p:pic>
      <p:sp>
        <p:nvSpPr>
          <p:cNvPr id="60" name="Title 1"/>
          <p:cNvSpPr txBox="1">
            <a:spLocks/>
          </p:cNvSpPr>
          <p:nvPr/>
        </p:nvSpPr>
        <p:spPr bwMode="auto">
          <a:xfrm>
            <a:off x="323850" y="116632"/>
            <a:ext cx="684043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US" altLang="en-US" kern="0" dirty="0" smtClean="0">
                <a:solidFill>
                  <a:srgbClr val="FFFFFF"/>
                </a:solidFill>
              </a:rPr>
              <a:t>SPOR Help &amp; Support</a:t>
            </a:r>
            <a:endParaRPr lang="en-GB" kern="0" dirty="0">
              <a:solidFill>
                <a:schemeClr val="bg1"/>
              </a:solidFill>
            </a:endParaRPr>
          </a:p>
        </p:txBody>
      </p:sp>
      <p:pic>
        <p:nvPicPr>
          <p:cNvPr id="97" name="Picture 96" descr="1.emf"/>
          <p:cNvPicPr>
            <a:picLocks noChangeAspect="1"/>
          </p:cNvPicPr>
          <p:nvPr/>
        </p:nvPicPr>
        <p:blipFill>
          <a:blip r:embed="rId5"/>
          <a:stretch>
            <a:fillRect/>
          </a:stretch>
        </p:blipFill>
        <p:spPr>
          <a:xfrm>
            <a:off x="6100569" y="1754151"/>
            <a:ext cx="1008113" cy="939600"/>
          </a:xfrm>
          <a:prstGeom prst="rect">
            <a:avLst/>
          </a:prstGeom>
          <a:solidFill>
            <a:schemeClr val="bg1"/>
          </a:solidFill>
        </p:spPr>
      </p:pic>
      <p:grpSp>
        <p:nvGrpSpPr>
          <p:cNvPr id="13" name="Group 8"/>
          <p:cNvGrpSpPr>
            <a:grpSpLocks noChangeAspect="1"/>
          </p:cNvGrpSpPr>
          <p:nvPr/>
        </p:nvGrpSpPr>
        <p:grpSpPr bwMode="auto">
          <a:xfrm>
            <a:off x="2287141" y="1873224"/>
            <a:ext cx="612775" cy="431800"/>
            <a:chOff x="1350" y="976"/>
            <a:chExt cx="386" cy="272"/>
          </a:xfrm>
        </p:grpSpPr>
        <p:sp>
          <p:nvSpPr>
            <p:cNvPr id="14" name="AutoShape 7"/>
            <p:cNvSpPr>
              <a:spLocks noChangeAspect="1" noChangeArrowheads="1" noTextEdit="1"/>
            </p:cNvSpPr>
            <p:nvPr/>
          </p:nvSpPr>
          <p:spPr bwMode="auto">
            <a:xfrm>
              <a:off x="1350" y="976"/>
              <a:ext cx="38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p:nvSpPr>
          <p:spPr bwMode="auto">
            <a:xfrm>
              <a:off x="1350" y="976"/>
              <a:ext cx="386" cy="272"/>
            </a:xfrm>
            <a:custGeom>
              <a:avLst/>
              <a:gdLst>
                <a:gd name="T0" fmla="*/ 187 w 386"/>
                <a:gd name="T1" fmla="*/ 0 h 272"/>
                <a:gd name="T2" fmla="*/ 187 w 386"/>
                <a:gd name="T3" fmla="*/ 70 h 272"/>
                <a:gd name="T4" fmla="*/ 0 w 386"/>
                <a:gd name="T5" fmla="*/ 70 h 272"/>
                <a:gd name="T6" fmla="*/ 0 w 386"/>
                <a:gd name="T7" fmla="*/ 206 h 272"/>
                <a:gd name="T8" fmla="*/ 187 w 386"/>
                <a:gd name="T9" fmla="*/ 206 h 272"/>
                <a:gd name="T10" fmla="*/ 187 w 386"/>
                <a:gd name="T11" fmla="*/ 272 h 272"/>
                <a:gd name="T12" fmla="*/ 386 w 386"/>
                <a:gd name="T13" fmla="*/ 136 h 272"/>
                <a:gd name="T14" fmla="*/ 187 w 386"/>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72">
                  <a:moveTo>
                    <a:pt x="187" y="0"/>
                  </a:moveTo>
                  <a:lnTo>
                    <a:pt x="187" y="70"/>
                  </a:lnTo>
                  <a:lnTo>
                    <a:pt x="0" y="70"/>
                  </a:lnTo>
                  <a:lnTo>
                    <a:pt x="0" y="206"/>
                  </a:lnTo>
                  <a:lnTo>
                    <a:pt x="187" y="206"/>
                  </a:lnTo>
                  <a:lnTo>
                    <a:pt x="187" y="272"/>
                  </a:lnTo>
                  <a:lnTo>
                    <a:pt x="386" y="136"/>
                  </a:lnTo>
                  <a:lnTo>
                    <a:pt x="187" y="0"/>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 name="Group 12"/>
          <p:cNvGrpSpPr>
            <a:grpSpLocks noChangeAspect="1"/>
          </p:cNvGrpSpPr>
          <p:nvPr/>
        </p:nvGrpSpPr>
        <p:grpSpPr bwMode="auto">
          <a:xfrm flipH="1">
            <a:off x="2231033" y="2240656"/>
            <a:ext cx="612775" cy="431800"/>
            <a:chOff x="1292" y="1294"/>
            <a:chExt cx="386" cy="272"/>
          </a:xfrm>
        </p:grpSpPr>
        <p:sp>
          <p:nvSpPr>
            <p:cNvPr id="18" name="AutoShape 11"/>
            <p:cNvSpPr>
              <a:spLocks noChangeAspect="1" noChangeArrowheads="1" noTextEdit="1"/>
            </p:cNvSpPr>
            <p:nvPr/>
          </p:nvSpPr>
          <p:spPr bwMode="auto">
            <a:xfrm>
              <a:off x="1292" y="1294"/>
              <a:ext cx="38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3"/>
            <p:cNvSpPr>
              <a:spLocks/>
            </p:cNvSpPr>
            <p:nvPr/>
          </p:nvSpPr>
          <p:spPr bwMode="auto">
            <a:xfrm>
              <a:off x="1292" y="1294"/>
              <a:ext cx="386" cy="272"/>
            </a:xfrm>
            <a:custGeom>
              <a:avLst/>
              <a:gdLst>
                <a:gd name="T0" fmla="*/ 187 w 386"/>
                <a:gd name="T1" fmla="*/ 0 h 272"/>
                <a:gd name="T2" fmla="*/ 187 w 386"/>
                <a:gd name="T3" fmla="*/ 70 h 272"/>
                <a:gd name="T4" fmla="*/ 0 w 386"/>
                <a:gd name="T5" fmla="*/ 70 h 272"/>
                <a:gd name="T6" fmla="*/ 0 w 386"/>
                <a:gd name="T7" fmla="*/ 206 h 272"/>
                <a:gd name="T8" fmla="*/ 187 w 386"/>
                <a:gd name="T9" fmla="*/ 206 h 272"/>
                <a:gd name="T10" fmla="*/ 187 w 386"/>
                <a:gd name="T11" fmla="*/ 272 h 272"/>
                <a:gd name="T12" fmla="*/ 386 w 386"/>
                <a:gd name="T13" fmla="*/ 136 h 272"/>
                <a:gd name="T14" fmla="*/ 187 w 386"/>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72">
                  <a:moveTo>
                    <a:pt x="187" y="0"/>
                  </a:moveTo>
                  <a:lnTo>
                    <a:pt x="187" y="70"/>
                  </a:lnTo>
                  <a:lnTo>
                    <a:pt x="0" y="70"/>
                  </a:lnTo>
                  <a:lnTo>
                    <a:pt x="0" y="206"/>
                  </a:lnTo>
                  <a:lnTo>
                    <a:pt x="187" y="206"/>
                  </a:lnTo>
                  <a:lnTo>
                    <a:pt x="187" y="272"/>
                  </a:lnTo>
                  <a:lnTo>
                    <a:pt x="386" y="136"/>
                  </a:lnTo>
                  <a:lnTo>
                    <a:pt x="187" y="0"/>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8" name="Group 8"/>
          <p:cNvGrpSpPr>
            <a:grpSpLocks noChangeAspect="1"/>
          </p:cNvGrpSpPr>
          <p:nvPr/>
        </p:nvGrpSpPr>
        <p:grpSpPr bwMode="auto">
          <a:xfrm>
            <a:off x="5111353" y="1873472"/>
            <a:ext cx="612775" cy="431800"/>
            <a:chOff x="1350" y="976"/>
            <a:chExt cx="386" cy="272"/>
          </a:xfrm>
        </p:grpSpPr>
        <p:sp>
          <p:nvSpPr>
            <p:cNvPr id="99" name="AutoShape 7"/>
            <p:cNvSpPr>
              <a:spLocks noChangeAspect="1" noChangeArrowheads="1" noTextEdit="1"/>
            </p:cNvSpPr>
            <p:nvPr/>
          </p:nvSpPr>
          <p:spPr bwMode="auto">
            <a:xfrm>
              <a:off x="1350" y="976"/>
              <a:ext cx="38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9"/>
            <p:cNvSpPr>
              <a:spLocks/>
            </p:cNvSpPr>
            <p:nvPr/>
          </p:nvSpPr>
          <p:spPr bwMode="auto">
            <a:xfrm>
              <a:off x="1350" y="976"/>
              <a:ext cx="386" cy="272"/>
            </a:xfrm>
            <a:custGeom>
              <a:avLst/>
              <a:gdLst>
                <a:gd name="T0" fmla="*/ 187 w 386"/>
                <a:gd name="T1" fmla="*/ 0 h 272"/>
                <a:gd name="T2" fmla="*/ 187 w 386"/>
                <a:gd name="T3" fmla="*/ 70 h 272"/>
                <a:gd name="T4" fmla="*/ 0 w 386"/>
                <a:gd name="T5" fmla="*/ 70 h 272"/>
                <a:gd name="T6" fmla="*/ 0 w 386"/>
                <a:gd name="T7" fmla="*/ 206 h 272"/>
                <a:gd name="T8" fmla="*/ 187 w 386"/>
                <a:gd name="T9" fmla="*/ 206 h 272"/>
                <a:gd name="T10" fmla="*/ 187 w 386"/>
                <a:gd name="T11" fmla="*/ 272 h 272"/>
                <a:gd name="T12" fmla="*/ 386 w 386"/>
                <a:gd name="T13" fmla="*/ 136 h 272"/>
                <a:gd name="T14" fmla="*/ 187 w 386"/>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72">
                  <a:moveTo>
                    <a:pt x="187" y="0"/>
                  </a:moveTo>
                  <a:lnTo>
                    <a:pt x="187" y="70"/>
                  </a:lnTo>
                  <a:lnTo>
                    <a:pt x="0" y="70"/>
                  </a:lnTo>
                  <a:lnTo>
                    <a:pt x="0" y="206"/>
                  </a:lnTo>
                  <a:lnTo>
                    <a:pt x="187" y="206"/>
                  </a:lnTo>
                  <a:lnTo>
                    <a:pt x="187" y="272"/>
                  </a:lnTo>
                  <a:lnTo>
                    <a:pt x="386" y="136"/>
                  </a:lnTo>
                  <a:lnTo>
                    <a:pt x="187" y="0"/>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1" name="Group 12"/>
          <p:cNvGrpSpPr>
            <a:grpSpLocks noChangeAspect="1"/>
          </p:cNvGrpSpPr>
          <p:nvPr/>
        </p:nvGrpSpPr>
        <p:grpSpPr bwMode="auto">
          <a:xfrm flipH="1">
            <a:off x="5055245" y="2240904"/>
            <a:ext cx="612775" cy="431800"/>
            <a:chOff x="1292" y="1294"/>
            <a:chExt cx="386" cy="272"/>
          </a:xfrm>
        </p:grpSpPr>
        <p:sp>
          <p:nvSpPr>
            <p:cNvPr id="102" name="AutoShape 11"/>
            <p:cNvSpPr>
              <a:spLocks noChangeAspect="1" noChangeArrowheads="1" noTextEdit="1"/>
            </p:cNvSpPr>
            <p:nvPr/>
          </p:nvSpPr>
          <p:spPr bwMode="auto">
            <a:xfrm>
              <a:off x="1292" y="1294"/>
              <a:ext cx="38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3"/>
            <p:cNvSpPr>
              <a:spLocks/>
            </p:cNvSpPr>
            <p:nvPr/>
          </p:nvSpPr>
          <p:spPr bwMode="auto">
            <a:xfrm>
              <a:off x="1292" y="1294"/>
              <a:ext cx="386" cy="272"/>
            </a:xfrm>
            <a:custGeom>
              <a:avLst/>
              <a:gdLst>
                <a:gd name="T0" fmla="*/ 187 w 386"/>
                <a:gd name="T1" fmla="*/ 0 h 272"/>
                <a:gd name="T2" fmla="*/ 187 w 386"/>
                <a:gd name="T3" fmla="*/ 70 h 272"/>
                <a:gd name="T4" fmla="*/ 0 w 386"/>
                <a:gd name="T5" fmla="*/ 70 h 272"/>
                <a:gd name="T6" fmla="*/ 0 w 386"/>
                <a:gd name="T7" fmla="*/ 206 h 272"/>
                <a:gd name="T8" fmla="*/ 187 w 386"/>
                <a:gd name="T9" fmla="*/ 206 h 272"/>
                <a:gd name="T10" fmla="*/ 187 w 386"/>
                <a:gd name="T11" fmla="*/ 272 h 272"/>
                <a:gd name="T12" fmla="*/ 386 w 386"/>
                <a:gd name="T13" fmla="*/ 136 h 272"/>
                <a:gd name="T14" fmla="*/ 187 w 386"/>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72">
                  <a:moveTo>
                    <a:pt x="187" y="0"/>
                  </a:moveTo>
                  <a:lnTo>
                    <a:pt x="187" y="70"/>
                  </a:lnTo>
                  <a:lnTo>
                    <a:pt x="0" y="70"/>
                  </a:lnTo>
                  <a:lnTo>
                    <a:pt x="0" y="206"/>
                  </a:lnTo>
                  <a:lnTo>
                    <a:pt x="187" y="206"/>
                  </a:lnTo>
                  <a:lnTo>
                    <a:pt x="187" y="272"/>
                  </a:lnTo>
                  <a:lnTo>
                    <a:pt x="386" y="136"/>
                  </a:lnTo>
                  <a:lnTo>
                    <a:pt x="187" y="0"/>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0" name="Group 16"/>
          <p:cNvGrpSpPr>
            <a:grpSpLocks noChangeAspect="1"/>
          </p:cNvGrpSpPr>
          <p:nvPr/>
        </p:nvGrpSpPr>
        <p:grpSpPr bwMode="auto">
          <a:xfrm>
            <a:off x="899666" y="1736699"/>
            <a:ext cx="1035050" cy="911225"/>
            <a:chOff x="476" y="890"/>
            <a:chExt cx="652" cy="574"/>
          </a:xfrm>
        </p:grpSpPr>
        <p:sp>
          <p:nvSpPr>
            <p:cNvPr id="21" name="AutoShape 15"/>
            <p:cNvSpPr>
              <a:spLocks noChangeAspect="1" noChangeArrowheads="1" noTextEdit="1"/>
            </p:cNvSpPr>
            <p:nvPr/>
          </p:nvSpPr>
          <p:spPr bwMode="auto">
            <a:xfrm>
              <a:off x="476" y="890"/>
              <a:ext cx="652"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7"/>
            <p:cNvSpPr>
              <a:spLocks noEditPoints="1"/>
            </p:cNvSpPr>
            <p:nvPr/>
          </p:nvSpPr>
          <p:spPr bwMode="auto">
            <a:xfrm>
              <a:off x="476" y="890"/>
              <a:ext cx="652" cy="574"/>
            </a:xfrm>
            <a:custGeom>
              <a:avLst/>
              <a:gdLst>
                <a:gd name="T0" fmla="*/ 82 w 82"/>
                <a:gd name="T1" fmla="*/ 72 h 72"/>
                <a:gd name="T2" fmla="*/ 81 w 82"/>
                <a:gd name="T3" fmla="*/ 55 h 72"/>
                <a:gd name="T4" fmla="*/ 70 w 82"/>
                <a:gd name="T5" fmla="*/ 49 h 72"/>
                <a:gd name="T6" fmla="*/ 62 w 82"/>
                <a:gd name="T7" fmla="*/ 39 h 72"/>
                <a:gd name="T8" fmla="*/ 65 w 82"/>
                <a:gd name="T9" fmla="*/ 32 h 72"/>
                <a:gd name="T10" fmla="*/ 67 w 82"/>
                <a:gd name="T11" fmla="*/ 28 h 72"/>
                <a:gd name="T12" fmla="*/ 66 w 82"/>
                <a:gd name="T13" fmla="*/ 25 h 72"/>
                <a:gd name="T14" fmla="*/ 67 w 82"/>
                <a:gd name="T15" fmla="*/ 20 h 72"/>
                <a:gd name="T16" fmla="*/ 57 w 82"/>
                <a:gd name="T17" fmla="*/ 11 h 72"/>
                <a:gd name="T18" fmla="*/ 47 w 82"/>
                <a:gd name="T19" fmla="*/ 20 h 72"/>
                <a:gd name="T20" fmla="*/ 48 w 82"/>
                <a:gd name="T21" fmla="*/ 25 h 72"/>
                <a:gd name="T22" fmla="*/ 47 w 82"/>
                <a:gd name="T23" fmla="*/ 28 h 72"/>
                <a:gd name="T24" fmla="*/ 49 w 82"/>
                <a:gd name="T25" fmla="*/ 32 h 72"/>
                <a:gd name="T26" fmla="*/ 52 w 82"/>
                <a:gd name="T27" fmla="*/ 39 h 72"/>
                <a:gd name="T28" fmla="*/ 48 w 82"/>
                <a:gd name="T29" fmla="*/ 46 h 72"/>
                <a:gd name="T30" fmla="*/ 63 w 82"/>
                <a:gd name="T31" fmla="*/ 60 h 72"/>
                <a:gd name="T32" fmla="*/ 63 w 82"/>
                <a:gd name="T33" fmla="*/ 72 h 72"/>
                <a:gd name="T34" fmla="*/ 82 w 82"/>
                <a:gd name="T35" fmla="*/ 72 h 72"/>
                <a:gd name="T36" fmla="*/ 42 w 82"/>
                <a:gd name="T37" fmla="*/ 51 h 72"/>
                <a:gd name="T38" fmla="*/ 31 w 82"/>
                <a:gd name="T39" fmla="*/ 39 h 72"/>
                <a:gd name="T40" fmla="*/ 35 w 82"/>
                <a:gd name="T41" fmla="*/ 29 h 72"/>
                <a:gd name="T42" fmla="*/ 38 w 82"/>
                <a:gd name="T43" fmla="*/ 23 h 72"/>
                <a:gd name="T44" fmla="*/ 37 w 82"/>
                <a:gd name="T45" fmla="*/ 20 h 72"/>
                <a:gd name="T46" fmla="*/ 37 w 82"/>
                <a:gd name="T47" fmla="*/ 13 h 72"/>
                <a:gd name="T48" fmla="*/ 24 w 82"/>
                <a:gd name="T49" fmla="*/ 0 h 72"/>
                <a:gd name="T50" fmla="*/ 11 w 82"/>
                <a:gd name="T51" fmla="*/ 13 h 72"/>
                <a:gd name="T52" fmla="*/ 12 w 82"/>
                <a:gd name="T53" fmla="*/ 20 h 72"/>
                <a:gd name="T54" fmla="*/ 11 w 82"/>
                <a:gd name="T55" fmla="*/ 23 h 72"/>
                <a:gd name="T56" fmla="*/ 14 w 82"/>
                <a:gd name="T57" fmla="*/ 29 h 72"/>
                <a:gd name="T58" fmla="*/ 18 w 82"/>
                <a:gd name="T59" fmla="*/ 39 h 72"/>
                <a:gd name="T60" fmla="*/ 7 w 82"/>
                <a:gd name="T61" fmla="*/ 51 h 72"/>
                <a:gd name="T62" fmla="*/ 0 w 82"/>
                <a:gd name="T63" fmla="*/ 57 h 72"/>
                <a:gd name="T64" fmla="*/ 0 w 82"/>
                <a:gd name="T65" fmla="*/ 72 h 72"/>
                <a:gd name="T66" fmla="*/ 57 w 82"/>
                <a:gd name="T67" fmla="*/ 72 h 72"/>
                <a:gd name="T68" fmla="*/ 57 w 82"/>
                <a:gd name="T69" fmla="*/ 61 h 72"/>
                <a:gd name="T70" fmla="*/ 42 w 82"/>
                <a:gd name="T71"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681019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957F717-FD23-493C-BA54-F5AB575BDEC9}" type="slidenum">
              <a:rPr lang="en-GB" altLang="en-US" smtClean="0">
                <a:solidFill>
                  <a:srgbClr val="000000"/>
                </a:solidFill>
              </a:rPr>
              <a:pPr/>
              <a:t>45</a:t>
            </a:fld>
            <a:endParaRPr lang="en-GB" alt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56254834"/>
              </p:ext>
            </p:extLst>
          </p:nvPr>
        </p:nvGraphicFramePr>
        <p:xfrm>
          <a:off x="107504" y="908720"/>
          <a:ext cx="8856984" cy="1833880"/>
        </p:xfrm>
        <a:graphic>
          <a:graphicData uri="http://schemas.openxmlformats.org/drawingml/2006/table">
            <a:tbl>
              <a:tblPr firstRow="1" bandRow="1">
                <a:tableStyleId>{5C22544A-7EE6-4342-B048-85BDC9FD1C3A}</a:tableStyleId>
              </a:tblPr>
              <a:tblGrid>
                <a:gridCol w="3268986"/>
                <a:gridCol w="5587998"/>
              </a:tblGrid>
              <a:tr h="370840">
                <a:tc>
                  <a:txBody>
                    <a:bodyPr/>
                    <a:lstStyle/>
                    <a:p>
                      <a:r>
                        <a:rPr lang="en-GB" sz="1200" b="1" dirty="0" smtClean="0">
                          <a:solidFill>
                            <a:schemeClr val="tx1"/>
                          </a:solidFill>
                        </a:rPr>
                        <a:t>Tools/self service</a:t>
                      </a:r>
                      <a:endParaRPr lang="en-GB" sz="1200" b="1" dirty="0">
                        <a:solidFill>
                          <a:schemeClr val="tx1"/>
                        </a:solidFill>
                      </a:endParaRPr>
                    </a:p>
                  </a:txBody>
                  <a:tcPr/>
                </a:tc>
                <a:tc>
                  <a:txBody>
                    <a:bodyPr/>
                    <a:lstStyle/>
                    <a:p>
                      <a:r>
                        <a:rPr lang="en-GB" sz="1200" b="1" dirty="0" smtClean="0">
                          <a:solidFill>
                            <a:schemeClr val="tx1"/>
                          </a:solidFill>
                        </a:rPr>
                        <a:t>When</a:t>
                      </a:r>
                      <a:endParaRPr lang="en-GB" sz="1200" b="1" dirty="0">
                        <a:solidFill>
                          <a:schemeClr val="tx1"/>
                        </a:solidFill>
                      </a:endParaRPr>
                    </a:p>
                  </a:txBody>
                  <a:tcPr/>
                </a:tc>
              </a:tr>
              <a:tr h="370840">
                <a:tc>
                  <a:txBody>
                    <a:bodyPr/>
                    <a:lstStyle/>
                    <a:p>
                      <a:r>
                        <a:rPr lang="en-GB" sz="1200" dirty="0" smtClean="0">
                          <a:solidFill>
                            <a:schemeClr val="tx1"/>
                          </a:solidFill>
                        </a:rPr>
                        <a:t>EMA Account Management portal</a:t>
                      </a:r>
                    </a:p>
                    <a:p>
                      <a:r>
                        <a:rPr lang="en-GB" sz="1200" dirty="0" smtClean="0">
                          <a:solidFill>
                            <a:schemeClr val="tx1"/>
                          </a:solidFill>
                          <a:hlinkClick r:id="rId3"/>
                        </a:rPr>
                        <a:t>https://register.ema.europa.eu/</a:t>
                      </a:r>
                      <a:endParaRPr lang="en-GB" sz="1200" dirty="0" smtClean="0">
                        <a:solidFill>
                          <a:schemeClr val="tx1"/>
                        </a:solidFill>
                      </a:endParaRPr>
                    </a:p>
                    <a:p>
                      <a:endParaRPr lang="en-GB" sz="1200" dirty="0">
                        <a:solidFill>
                          <a:schemeClr val="tx1"/>
                        </a:solidFill>
                      </a:endParaRPr>
                    </a:p>
                  </a:txBody>
                  <a:tcPr/>
                </a:tc>
                <a:tc>
                  <a:txBody>
                    <a:bodyPr/>
                    <a:lstStyle/>
                    <a:p>
                      <a:pPr marL="171450" indent="-171450">
                        <a:buFont typeface="Arial" panose="020B0604020202020204" pitchFamily="34" charset="0"/>
                        <a:buChar char="•"/>
                      </a:pPr>
                      <a:r>
                        <a:rPr lang="en-GB" sz="1200" dirty="0" smtClean="0"/>
                        <a:t>To create a new EMA account in</a:t>
                      </a:r>
                      <a:r>
                        <a:rPr lang="en-GB" sz="1200" baseline="0" dirty="0" smtClean="0"/>
                        <a:t> order to obtain access to EMA systems</a:t>
                      </a:r>
                    </a:p>
                    <a:p>
                      <a:pPr marL="171450" indent="-171450">
                        <a:buFont typeface="Arial" panose="020B0604020202020204" pitchFamily="34" charset="0"/>
                        <a:buChar char="•"/>
                      </a:pPr>
                      <a:r>
                        <a:rPr lang="en-GB" sz="1200" baseline="0" dirty="0" smtClean="0"/>
                        <a:t>To request SPOR user role</a:t>
                      </a:r>
                    </a:p>
                  </a:txBody>
                  <a:tcPr/>
                </a:tc>
              </a:tr>
              <a:tr h="370840">
                <a:tc>
                  <a:txBody>
                    <a:bodyPr/>
                    <a:lstStyle/>
                    <a:p>
                      <a:pPr marL="0" marR="0" indent="0" algn="l" defTabSz="1072753" rtl="0" eaLnBrk="1" fontAlgn="auto" latinLnBrk="0" hangingPunct="1">
                        <a:lnSpc>
                          <a:spcPct val="100000"/>
                        </a:lnSpc>
                        <a:spcBef>
                          <a:spcPts val="0"/>
                        </a:spcBef>
                        <a:spcAft>
                          <a:spcPts val="0"/>
                        </a:spcAft>
                        <a:buClrTx/>
                        <a:buSzTx/>
                        <a:buFontTx/>
                        <a:buNone/>
                        <a:tabLst/>
                        <a:defRPr/>
                      </a:pPr>
                      <a:r>
                        <a:rPr lang="en-GB" sz="1200" dirty="0" smtClean="0">
                          <a:hlinkClick r:id="rId4"/>
                        </a:rPr>
                        <a:t>EMA Service Desk</a:t>
                      </a:r>
                      <a:r>
                        <a:rPr lang="en-GB" sz="1200" dirty="0" smtClean="0"/>
                        <a:t> portal.</a:t>
                      </a:r>
                      <a:r>
                        <a:rPr lang="en-GB" sz="1200" baseline="0" dirty="0" smtClean="0"/>
                        <a:t> T</a:t>
                      </a:r>
                      <a:r>
                        <a:rPr lang="en-GB" sz="1200" dirty="0" smtClean="0"/>
                        <a:t>he online EMA Service Desk for IT systems</a:t>
                      </a:r>
                    </a:p>
                    <a:p>
                      <a:endParaRPr lang="en-GB" sz="1200" dirty="0">
                        <a:solidFill>
                          <a:schemeClr val="tx1"/>
                        </a:solidFill>
                      </a:endParaRPr>
                    </a:p>
                  </a:txBody>
                  <a:tcPr/>
                </a:tc>
                <a:tc>
                  <a:txBody>
                    <a:bodyPr/>
                    <a:lstStyle/>
                    <a:p>
                      <a:pPr marL="171450" marR="0" indent="-171450" algn="l" defTabSz="10727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For </a:t>
                      </a:r>
                      <a:r>
                        <a:rPr lang="en-GB" sz="1200" b="0" dirty="0" smtClean="0"/>
                        <a:t>technical support</a:t>
                      </a:r>
                    </a:p>
                    <a:p>
                      <a:pPr marL="171450" marR="0" indent="-171450" algn="l" defTabSz="10727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Also used when registering 1</a:t>
                      </a:r>
                      <a:r>
                        <a:rPr lang="en-GB" sz="1200" b="0" baseline="30000" dirty="0" smtClean="0">
                          <a:solidFill>
                            <a:schemeClr val="tx1"/>
                          </a:solidFill>
                        </a:rPr>
                        <a:t>st</a:t>
                      </a:r>
                      <a:r>
                        <a:rPr lang="en-GB" sz="1200" b="0" dirty="0" smtClean="0">
                          <a:solidFill>
                            <a:schemeClr val="tx1"/>
                          </a:solidFill>
                        </a:rPr>
                        <a:t> industry super user - </a:t>
                      </a:r>
                      <a:r>
                        <a:rPr lang="en-GB" sz="1200" dirty="0" smtClean="0"/>
                        <a:t>Raise EMA Service Desk request. Attach supporting documents and add the access request number</a:t>
                      </a:r>
                    </a:p>
                  </a:txBody>
                  <a:tcPr/>
                </a:tc>
              </a:tr>
            </a:tbl>
          </a:graphicData>
        </a:graphic>
      </p:graphicFrame>
      <p:sp>
        <p:nvSpPr>
          <p:cNvPr id="9" name="Title 1"/>
          <p:cNvSpPr txBox="1">
            <a:spLocks/>
          </p:cNvSpPr>
          <p:nvPr/>
        </p:nvSpPr>
        <p:spPr bwMode="auto">
          <a:xfrm>
            <a:off x="323850" y="116632"/>
            <a:ext cx="684043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US" altLang="en-US" kern="0" dirty="0" smtClean="0">
                <a:solidFill>
                  <a:srgbClr val="FFFFFF"/>
                </a:solidFill>
              </a:rPr>
              <a:t>SPOR Help &amp; Support</a:t>
            </a:r>
            <a:endParaRPr lang="en-GB" kern="0" dirty="0">
              <a:solidFill>
                <a:schemeClr val="bg1"/>
              </a:solidFill>
            </a:endParaRPr>
          </a:p>
        </p:txBody>
      </p:sp>
    </p:spTree>
    <p:extLst>
      <p:ext uri="{BB962C8B-B14F-4D97-AF65-F5344CB8AC3E}">
        <p14:creationId xmlns:p14="http://schemas.microsoft.com/office/powerpoint/2010/main" val="2923593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t>
            </a:r>
            <a:r>
              <a:rPr lang="en-GB" dirty="0" smtClean="0"/>
              <a:t>ey </a:t>
            </a:r>
            <a:r>
              <a:rPr lang="en-GB" dirty="0"/>
              <a:t>M</a:t>
            </a:r>
            <a:r>
              <a:rPr lang="en-GB" dirty="0" smtClean="0"/>
              <a:t>essages &amp; Actions</a:t>
            </a:r>
            <a:endParaRPr lang="en-GB" dirty="0"/>
          </a:p>
        </p:txBody>
      </p:sp>
      <p:sp>
        <p:nvSpPr>
          <p:cNvPr id="3" name="Content Placeholder 2"/>
          <p:cNvSpPr>
            <a:spLocks noGrp="1"/>
          </p:cNvSpPr>
          <p:nvPr>
            <p:ph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46</a:t>
            </a:fld>
            <a:endParaRPr lang="en-GB" altLang="en-US" dirty="0"/>
          </a:p>
        </p:txBody>
      </p:sp>
    </p:spTree>
    <p:extLst>
      <p:ext uri="{BB962C8B-B14F-4D97-AF65-F5344CB8AC3E}">
        <p14:creationId xmlns:p14="http://schemas.microsoft.com/office/powerpoint/2010/main" val="4150714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47367" y="8219"/>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US" altLang="en-US" kern="0" dirty="0" smtClean="0">
                <a:solidFill>
                  <a:srgbClr val="FFFFFF"/>
                </a:solidFill>
              </a:rPr>
              <a:t>Key Messages &amp; Actions</a:t>
            </a:r>
            <a:endParaRPr lang="en-GB" kern="0" dirty="0">
              <a:solidFill>
                <a:schemeClr val="bg1"/>
              </a:solidFill>
            </a:endParaRPr>
          </a:p>
        </p:txBody>
      </p:sp>
      <p:sp>
        <p:nvSpPr>
          <p:cNvPr id="9" name="Content Placeholder 2"/>
          <p:cNvSpPr>
            <a:spLocks noGrp="1"/>
          </p:cNvSpPr>
          <p:nvPr>
            <p:ph idx="1"/>
          </p:nvPr>
        </p:nvSpPr>
        <p:spPr>
          <a:xfrm>
            <a:off x="250826" y="1268412"/>
            <a:ext cx="8642350" cy="5329237"/>
          </a:xfrm>
        </p:spPr>
        <p:txBody>
          <a:bodyPr/>
          <a:lstStyle/>
          <a:p>
            <a:pPr marL="534988" indent="-534988">
              <a:lnSpc>
                <a:spcPct val="100000"/>
              </a:lnSpc>
              <a:spcBef>
                <a:spcPts val="600"/>
              </a:spcBef>
              <a:spcAft>
                <a:spcPts val="0"/>
              </a:spcAft>
              <a:buFont typeface="+mj-lt"/>
              <a:buAutoNum type="arabicPeriod"/>
              <a:defRPr/>
            </a:pPr>
            <a:r>
              <a:rPr lang="en-GB" sz="1600" dirty="0">
                <a:ea typeface="Verdana" panose="020B0604030504040204" pitchFamily="34" charset="0"/>
                <a:cs typeface="Verdana" panose="020B0604030504040204" pitchFamily="34" charset="0"/>
              </a:rPr>
              <a:t>Raise awareness of SPOR amongst your colleagues, especially those involved with regulatory submissions and reference data management. Training material is available that covers key functionality of OMS and RMS.</a:t>
            </a:r>
          </a:p>
          <a:p>
            <a:pPr marL="534988" indent="-534988">
              <a:lnSpc>
                <a:spcPct val="100000"/>
              </a:lnSpc>
              <a:spcBef>
                <a:spcPts val="600"/>
              </a:spcBef>
              <a:spcAft>
                <a:spcPts val="0"/>
              </a:spcAft>
              <a:buFont typeface="+mj-lt"/>
              <a:buAutoNum type="arabicPeriod"/>
              <a:defRPr/>
            </a:pPr>
            <a:r>
              <a:rPr lang="en-GB" sz="1600" dirty="0">
                <a:ea typeface="Verdana" panose="020B0604030504040204" pitchFamily="34" charset="0"/>
                <a:cs typeface="Verdana" panose="020B0604030504040204" pitchFamily="34" charset="0"/>
              </a:rPr>
              <a:t>Review the EMA Account Registration rules and the SPOR documentation to understand how they apply to your own organisations.</a:t>
            </a:r>
          </a:p>
          <a:p>
            <a:pPr marL="534988" indent="-534988">
              <a:lnSpc>
                <a:spcPct val="100000"/>
              </a:lnSpc>
              <a:spcBef>
                <a:spcPts val="600"/>
              </a:spcBef>
              <a:spcAft>
                <a:spcPts val="0"/>
              </a:spcAft>
              <a:buFont typeface="+mj-lt"/>
              <a:buAutoNum type="arabicPeriod"/>
              <a:defRPr/>
            </a:pPr>
            <a:r>
              <a:rPr lang="en-GB" sz="1600" dirty="0">
                <a:ea typeface="Verdana" panose="020B0604030504040204" pitchFamily="34" charset="0"/>
                <a:cs typeface="Verdana" panose="020B0604030504040204" pitchFamily="34" charset="0"/>
              </a:rPr>
              <a:t>Consider how you will appoint Industry Super Users and Industry Users – the scenarios provided above may help you to consider the best options for your own organisations.</a:t>
            </a:r>
          </a:p>
          <a:p>
            <a:pPr marL="534988" indent="-534988">
              <a:lnSpc>
                <a:spcPct val="100000"/>
              </a:lnSpc>
              <a:spcBef>
                <a:spcPts val="600"/>
              </a:spcBef>
              <a:spcAft>
                <a:spcPts val="0"/>
              </a:spcAft>
              <a:buFont typeface="+mj-lt"/>
              <a:buAutoNum type="arabicPeriod"/>
              <a:defRPr/>
            </a:pPr>
            <a:r>
              <a:rPr lang="en-GB" sz="1600" dirty="0">
                <a:ea typeface="Verdana" panose="020B0604030504040204" pitchFamily="34" charset="0"/>
                <a:cs typeface="Verdana" panose="020B0604030504040204" pitchFamily="34" charset="0"/>
              </a:rPr>
              <a:t>Consult with colleagues, perhaps from related organisations within your own company, to agree how you will authorise and maintain SPOR user roles.</a:t>
            </a:r>
          </a:p>
          <a:p>
            <a:pPr marL="534988" indent="-534988">
              <a:lnSpc>
                <a:spcPct val="100000"/>
              </a:lnSpc>
              <a:spcBef>
                <a:spcPts val="600"/>
              </a:spcBef>
              <a:spcAft>
                <a:spcPts val="0"/>
              </a:spcAft>
              <a:buFont typeface="+mj-lt"/>
              <a:buAutoNum type="arabicPeriod"/>
              <a:defRPr/>
            </a:pPr>
            <a:r>
              <a:rPr lang="en-GB" sz="1600" dirty="0">
                <a:ea typeface="Verdana" panose="020B0604030504040204" pitchFamily="34" charset="0"/>
                <a:cs typeface="Verdana" panose="020B0604030504040204" pitchFamily="34" charset="0"/>
              </a:rPr>
              <a:t>Requests for updates and additions to the data stored in OMS and RMS will require users to have a registered SPOR account.</a:t>
            </a:r>
          </a:p>
          <a:p>
            <a:pPr marL="534988" indent="-534988">
              <a:lnSpc>
                <a:spcPct val="100000"/>
              </a:lnSpc>
              <a:spcBef>
                <a:spcPts val="600"/>
              </a:spcBef>
              <a:spcAft>
                <a:spcPts val="0"/>
              </a:spcAft>
              <a:buFont typeface="+mj-lt"/>
              <a:buAutoNum type="arabicPeriod"/>
              <a:defRPr/>
            </a:pPr>
            <a:r>
              <a:rPr lang="en-GB" sz="1600" dirty="0">
                <a:ea typeface="Verdana" panose="020B0604030504040204" pitchFamily="34" charset="0"/>
                <a:cs typeface="Verdana" panose="020B0604030504040204" pitchFamily="34" charset="0"/>
              </a:rPr>
              <a:t>Industry stakeholders should be ready to start registering their first Industry Super User roles from </a:t>
            </a:r>
            <a:r>
              <a:rPr lang="en-GB" sz="1600" b="1" dirty="0">
                <a:ea typeface="Verdana" panose="020B0604030504040204" pitchFamily="34" charset="0"/>
                <a:cs typeface="Verdana" panose="020B0604030504040204" pitchFamily="34" charset="0"/>
              </a:rPr>
              <a:t>15 December 2017</a:t>
            </a:r>
            <a:r>
              <a:rPr lang="en-GB" sz="1600" dirty="0">
                <a:ea typeface="Verdana" panose="020B0604030504040204" pitchFamily="34" charset="0"/>
                <a:cs typeface="Verdana" panose="020B0604030504040204" pitchFamily="34" charset="0"/>
              </a:rPr>
              <a:t>. Organisations will need at least one registered  Super User before they can register additional Users.</a:t>
            </a:r>
          </a:p>
        </p:txBody>
      </p:sp>
      <p:sp>
        <p:nvSpPr>
          <p:cNvPr id="4" name="Slide Number Placeholder 4"/>
          <p:cNvSpPr>
            <a:spLocks noGrp="1"/>
          </p:cNvSpPr>
          <p:nvPr>
            <p:ph type="sldNum" sz="quarter" idx="11"/>
          </p:nvPr>
        </p:nvSpPr>
        <p:spPr>
          <a:xfrm>
            <a:off x="360369" y="6405563"/>
            <a:ext cx="307975" cy="239712"/>
          </a:xfrm>
        </p:spPr>
        <p:txBody>
          <a:bodyPr/>
          <a:lstStyle/>
          <a:p>
            <a:fld id="{7957F717-FD23-493C-BA54-F5AB575BDEC9}" type="slidenum">
              <a:rPr lang="en-GB" altLang="en-US" smtClean="0">
                <a:solidFill>
                  <a:srgbClr val="000000"/>
                </a:solidFill>
              </a:rPr>
              <a:pPr/>
              <a:t>47</a:t>
            </a:fld>
            <a:endParaRPr lang="en-GB" altLang="en-US" dirty="0">
              <a:solidFill>
                <a:srgbClr val="000000"/>
              </a:solidFill>
            </a:endParaRPr>
          </a:p>
        </p:txBody>
      </p:sp>
    </p:spTree>
    <p:extLst>
      <p:ext uri="{BB962C8B-B14F-4D97-AF65-F5344CB8AC3E}">
        <p14:creationId xmlns:p14="http://schemas.microsoft.com/office/powerpoint/2010/main" val="1163036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980728"/>
            <a:ext cx="8456613" cy="4536504"/>
          </a:xfrm>
        </p:spPr>
        <p:txBody>
          <a:bodyPr/>
          <a:lstStyle/>
          <a:p>
            <a:pPr>
              <a:lnSpc>
                <a:spcPct val="100000"/>
              </a:lnSpc>
            </a:pPr>
            <a:r>
              <a:rPr lang="en-GB" sz="1600" b="1" dirty="0" smtClean="0"/>
              <a:t>Using OMS in </a:t>
            </a:r>
            <a:r>
              <a:rPr lang="en-GB" sz="1600" b="1" dirty="0" err="1" smtClean="0"/>
              <a:t>eAF</a:t>
            </a:r>
            <a:endParaRPr lang="en-GB" sz="1600" b="1" dirty="0"/>
          </a:p>
          <a:p>
            <a:pPr marL="342900" indent="-342900">
              <a:lnSpc>
                <a:spcPct val="100000"/>
              </a:lnSpc>
              <a:buFont typeface="Arial" panose="020B0604020202020204" pitchFamily="34" charset="0"/>
              <a:buChar char="•"/>
            </a:pPr>
            <a:r>
              <a:rPr lang="en-GB" sz="1600" dirty="0">
                <a:ea typeface="Verdana" panose="020B0604030504040204" pitchFamily="34" charset="0"/>
                <a:cs typeface="Verdana" panose="020B0604030504040204" pitchFamily="34" charset="0"/>
              </a:rPr>
              <a:t>The EU electronic application forms (</a:t>
            </a:r>
            <a:r>
              <a:rPr lang="en-GB" sz="1600" dirty="0" err="1">
                <a:ea typeface="Verdana" panose="020B0604030504040204" pitchFamily="34" charset="0"/>
                <a:cs typeface="Verdana" panose="020B0604030504040204" pitchFamily="34" charset="0"/>
              </a:rPr>
              <a:t>eAF</a:t>
            </a:r>
            <a:r>
              <a:rPr lang="en-GB" sz="1600" dirty="0">
                <a:ea typeface="Verdana" panose="020B0604030504040204" pitchFamily="34" charset="0"/>
                <a:cs typeface="Verdana" panose="020B0604030504040204" pitchFamily="34" charset="0"/>
              </a:rPr>
              <a:t>) are now integrated with SPOR master data services for </a:t>
            </a:r>
            <a:r>
              <a:rPr lang="en-GB" sz="1600" dirty="0" err="1">
                <a:ea typeface="Verdana" panose="020B0604030504040204" pitchFamily="34" charset="0"/>
                <a:cs typeface="Verdana" panose="020B0604030504040204" pitchFamily="34" charset="0"/>
              </a:rPr>
              <a:t>R</a:t>
            </a:r>
            <a:r>
              <a:rPr lang="en-GB" sz="1600" dirty="0" err="1" smtClean="0">
                <a:ea typeface="Verdana" panose="020B0604030504040204" pitchFamily="34" charset="0"/>
                <a:cs typeface="Verdana" panose="020B0604030504040204" pitchFamily="34" charset="0"/>
              </a:rPr>
              <a:t>eferentials</a:t>
            </a:r>
            <a:r>
              <a:rPr lang="en-GB" sz="1600" dirty="0" smtClean="0">
                <a:ea typeface="Verdana" panose="020B0604030504040204" pitchFamily="34" charset="0"/>
                <a:cs typeface="Verdana" panose="020B0604030504040204" pitchFamily="34" charset="0"/>
              </a:rPr>
              <a:t> </a:t>
            </a:r>
            <a:r>
              <a:rPr lang="en-GB" sz="1600" dirty="0">
                <a:ea typeface="Verdana" panose="020B0604030504040204" pitchFamily="34" charset="0"/>
                <a:cs typeface="Verdana" panose="020B0604030504040204" pitchFamily="34" charset="0"/>
              </a:rPr>
              <a:t>(</a:t>
            </a:r>
            <a:r>
              <a:rPr lang="en-GB" sz="1600" dirty="0" smtClean="0">
                <a:ea typeface="Verdana" panose="020B0604030504040204" pitchFamily="34" charset="0"/>
                <a:cs typeface="Verdana" panose="020B0604030504040204" pitchFamily="34" charset="0"/>
              </a:rPr>
              <a:t>RMS). Updated </a:t>
            </a:r>
            <a:r>
              <a:rPr lang="en-GB" sz="1600" dirty="0">
                <a:ea typeface="Verdana" panose="020B0604030504040204" pitchFamily="34" charset="0"/>
                <a:cs typeface="Verdana" panose="020B0604030504040204" pitchFamily="34" charset="0"/>
              </a:rPr>
              <a:t>versions of </a:t>
            </a:r>
            <a:r>
              <a:rPr lang="en-GB" sz="1600" dirty="0" err="1">
                <a:ea typeface="Verdana" panose="020B0604030504040204" pitchFamily="34" charset="0"/>
                <a:cs typeface="Verdana" panose="020B0604030504040204" pitchFamily="34" charset="0"/>
              </a:rPr>
              <a:t>eAF</a:t>
            </a:r>
            <a:r>
              <a:rPr lang="en-GB" sz="1600" dirty="0">
                <a:ea typeface="Verdana" panose="020B0604030504040204" pitchFamily="34" charset="0"/>
                <a:cs typeface="Verdana" panose="020B0604030504040204" pitchFamily="34" charset="0"/>
              </a:rPr>
              <a:t> </a:t>
            </a:r>
            <a:r>
              <a:rPr lang="en-GB" sz="1600" dirty="0" smtClean="0">
                <a:ea typeface="Verdana" panose="020B0604030504040204" pitchFamily="34" charset="0"/>
                <a:cs typeface="Verdana" panose="020B0604030504040204" pitchFamily="34" charset="0"/>
              </a:rPr>
              <a:t>scheduled to </a:t>
            </a:r>
            <a:r>
              <a:rPr lang="en-GB" sz="1600" dirty="0">
                <a:ea typeface="Verdana" panose="020B0604030504040204" pitchFamily="34" charset="0"/>
                <a:cs typeface="Verdana" panose="020B0604030504040204" pitchFamily="34" charset="0"/>
              </a:rPr>
              <a:t>be released 15 December </a:t>
            </a:r>
            <a:r>
              <a:rPr lang="en-GB" sz="1600" dirty="0" smtClean="0">
                <a:ea typeface="Verdana" panose="020B0604030504040204" pitchFamily="34" charset="0"/>
                <a:cs typeface="Verdana" panose="020B0604030504040204" pitchFamily="34" charset="0"/>
              </a:rPr>
              <a:t>2017 it will be integrated with OMS.</a:t>
            </a:r>
            <a:endParaRPr lang="en-GB" sz="1600" dirty="0" smtClean="0"/>
          </a:p>
          <a:p>
            <a:pPr marL="342900" indent="-342900">
              <a:lnSpc>
                <a:spcPct val="100000"/>
              </a:lnSpc>
              <a:buFont typeface="Arial" panose="020B0604020202020204" pitchFamily="34" charset="0"/>
              <a:buChar char="•"/>
            </a:pPr>
            <a:r>
              <a:rPr lang="en-GB" sz="1600" dirty="0" smtClean="0"/>
              <a:t>Use </a:t>
            </a:r>
            <a:r>
              <a:rPr lang="en-GB" sz="1600" dirty="0"/>
              <a:t>of OMS in the </a:t>
            </a:r>
            <a:r>
              <a:rPr lang="en-GB" sz="1600" dirty="0" err="1"/>
              <a:t>eAF</a:t>
            </a:r>
            <a:r>
              <a:rPr lang="en-GB" sz="1600" dirty="0"/>
              <a:t> will initially be </a:t>
            </a:r>
            <a:r>
              <a:rPr lang="en-GB" sz="1600" dirty="0" smtClean="0"/>
              <a:t>optional.</a:t>
            </a:r>
          </a:p>
          <a:p>
            <a:pPr marL="342900" indent="-342900">
              <a:lnSpc>
                <a:spcPct val="100000"/>
              </a:lnSpc>
              <a:buFont typeface="Arial" panose="020B0604020202020204" pitchFamily="34" charset="0"/>
              <a:buChar char="•"/>
            </a:pPr>
            <a:r>
              <a:rPr lang="en-GB" sz="1600" dirty="0" smtClean="0"/>
              <a:t>As of January 2018 Stakeholders </a:t>
            </a:r>
            <a:r>
              <a:rPr lang="en-GB" sz="1600" dirty="0"/>
              <a:t>can start submitting </a:t>
            </a:r>
            <a:r>
              <a:rPr lang="en-GB" sz="1600" dirty="0" smtClean="0"/>
              <a:t>the </a:t>
            </a:r>
            <a:r>
              <a:rPr lang="en-GB" sz="1600" dirty="0"/>
              <a:t>OMS change requests </a:t>
            </a:r>
            <a:r>
              <a:rPr lang="en-GB" sz="1600" dirty="0" smtClean="0"/>
              <a:t>for: </a:t>
            </a:r>
          </a:p>
          <a:p>
            <a:pPr marL="611188" lvl="1" indent="-342900">
              <a:lnSpc>
                <a:spcPct val="100000"/>
              </a:lnSpc>
              <a:buFont typeface="Arial" panose="020B0604020202020204" pitchFamily="34" charset="0"/>
              <a:buChar char="•"/>
            </a:pPr>
            <a:r>
              <a:rPr lang="en-GB" sz="1600" dirty="0" smtClean="0"/>
              <a:t>MAH (H+V) CAPs &amp; (H) NAPs</a:t>
            </a:r>
          </a:p>
          <a:p>
            <a:pPr marL="611188" lvl="1" indent="-342900">
              <a:lnSpc>
                <a:spcPct val="100000"/>
              </a:lnSpc>
              <a:buFont typeface="Arial" panose="020B0604020202020204" pitchFamily="34" charset="0"/>
              <a:buChar char="•"/>
            </a:pPr>
            <a:r>
              <a:rPr lang="en-GB" sz="1600" dirty="0" smtClean="0"/>
              <a:t>MAAs:</a:t>
            </a:r>
            <a:r>
              <a:rPr lang="en-GB" altLang="en-US" sz="1600" dirty="0"/>
              <a:t>(H+V) </a:t>
            </a:r>
            <a:r>
              <a:rPr lang="en-GB" altLang="en-US" sz="1600" dirty="0" smtClean="0"/>
              <a:t>CAPs</a:t>
            </a:r>
            <a:endParaRPr lang="en-GB" sz="1600" dirty="0" smtClean="0">
              <a:ea typeface="+mn-ea"/>
            </a:endParaRPr>
          </a:p>
          <a:p>
            <a:pPr marL="342900" lvl="1" indent="-342900">
              <a:lnSpc>
                <a:spcPct val="100000"/>
              </a:lnSpc>
              <a:spcAft>
                <a:spcPts val="1200"/>
              </a:spcAft>
              <a:buClr>
                <a:srgbClr val="000000"/>
              </a:buClr>
              <a:buFont typeface="Arial" panose="020B0604020202020204" pitchFamily="34" charset="0"/>
              <a:buChar char="•"/>
            </a:pPr>
            <a:r>
              <a:rPr lang="en-GB" sz="1600" dirty="0" smtClean="0">
                <a:ea typeface="+mn-ea"/>
              </a:rPr>
              <a:t>Publication </a:t>
            </a:r>
            <a:r>
              <a:rPr lang="en-GB" sz="1600" dirty="0">
                <a:ea typeface="+mn-ea"/>
              </a:rPr>
              <a:t>of Manufacturers in the OMS dictionary is planned to be completed by Q3 2018, stakeholders </a:t>
            </a:r>
            <a:r>
              <a:rPr lang="en-GB" sz="1600" dirty="0" smtClean="0">
                <a:ea typeface="+mn-ea"/>
              </a:rPr>
              <a:t>please do not submit </a:t>
            </a:r>
            <a:r>
              <a:rPr lang="en-GB" sz="1600" dirty="0">
                <a:ea typeface="+mn-ea"/>
              </a:rPr>
              <a:t>OMS change requests for Manufacturer organisations </a:t>
            </a:r>
            <a:r>
              <a:rPr lang="en-GB" sz="1600" dirty="0" smtClean="0">
                <a:ea typeface="+mn-ea"/>
              </a:rPr>
              <a:t>.</a:t>
            </a:r>
          </a:p>
          <a:p>
            <a:pPr marL="596900" lvl="2" indent="-342900">
              <a:lnSpc>
                <a:spcPct val="100000"/>
              </a:lnSpc>
              <a:spcAft>
                <a:spcPts val="1200"/>
              </a:spcAft>
              <a:buClr>
                <a:srgbClr val="000000"/>
              </a:buClr>
              <a:buFont typeface="Arial" panose="020B0604020202020204" pitchFamily="34" charset="0"/>
              <a:buChar char="•"/>
            </a:pPr>
            <a:r>
              <a:rPr lang="en-GB" dirty="0" smtClean="0">
                <a:ea typeface="+mn-ea"/>
              </a:rPr>
              <a:t>EMA will communicate when you can start submitting OMS change requests for Manufacturers.</a:t>
            </a:r>
          </a:p>
          <a:p>
            <a:pPr marL="596900" lvl="2" indent="-342900">
              <a:lnSpc>
                <a:spcPct val="100000"/>
              </a:lnSpc>
              <a:spcAft>
                <a:spcPts val="1200"/>
              </a:spcAft>
              <a:buClr>
                <a:srgbClr val="000000"/>
              </a:buClr>
              <a:buFont typeface="Arial" panose="020B0604020202020204" pitchFamily="34" charset="0"/>
              <a:buChar char="•"/>
            </a:pPr>
            <a:r>
              <a:rPr lang="en-GB" dirty="0" smtClean="0"/>
              <a:t>Mandating of OMS </a:t>
            </a:r>
            <a:r>
              <a:rPr lang="en-GB" dirty="0"/>
              <a:t>planned for Q3/Q4 </a:t>
            </a:r>
            <a:r>
              <a:rPr lang="en-GB" dirty="0" smtClean="0"/>
              <a:t>2018.</a:t>
            </a:r>
            <a:endParaRPr lang="en-GB" dirty="0"/>
          </a:p>
          <a:p>
            <a:pPr marL="596900" lvl="2" indent="-342900">
              <a:lnSpc>
                <a:spcPts val="2800"/>
              </a:lnSpc>
              <a:spcAft>
                <a:spcPts val="1200"/>
              </a:spcAft>
              <a:buClr>
                <a:srgbClr val="000000"/>
              </a:buClr>
              <a:buFont typeface="Arial" panose="020B0604020202020204" pitchFamily="34" charset="0"/>
              <a:buChar char="•"/>
            </a:pPr>
            <a:endParaRPr lang="en-GB" dirty="0"/>
          </a:p>
          <a:p>
            <a:pPr lvl="1"/>
            <a:endParaRPr lang="en-GB" dirty="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48</a:t>
            </a:fld>
            <a:endParaRPr lang="en-GB" altLang="en-US" dirty="0"/>
          </a:p>
        </p:txBody>
      </p:sp>
      <p:sp>
        <p:nvSpPr>
          <p:cNvPr id="6" name="Title 1"/>
          <p:cNvSpPr txBox="1">
            <a:spLocks/>
          </p:cNvSpPr>
          <p:nvPr/>
        </p:nvSpPr>
        <p:spPr bwMode="auto">
          <a:xfrm>
            <a:off x="247367" y="8219"/>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US" altLang="en-US" kern="0" dirty="0" smtClean="0">
                <a:solidFill>
                  <a:srgbClr val="FFFFFF"/>
                </a:solidFill>
              </a:rPr>
              <a:t>Key Messages &amp; Actions</a:t>
            </a:r>
            <a:endParaRPr lang="en-GB" kern="0" dirty="0">
              <a:solidFill>
                <a:schemeClr val="bg1"/>
              </a:solidFill>
            </a:endParaRPr>
          </a:p>
        </p:txBody>
      </p:sp>
    </p:spTree>
    <p:extLst>
      <p:ext uri="{BB962C8B-B14F-4D97-AF65-F5344CB8AC3E}">
        <p14:creationId xmlns:p14="http://schemas.microsoft.com/office/powerpoint/2010/main" val="3165590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txBox="1">
            <a:spLocks/>
          </p:cNvSpPr>
          <p:nvPr/>
        </p:nvSpPr>
        <p:spPr bwMode="auto">
          <a:xfrm>
            <a:off x="360363"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eaLnBrk="0" fontAlgn="base" hangingPunct="0">
              <a:lnSpc>
                <a:spcPts val="2800"/>
              </a:lnSpc>
              <a:spcBef>
                <a:spcPct val="0"/>
              </a:spcBef>
              <a:spcAft>
                <a:spcPts val="1200"/>
              </a:spcAft>
              <a:buClr>
                <a:srgbClr val="000000"/>
              </a:buClr>
              <a:defRPr sz="2000" kern="1200">
                <a:solidFill>
                  <a:schemeClr val="tx1"/>
                </a:solidFill>
                <a:latin typeface="Verdana" pitchFamily="34" charset="0"/>
                <a:ea typeface="+mn-ea"/>
                <a:cs typeface="Arial" charset="0"/>
              </a:defRPr>
            </a:lvl1pPr>
            <a:lvl2pPr marL="742950" indent="-285750" algn="l" rtl="0" eaLnBrk="0" fontAlgn="base" hangingPunct="0">
              <a:lnSpc>
                <a:spcPts val="2400"/>
              </a:lnSpc>
              <a:spcBef>
                <a:spcPct val="0"/>
              </a:spcBef>
              <a:spcAft>
                <a:spcPts val="800"/>
              </a:spcAft>
              <a:buClr>
                <a:schemeClr val="tx1"/>
              </a:buClr>
              <a:buChar char="•"/>
              <a:defRPr sz="1600" kern="1200">
                <a:solidFill>
                  <a:schemeClr val="tx1"/>
                </a:solidFill>
                <a:latin typeface="Verdana" pitchFamily="34" charset="0"/>
                <a:ea typeface="+mn-ea"/>
                <a:cs typeface="Arial" charset="0"/>
              </a:defRPr>
            </a:lvl2pPr>
            <a:lvl3pPr marL="1143000" indent="-228600" algn="l" rtl="0" eaLnBrk="0" fontAlgn="base" hangingPunct="0">
              <a:lnSpc>
                <a:spcPts val="2400"/>
              </a:lnSpc>
              <a:spcBef>
                <a:spcPct val="0"/>
              </a:spcBef>
              <a:spcAft>
                <a:spcPts val="600"/>
              </a:spcAft>
              <a:buClr>
                <a:schemeClr val="tx1"/>
              </a:buClr>
              <a:buFont typeface="Verdana" pitchFamily="34" charset="0"/>
              <a:buChar char="–"/>
              <a:defRPr sz="1600" kern="1200">
                <a:solidFill>
                  <a:schemeClr val="tx1"/>
                </a:solidFill>
                <a:latin typeface="Verdana" pitchFamily="34" charset="0"/>
                <a:ea typeface="+mn-ea"/>
                <a:cs typeface="Arial" charset="0"/>
              </a:defRPr>
            </a:lvl3pPr>
            <a:lvl4pPr marL="16002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4pPr>
            <a:lvl5pPr marL="20574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5pPr>
            <a:lvl6pPr marL="25146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6pPr>
            <a:lvl7pPr marL="29718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7pPr>
            <a:lvl8pPr marL="34290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8pPr>
            <a:lvl9pPr marL="38862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9pPr>
          </a:lstStyle>
          <a:p>
            <a:pPr eaLnBrk="1" hangingPunct="1">
              <a:lnSpc>
                <a:spcPts val="1200"/>
              </a:lnSpc>
              <a:spcAft>
                <a:spcPct val="0"/>
              </a:spcAft>
              <a:buClrTx/>
            </a:pPr>
            <a:fld id="{DF47A939-C7D4-42A0-BB83-9FC2B99CA88E}" type="slidenum">
              <a:rPr lang="en-GB" altLang="en-US" sz="1100" smtClean="0">
                <a:solidFill>
                  <a:srgbClr val="000000"/>
                </a:solidFill>
              </a:rPr>
              <a:pPr eaLnBrk="1" hangingPunct="1">
                <a:lnSpc>
                  <a:spcPts val="1200"/>
                </a:lnSpc>
                <a:spcAft>
                  <a:spcPct val="0"/>
                </a:spcAft>
                <a:buClrTx/>
              </a:pPr>
              <a:t>4</a:t>
            </a:fld>
            <a:endParaRPr lang="en-GB" altLang="en-US" sz="1100" dirty="0" smtClean="0">
              <a:solidFill>
                <a:srgbClr val="000000"/>
              </a:solidFill>
            </a:endParaRPr>
          </a:p>
        </p:txBody>
      </p:sp>
      <p:sp>
        <p:nvSpPr>
          <p:cNvPr id="129" name="TextBox 128"/>
          <p:cNvSpPr txBox="1"/>
          <p:nvPr/>
        </p:nvSpPr>
        <p:spPr>
          <a:xfrm>
            <a:off x="6012480" y="908720"/>
            <a:ext cx="2880000" cy="1338843"/>
          </a:xfrm>
          <a:prstGeom prst="rect">
            <a:avLst/>
          </a:prstGeom>
          <a:noFill/>
        </p:spPr>
        <p:txBody>
          <a:bodyPr wrap="square" lIns="36000" tIns="36000" rIns="36000" bIns="36000" rtlCol="0" anchor="ctr" anchorCtr="0">
            <a:noAutofit/>
          </a:bodyPr>
          <a:lstStyle/>
          <a:p>
            <a:pPr algn="l">
              <a:lnSpc>
                <a:spcPct val="100000"/>
              </a:lnSpc>
            </a:pPr>
            <a:r>
              <a:rPr lang="en-GB" dirty="0"/>
              <a:t>SPOR </a:t>
            </a:r>
            <a:r>
              <a:rPr lang="en-GB" dirty="0" smtClean="0"/>
              <a:t>data </a:t>
            </a:r>
            <a:r>
              <a:rPr lang="en-GB" dirty="0"/>
              <a:t>accessible via the </a:t>
            </a:r>
            <a:r>
              <a:rPr lang="en-GB" dirty="0">
                <a:solidFill>
                  <a:srgbClr val="009BBB"/>
                </a:solidFill>
              </a:rPr>
              <a:t>SPOR web portal </a:t>
            </a:r>
            <a:r>
              <a:rPr lang="en-GB" dirty="0"/>
              <a:t>and </a:t>
            </a:r>
            <a:r>
              <a:rPr lang="en-GB" dirty="0">
                <a:solidFill>
                  <a:srgbClr val="009BBB"/>
                </a:solidFill>
              </a:rPr>
              <a:t>SPOR API</a:t>
            </a:r>
            <a:r>
              <a:rPr lang="en-GB" dirty="0"/>
              <a:t> (application programming interface</a:t>
            </a:r>
            <a:r>
              <a:rPr lang="en-GB" dirty="0" smtClean="0"/>
              <a:t>)</a:t>
            </a:r>
            <a:endParaRPr lang="en-GB" dirty="0"/>
          </a:p>
        </p:txBody>
      </p:sp>
      <p:cxnSp>
        <p:nvCxnSpPr>
          <p:cNvPr id="133" name="Straight Connector 132"/>
          <p:cNvCxnSpPr/>
          <p:nvPr/>
        </p:nvCxnSpPr>
        <p:spPr bwMode="auto">
          <a:xfrm flipV="1">
            <a:off x="1156567" y="3284984"/>
            <a:ext cx="0" cy="425839"/>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TextBox 133"/>
          <p:cNvSpPr txBox="1"/>
          <p:nvPr/>
        </p:nvSpPr>
        <p:spPr>
          <a:xfrm>
            <a:off x="251520" y="3105075"/>
            <a:ext cx="2394000" cy="1384995"/>
          </a:xfrm>
          <a:prstGeom prst="rect">
            <a:avLst/>
          </a:prstGeom>
          <a:solidFill>
            <a:schemeClr val="accent3"/>
          </a:solidFill>
        </p:spPr>
        <p:txBody>
          <a:bodyPr wrap="square" lIns="36000" tIns="36000" rIns="36000" bIns="36000" rtlCol="0" anchor="ctr" anchorCtr="0">
            <a:noAutofit/>
          </a:bodyPr>
          <a:lstStyle>
            <a:defPPr>
              <a:defRPr lang="en-GB"/>
            </a:defPPr>
            <a:lvl1pPr>
              <a:defRPr b="1" i="1"/>
            </a:lvl1pPr>
          </a:lstStyle>
          <a:p>
            <a:pPr algn="l">
              <a:lnSpc>
                <a:spcPct val="100000"/>
              </a:lnSpc>
            </a:pPr>
            <a:r>
              <a:rPr lang="en-GB" b="0" i="0" dirty="0" smtClean="0"/>
              <a:t>A specialised team of </a:t>
            </a:r>
            <a:r>
              <a:rPr lang="en-GB" i="0" dirty="0" smtClean="0">
                <a:solidFill>
                  <a:srgbClr val="009BBB"/>
                </a:solidFill>
              </a:rPr>
              <a:t>EMA data </a:t>
            </a:r>
            <a:r>
              <a:rPr lang="en-GB" i="0" dirty="0">
                <a:solidFill>
                  <a:srgbClr val="009BBB"/>
                </a:solidFill>
              </a:rPr>
              <a:t>stewards </a:t>
            </a:r>
            <a:r>
              <a:rPr lang="en-GB" b="0" i="0" dirty="0" smtClean="0"/>
              <a:t>will</a:t>
            </a:r>
            <a:r>
              <a:rPr lang="en-GB" b="0" i="0" dirty="0" smtClean="0">
                <a:solidFill>
                  <a:srgbClr val="003399"/>
                </a:solidFill>
              </a:rPr>
              <a:t> </a:t>
            </a:r>
            <a:r>
              <a:rPr lang="en-GB" b="0" i="0" dirty="0" smtClean="0"/>
              <a:t>manage SPOR data and provide support to stakeholders</a:t>
            </a:r>
            <a:endParaRPr lang="en-GB" b="0" i="0" dirty="0"/>
          </a:p>
        </p:txBody>
      </p:sp>
      <p:sp>
        <p:nvSpPr>
          <p:cNvPr id="137" name="TextBox 136"/>
          <p:cNvSpPr txBox="1"/>
          <p:nvPr/>
        </p:nvSpPr>
        <p:spPr>
          <a:xfrm>
            <a:off x="251520" y="5229200"/>
            <a:ext cx="4788000" cy="1129824"/>
          </a:xfrm>
          <a:prstGeom prst="rect">
            <a:avLst/>
          </a:prstGeom>
          <a:solidFill>
            <a:schemeClr val="accent3"/>
          </a:solidFill>
        </p:spPr>
        <p:txBody>
          <a:bodyPr wrap="square" lIns="36000" tIns="36000" rIns="36000" bIns="36000" rtlCol="0" anchor="ctr" anchorCtr="0">
            <a:noAutofit/>
          </a:bodyPr>
          <a:lstStyle>
            <a:defPPr>
              <a:defRPr lang="en-GB"/>
            </a:defPPr>
            <a:lvl1pPr>
              <a:defRPr b="1" i="1"/>
            </a:lvl1pPr>
          </a:lstStyle>
          <a:p>
            <a:pPr algn="l">
              <a:lnSpc>
                <a:spcPct val="100000"/>
              </a:lnSpc>
            </a:pPr>
            <a:r>
              <a:rPr lang="en-GB" b="0" i="0" dirty="0" smtClean="0"/>
              <a:t>New </a:t>
            </a:r>
            <a:r>
              <a:rPr lang="en-GB" i="0" dirty="0" smtClean="0">
                <a:solidFill>
                  <a:srgbClr val="009BBB"/>
                </a:solidFill>
              </a:rPr>
              <a:t>data management </a:t>
            </a:r>
            <a:r>
              <a:rPr lang="en-GB" b="0" i="0" dirty="0" smtClean="0"/>
              <a:t>approaches for industry, NCAs, and EMA:</a:t>
            </a:r>
          </a:p>
          <a:p>
            <a:pPr marL="180975" indent="-180975" algn="l">
              <a:lnSpc>
                <a:spcPct val="100000"/>
              </a:lnSpc>
              <a:buFont typeface="Arial" panose="020B0604020202020204" pitchFamily="34" charset="0"/>
              <a:buChar char="•"/>
            </a:pPr>
            <a:r>
              <a:rPr lang="en-GB" b="0" i="0" dirty="0" smtClean="0"/>
              <a:t>On-going data synchronisation.</a:t>
            </a:r>
          </a:p>
          <a:p>
            <a:pPr marL="180975" indent="-180975" algn="l">
              <a:lnSpc>
                <a:spcPct val="100000"/>
              </a:lnSpc>
              <a:buFont typeface="Arial" panose="020B0604020202020204" pitchFamily="34" charset="0"/>
              <a:buChar char="•"/>
            </a:pPr>
            <a:r>
              <a:rPr lang="en-GB" b="0" i="0" dirty="0" smtClean="0"/>
              <a:t>Possible need for data transformation/enrichment</a:t>
            </a:r>
            <a:endParaRPr lang="en-GB" sz="1400" b="0" i="0" dirty="0"/>
          </a:p>
        </p:txBody>
      </p:sp>
      <p:grpSp>
        <p:nvGrpSpPr>
          <p:cNvPr id="2" name="Group 1"/>
          <p:cNvGrpSpPr>
            <a:grpSpLocks noChangeAspect="1"/>
          </p:cNvGrpSpPr>
          <p:nvPr/>
        </p:nvGrpSpPr>
        <p:grpSpPr>
          <a:xfrm>
            <a:off x="3899545" y="2693544"/>
            <a:ext cx="644554" cy="756000"/>
            <a:chOff x="3941777" y="2684020"/>
            <a:chExt cx="599167" cy="702765"/>
          </a:xfrm>
        </p:grpSpPr>
        <p:sp>
          <p:nvSpPr>
            <p:cNvPr id="123" name="Hexagon 122"/>
            <p:cNvSpPr/>
            <p:nvPr/>
          </p:nvSpPr>
          <p:spPr>
            <a:xfrm rot="5400000">
              <a:off x="3889978" y="2735819"/>
              <a:ext cx="702765" cy="599167"/>
            </a:xfrm>
            <a:prstGeom prst="hexagon">
              <a:avLst>
                <a:gd name="adj" fmla="val 25000"/>
                <a:gd name="vf" fmla="val 115470"/>
              </a:avLst>
            </a:prstGeom>
            <a:solidFill>
              <a:srgbClr val="0098D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1" name="Freeform 5"/>
            <p:cNvSpPr>
              <a:spLocks noEditPoints="1"/>
            </p:cNvSpPr>
            <p:nvPr/>
          </p:nvSpPr>
          <p:spPr bwMode="auto">
            <a:xfrm>
              <a:off x="4111228" y="2921430"/>
              <a:ext cx="260264" cy="227944"/>
            </a:xfrm>
            <a:custGeom>
              <a:avLst/>
              <a:gdLst>
                <a:gd name="T0" fmla="*/ 73 w 82"/>
                <a:gd name="T1" fmla="*/ 0 h 72"/>
                <a:gd name="T2" fmla="*/ 8 w 82"/>
                <a:gd name="T3" fmla="*/ 0 h 72"/>
                <a:gd name="T4" fmla="*/ 0 w 82"/>
                <a:gd name="T5" fmla="*/ 8 h 72"/>
                <a:gd name="T6" fmla="*/ 0 w 82"/>
                <a:gd name="T7" fmla="*/ 53 h 72"/>
                <a:gd name="T8" fmla="*/ 8 w 82"/>
                <a:gd name="T9" fmla="*/ 63 h 72"/>
                <a:gd name="T10" fmla="*/ 26 w 82"/>
                <a:gd name="T11" fmla="*/ 66 h 72"/>
                <a:gd name="T12" fmla="*/ 20 w 82"/>
                <a:gd name="T13" fmla="*/ 72 h 72"/>
                <a:gd name="T14" fmla="*/ 61 w 82"/>
                <a:gd name="T15" fmla="*/ 72 h 72"/>
                <a:gd name="T16" fmla="*/ 56 w 82"/>
                <a:gd name="T17" fmla="*/ 66 h 72"/>
                <a:gd name="T18" fmla="*/ 74 w 82"/>
                <a:gd name="T19" fmla="*/ 63 h 72"/>
                <a:gd name="T20" fmla="*/ 82 w 82"/>
                <a:gd name="T21" fmla="*/ 53 h 72"/>
                <a:gd name="T22" fmla="*/ 82 w 82"/>
                <a:gd name="T23" fmla="*/ 8 h 72"/>
                <a:gd name="T24" fmla="*/ 73 w 82"/>
                <a:gd name="T25" fmla="*/ 0 h 72"/>
                <a:gd name="T26" fmla="*/ 73 w 82"/>
                <a:gd name="T27" fmla="*/ 52 h 72"/>
                <a:gd name="T28" fmla="*/ 8 w 82"/>
                <a:gd name="T29" fmla="*/ 52 h 72"/>
                <a:gd name="T30" fmla="*/ 8 w 82"/>
                <a:gd name="T31" fmla="*/ 7 h 72"/>
                <a:gd name="T32" fmla="*/ 73 w 82"/>
                <a:gd name="T33" fmla="*/ 7 h 72"/>
                <a:gd name="T34" fmla="*/ 73 w 82"/>
                <a:gd name="T35"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72">
                  <a:moveTo>
                    <a:pt x="73" y="0"/>
                  </a:moveTo>
                  <a:cubicBezTo>
                    <a:pt x="8" y="0"/>
                    <a:pt x="8" y="0"/>
                    <a:pt x="8" y="0"/>
                  </a:cubicBezTo>
                  <a:cubicBezTo>
                    <a:pt x="3" y="0"/>
                    <a:pt x="0" y="3"/>
                    <a:pt x="0" y="8"/>
                  </a:cubicBezTo>
                  <a:cubicBezTo>
                    <a:pt x="0" y="53"/>
                    <a:pt x="0" y="53"/>
                    <a:pt x="0" y="53"/>
                  </a:cubicBezTo>
                  <a:cubicBezTo>
                    <a:pt x="0" y="57"/>
                    <a:pt x="3" y="62"/>
                    <a:pt x="8" y="63"/>
                  </a:cubicBezTo>
                  <a:cubicBezTo>
                    <a:pt x="26" y="66"/>
                    <a:pt x="26" y="66"/>
                    <a:pt x="26" y="66"/>
                  </a:cubicBezTo>
                  <a:cubicBezTo>
                    <a:pt x="26" y="66"/>
                    <a:pt x="10" y="72"/>
                    <a:pt x="20" y="72"/>
                  </a:cubicBezTo>
                  <a:cubicBezTo>
                    <a:pt x="61" y="72"/>
                    <a:pt x="61" y="72"/>
                    <a:pt x="61" y="72"/>
                  </a:cubicBezTo>
                  <a:cubicBezTo>
                    <a:pt x="71" y="72"/>
                    <a:pt x="56" y="66"/>
                    <a:pt x="56" y="66"/>
                  </a:cubicBezTo>
                  <a:cubicBezTo>
                    <a:pt x="74" y="63"/>
                    <a:pt x="74" y="63"/>
                    <a:pt x="74" y="63"/>
                  </a:cubicBezTo>
                  <a:cubicBezTo>
                    <a:pt x="78" y="62"/>
                    <a:pt x="82" y="57"/>
                    <a:pt x="82" y="53"/>
                  </a:cubicBezTo>
                  <a:cubicBezTo>
                    <a:pt x="82" y="8"/>
                    <a:pt x="82" y="8"/>
                    <a:pt x="82" y="8"/>
                  </a:cubicBezTo>
                  <a:cubicBezTo>
                    <a:pt x="82" y="3"/>
                    <a:pt x="78" y="0"/>
                    <a:pt x="73" y="0"/>
                  </a:cubicBezTo>
                  <a:close/>
                  <a:moveTo>
                    <a:pt x="73" y="52"/>
                  </a:moveTo>
                  <a:cubicBezTo>
                    <a:pt x="8" y="52"/>
                    <a:pt x="8" y="52"/>
                    <a:pt x="8" y="52"/>
                  </a:cubicBezTo>
                  <a:cubicBezTo>
                    <a:pt x="8" y="7"/>
                    <a:pt x="8" y="7"/>
                    <a:pt x="8" y="7"/>
                  </a:cubicBezTo>
                  <a:cubicBezTo>
                    <a:pt x="73" y="7"/>
                    <a:pt x="73" y="7"/>
                    <a:pt x="73" y="7"/>
                  </a:cubicBezTo>
                  <a:lnTo>
                    <a:pt x="73" y="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sz="2000" dirty="0"/>
            </a:p>
          </p:txBody>
        </p:sp>
      </p:grpSp>
      <p:grpSp>
        <p:nvGrpSpPr>
          <p:cNvPr id="9" name="Group 8"/>
          <p:cNvGrpSpPr/>
          <p:nvPr/>
        </p:nvGrpSpPr>
        <p:grpSpPr>
          <a:xfrm>
            <a:off x="5145811" y="3322314"/>
            <a:ext cx="950506" cy="1010670"/>
            <a:chOff x="5189016" y="3482554"/>
            <a:chExt cx="864096" cy="918791"/>
          </a:xfrm>
        </p:grpSpPr>
        <p:sp>
          <p:nvSpPr>
            <p:cNvPr id="122" name="Hexagon 121"/>
            <p:cNvSpPr/>
            <p:nvPr/>
          </p:nvSpPr>
          <p:spPr>
            <a:xfrm rot="5400000">
              <a:off x="5161668" y="3509902"/>
              <a:ext cx="918791" cy="864096"/>
            </a:xfrm>
            <a:prstGeom prst="hexagon">
              <a:avLst>
                <a:gd name="adj" fmla="val 25000"/>
                <a:gd name="vf" fmla="val 115470"/>
              </a:avLst>
            </a:prstGeom>
            <a:solidFill>
              <a:srgbClr val="009B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Freeform 145"/>
            <p:cNvSpPr>
              <a:spLocks noChangeAspect="1" noEditPoints="1"/>
            </p:cNvSpPr>
            <p:nvPr/>
          </p:nvSpPr>
          <p:spPr bwMode="auto">
            <a:xfrm>
              <a:off x="5436715" y="3785196"/>
              <a:ext cx="368696" cy="313509"/>
            </a:xfrm>
            <a:custGeom>
              <a:avLst/>
              <a:gdLst>
                <a:gd name="T0" fmla="*/ 111 w 147"/>
                <a:gd name="T1" fmla="*/ 38 h 125"/>
                <a:gd name="T2" fmla="*/ 116 w 147"/>
                <a:gd name="T3" fmla="*/ 38 h 125"/>
                <a:gd name="T4" fmla="*/ 116 w 147"/>
                <a:gd name="T5" fmla="*/ 53 h 125"/>
                <a:gd name="T6" fmla="*/ 147 w 147"/>
                <a:gd name="T7" fmla="*/ 26 h 125"/>
                <a:gd name="T8" fmla="*/ 116 w 147"/>
                <a:gd name="T9" fmla="*/ 0 h 125"/>
                <a:gd name="T10" fmla="*/ 116 w 147"/>
                <a:gd name="T11" fmla="*/ 17 h 125"/>
                <a:gd name="T12" fmla="*/ 111 w 147"/>
                <a:gd name="T13" fmla="*/ 17 h 125"/>
                <a:gd name="T14" fmla="*/ 55 w 147"/>
                <a:gd name="T15" fmla="*/ 55 h 125"/>
                <a:gd name="T16" fmla="*/ 15 w 147"/>
                <a:gd name="T17" fmla="*/ 85 h 125"/>
                <a:gd name="T18" fmla="*/ 0 w 147"/>
                <a:gd name="T19" fmla="*/ 85 h 125"/>
                <a:gd name="T20" fmla="*/ 0 w 147"/>
                <a:gd name="T21" fmla="*/ 106 h 125"/>
                <a:gd name="T22" fmla="*/ 15 w 147"/>
                <a:gd name="T23" fmla="*/ 106 h 125"/>
                <a:gd name="T24" fmla="*/ 71 w 147"/>
                <a:gd name="T25" fmla="*/ 68 h 125"/>
                <a:gd name="T26" fmla="*/ 111 w 147"/>
                <a:gd name="T27" fmla="*/ 38 h 125"/>
                <a:gd name="T28" fmla="*/ 40 w 147"/>
                <a:gd name="T29" fmla="*/ 51 h 125"/>
                <a:gd name="T30" fmla="*/ 43 w 147"/>
                <a:gd name="T31" fmla="*/ 46 h 125"/>
                <a:gd name="T32" fmla="*/ 52 w 147"/>
                <a:gd name="T33" fmla="*/ 35 h 125"/>
                <a:gd name="T34" fmla="*/ 15 w 147"/>
                <a:gd name="T35" fmla="*/ 19 h 125"/>
                <a:gd name="T36" fmla="*/ 0 w 147"/>
                <a:gd name="T37" fmla="*/ 19 h 125"/>
                <a:gd name="T38" fmla="*/ 0 w 147"/>
                <a:gd name="T39" fmla="*/ 39 h 125"/>
                <a:gd name="T40" fmla="*/ 15 w 147"/>
                <a:gd name="T41" fmla="*/ 39 h 125"/>
                <a:gd name="T42" fmla="*/ 40 w 147"/>
                <a:gd name="T43" fmla="*/ 51 h 125"/>
                <a:gd name="T44" fmla="*/ 116 w 147"/>
                <a:gd name="T45" fmla="*/ 87 h 125"/>
                <a:gd name="T46" fmla="*/ 111 w 147"/>
                <a:gd name="T47" fmla="*/ 87 h 125"/>
                <a:gd name="T48" fmla="*/ 85 w 147"/>
                <a:gd name="T49" fmla="*/ 74 h 125"/>
                <a:gd name="T50" fmla="*/ 83 w 147"/>
                <a:gd name="T51" fmla="*/ 77 h 125"/>
                <a:gd name="T52" fmla="*/ 72 w 147"/>
                <a:gd name="T53" fmla="*/ 90 h 125"/>
                <a:gd name="T54" fmla="*/ 111 w 147"/>
                <a:gd name="T55" fmla="*/ 107 h 125"/>
                <a:gd name="T56" fmla="*/ 116 w 147"/>
                <a:gd name="T57" fmla="*/ 107 h 125"/>
                <a:gd name="T58" fmla="*/ 116 w 147"/>
                <a:gd name="T59" fmla="*/ 125 h 125"/>
                <a:gd name="T60" fmla="*/ 147 w 147"/>
                <a:gd name="T61" fmla="*/ 98 h 125"/>
                <a:gd name="T62" fmla="*/ 116 w 147"/>
                <a:gd name="T63" fmla="*/ 72 h 125"/>
                <a:gd name="T64" fmla="*/ 116 w 147"/>
                <a:gd name="T65" fmla="*/ 8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25">
                  <a:moveTo>
                    <a:pt x="111" y="38"/>
                  </a:moveTo>
                  <a:cubicBezTo>
                    <a:pt x="116" y="38"/>
                    <a:pt x="116" y="38"/>
                    <a:pt x="116" y="38"/>
                  </a:cubicBezTo>
                  <a:cubicBezTo>
                    <a:pt x="116" y="53"/>
                    <a:pt x="116" y="53"/>
                    <a:pt x="116" y="53"/>
                  </a:cubicBezTo>
                  <a:cubicBezTo>
                    <a:pt x="147" y="26"/>
                    <a:pt x="147" y="26"/>
                    <a:pt x="147" y="26"/>
                  </a:cubicBezTo>
                  <a:cubicBezTo>
                    <a:pt x="116" y="0"/>
                    <a:pt x="116" y="0"/>
                    <a:pt x="116" y="0"/>
                  </a:cubicBezTo>
                  <a:cubicBezTo>
                    <a:pt x="116" y="17"/>
                    <a:pt x="116" y="17"/>
                    <a:pt x="116" y="17"/>
                  </a:cubicBezTo>
                  <a:cubicBezTo>
                    <a:pt x="111" y="17"/>
                    <a:pt x="111" y="17"/>
                    <a:pt x="111" y="17"/>
                  </a:cubicBezTo>
                  <a:cubicBezTo>
                    <a:pt x="84" y="17"/>
                    <a:pt x="68" y="37"/>
                    <a:pt x="55" y="55"/>
                  </a:cubicBezTo>
                  <a:cubicBezTo>
                    <a:pt x="43" y="71"/>
                    <a:pt x="32" y="85"/>
                    <a:pt x="15" y="85"/>
                  </a:cubicBezTo>
                  <a:cubicBezTo>
                    <a:pt x="0" y="85"/>
                    <a:pt x="0" y="85"/>
                    <a:pt x="0" y="85"/>
                  </a:cubicBezTo>
                  <a:cubicBezTo>
                    <a:pt x="0" y="106"/>
                    <a:pt x="0" y="106"/>
                    <a:pt x="0" y="106"/>
                  </a:cubicBezTo>
                  <a:cubicBezTo>
                    <a:pt x="15" y="106"/>
                    <a:pt x="15" y="106"/>
                    <a:pt x="15" y="106"/>
                  </a:cubicBezTo>
                  <a:cubicBezTo>
                    <a:pt x="42" y="106"/>
                    <a:pt x="58" y="86"/>
                    <a:pt x="71" y="68"/>
                  </a:cubicBezTo>
                  <a:cubicBezTo>
                    <a:pt x="83" y="52"/>
                    <a:pt x="94" y="38"/>
                    <a:pt x="111" y="38"/>
                  </a:cubicBezTo>
                  <a:close/>
                  <a:moveTo>
                    <a:pt x="40" y="51"/>
                  </a:moveTo>
                  <a:cubicBezTo>
                    <a:pt x="41" y="49"/>
                    <a:pt x="42" y="48"/>
                    <a:pt x="43" y="46"/>
                  </a:cubicBezTo>
                  <a:cubicBezTo>
                    <a:pt x="46" y="43"/>
                    <a:pt x="49" y="39"/>
                    <a:pt x="52" y="35"/>
                  </a:cubicBezTo>
                  <a:cubicBezTo>
                    <a:pt x="43" y="26"/>
                    <a:pt x="31" y="19"/>
                    <a:pt x="15" y="19"/>
                  </a:cubicBezTo>
                  <a:cubicBezTo>
                    <a:pt x="0" y="19"/>
                    <a:pt x="0" y="19"/>
                    <a:pt x="0" y="19"/>
                  </a:cubicBezTo>
                  <a:cubicBezTo>
                    <a:pt x="0" y="39"/>
                    <a:pt x="0" y="39"/>
                    <a:pt x="0" y="39"/>
                  </a:cubicBezTo>
                  <a:cubicBezTo>
                    <a:pt x="15" y="39"/>
                    <a:pt x="15" y="39"/>
                    <a:pt x="15" y="39"/>
                  </a:cubicBezTo>
                  <a:cubicBezTo>
                    <a:pt x="25" y="39"/>
                    <a:pt x="33" y="44"/>
                    <a:pt x="40" y="51"/>
                  </a:cubicBezTo>
                  <a:close/>
                  <a:moveTo>
                    <a:pt x="116" y="87"/>
                  </a:moveTo>
                  <a:cubicBezTo>
                    <a:pt x="111" y="87"/>
                    <a:pt x="111" y="87"/>
                    <a:pt x="111" y="87"/>
                  </a:cubicBezTo>
                  <a:cubicBezTo>
                    <a:pt x="101" y="87"/>
                    <a:pt x="93" y="81"/>
                    <a:pt x="85" y="74"/>
                  </a:cubicBezTo>
                  <a:cubicBezTo>
                    <a:pt x="85" y="75"/>
                    <a:pt x="84" y="76"/>
                    <a:pt x="83" y="77"/>
                  </a:cubicBezTo>
                  <a:cubicBezTo>
                    <a:pt x="80" y="81"/>
                    <a:pt x="76" y="86"/>
                    <a:pt x="72" y="90"/>
                  </a:cubicBezTo>
                  <a:cubicBezTo>
                    <a:pt x="82" y="100"/>
                    <a:pt x="95" y="107"/>
                    <a:pt x="111" y="107"/>
                  </a:cubicBezTo>
                  <a:cubicBezTo>
                    <a:pt x="116" y="107"/>
                    <a:pt x="116" y="107"/>
                    <a:pt x="116" y="107"/>
                  </a:cubicBezTo>
                  <a:cubicBezTo>
                    <a:pt x="116" y="125"/>
                    <a:pt x="116" y="125"/>
                    <a:pt x="116" y="125"/>
                  </a:cubicBezTo>
                  <a:cubicBezTo>
                    <a:pt x="147" y="98"/>
                    <a:pt x="147" y="98"/>
                    <a:pt x="147" y="98"/>
                  </a:cubicBezTo>
                  <a:cubicBezTo>
                    <a:pt x="116" y="72"/>
                    <a:pt x="116" y="72"/>
                    <a:pt x="116" y="72"/>
                  </a:cubicBezTo>
                  <a:lnTo>
                    <a:pt x="116" y="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p:cNvGrpSpPr>
            <a:grpSpLocks noChangeAspect="1"/>
          </p:cNvGrpSpPr>
          <p:nvPr/>
        </p:nvGrpSpPr>
        <p:grpSpPr>
          <a:xfrm>
            <a:off x="3395489" y="3277958"/>
            <a:ext cx="974114" cy="1049046"/>
            <a:chOff x="3419872" y="3284984"/>
            <a:chExt cx="936104" cy="1008112"/>
          </a:xfrm>
        </p:grpSpPr>
        <p:grpSp>
          <p:nvGrpSpPr>
            <p:cNvPr id="124" name="Group 123"/>
            <p:cNvGrpSpPr/>
            <p:nvPr/>
          </p:nvGrpSpPr>
          <p:grpSpPr>
            <a:xfrm>
              <a:off x="3419872" y="3284984"/>
              <a:ext cx="936104" cy="1008112"/>
              <a:chOff x="2897766" y="2716584"/>
              <a:chExt cx="1392178" cy="1600205"/>
            </a:xfrm>
          </p:grpSpPr>
          <p:sp>
            <p:nvSpPr>
              <p:cNvPr id="125" name="Hexagon 124"/>
              <p:cNvSpPr/>
              <p:nvPr/>
            </p:nvSpPr>
            <p:spPr>
              <a:xfrm rot="5400000">
                <a:off x="2793752" y="2820598"/>
                <a:ext cx="1600205" cy="1392178"/>
              </a:xfrm>
              <a:prstGeom prst="hexagon">
                <a:avLst>
                  <a:gd name="adj" fmla="val 25000"/>
                  <a:gd name="vf" fmla="val 115470"/>
                </a:avLst>
              </a:prstGeom>
              <a:solidFill>
                <a:srgbClr val="009B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Hexagon 4"/>
              <p:cNvSpPr/>
              <p:nvPr/>
            </p:nvSpPr>
            <p:spPr>
              <a:xfrm>
                <a:off x="3114713" y="2965950"/>
                <a:ext cx="958282" cy="1101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defTabSz="2266950">
                  <a:lnSpc>
                    <a:spcPct val="90000"/>
                  </a:lnSpc>
                  <a:spcAft>
                    <a:spcPct val="35000"/>
                  </a:spcAft>
                </a:pPr>
                <a:r>
                  <a:rPr lang="en-GB" sz="5100" dirty="0">
                    <a:solidFill>
                      <a:srgbClr val="009BBB"/>
                    </a:solidFill>
                  </a:rPr>
                  <a:t>.</a:t>
                </a:r>
                <a:endParaRPr lang="en-GB" sz="5100" dirty="0">
                  <a:solidFill>
                    <a:srgbClr val="FFFFFF"/>
                  </a:solidFill>
                </a:endParaRPr>
              </a:p>
            </p:txBody>
          </p:sp>
        </p:grpSp>
        <p:sp>
          <p:nvSpPr>
            <p:cNvPr id="40" name="Freeform 13"/>
            <p:cNvSpPr>
              <a:spLocks noEditPoints="1"/>
            </p:cNvSpPr>
            <p:nvPr/>
          </p:nvSpPr>
          <p:spPr bwMode="auto">
            <a:xfrm>
              <a:off x="3692822" y="3608946"/>
              <a:ext cx="390205" cy="360189"/>
            </a:xfrm>
            <a:custGeom>
              <a:avLst/>
              <a:gdLst>
                <a:gd name="T0" fmla="*/ 465861450 w 102"/>
                <a:gd name="T1" fmla="*/ 72399570 h 95"/>
                <a:gd name="T2" fmla="*/ 308215622 w 102"/>
                <a:gd name="T3" fmla="*/ 72399570 h 95"/>
                <a:gd name="T4" fmla="*/ 645770159 w 102"/>
                <a:gd name="T5" fmla="*/ 168664926 h 95"/>
                <a:gd name="T6" fmla="*/ 645770159 w 102"/>
                <a:gd name="T7" fmla="*/ 31077580 h 95"/>
                <a:gd name="T8" fmla="*/ 645770159 w 102"/>
                <a:gd name="T9" fmla="*/ 168664926 h 95"/>
                <a:gd name="T10" fmla="*/ 192145497 w 102"/>
                <a:gd name="T11" fmla="*/ 149099951 h 95"/>
                <a:gd name="T12" fmla="*/ 74548030 w 102"/>
                <a:gd name="T13" fmla="*/ 149099951 h 95"/>
                <a:gd name="T14" fmla="*/ 905346463 w 102"/>
                <a:gd name="T15" fmla="*/ 200288244 h 95"/>
                <a:gd name="T16" fmla="*/ 905346463 w 102"/>
                <a:gd name="T17" fmla="*/ 72399570 h 95"/>
                <a:gd name="T18" fmla="*/ 905346463 w 102"/>
                <a:gd name="T19" fmla="*/ 200288244 h 95"/>
                <a:gd name="T20" fmla="*/ 837109499 w 102"/>
                <a:gd name="T21" fmla="*/ 227573609 h 95"/>
                <a:gd name="T22" fmla="*/ 732773869 w 102"/>
                <a:gd name="T23" fmla="*/ 200288244 h 95"/>
                <a:gd name="T24" fmla="*/ 521995398 w 102"/>
                <a:gd name="T25" fmla="*/ 217181844 h 95"/>
                <a:gd name="T26" fmla="*/ 308215622 w 102"/>
                <a:gd name="T27" fmla="*/ 192843663 h 95"/>
                <a:gd name="T28" fmla="*/ 189429528 w 102"/>
                <a:gd name="T29" fmla="*/ 249078593 h 95"/>
                <a:gd name="T30" fmla="*/ 0 w 102"/>
                <a:gd name="T31" fmla="*/ 323397604 h 95"/>
                <a:gd name="T32" fmla="*/ 22637348 w 102"/>
                <a:gd name="T33" fmla="*/ 530164558 h 95"/>
                <a:gd name="T34" fmla="*/ 39465429 w 102"/>
                <a:gd name="T35" fmla="*/ 305703109 h 95"/>
                <a:gd name="T36" fmla="*/ 74548030 w 102"/>
                <a:gd name="T37" fmla="*/ 792592893 h 95"/>
                <a:gd name="T38" fmla="*/ 155761464 w 102"/>
                <a:gd name="T39" fmla="*/ 838513432 h 95"/>
                <a:gd name="T40" fmla="*/ 192145497 w 102"/>
                <a:gd name="T41" fmla="*/ 305703109 h 95"/>
                <a:gd name="T42" fmla="*/ 229356758 w 102"/>
                <a:gd name="T43" fmla="*/ 512475776 h 95"/>
                <a:gd name="T44" fmla="*/ 276076296 w 102"/>
                <a:gd name="T45" fmla="*/ 505955487 h 95"/>
                <a:gd name="T46" fmla="*/ 308215622 w 102"/>
                <a:gd name="T47" fmla="*/ 273255949 h 95"/>
                <a:gd name="T48" fmla="*/ 364341695 w 102"/>
                <a:gd name="T49" fmla="*/ 902036801 h 95"/>
                <a:gd name="T50" fmla="*/ 471388598 w 102"/>
                <a:gd name="T51" fmla="*/ 829342597 h 95"/>
                <a:gd name="T52" fmla="*/ 492757821 w 102"/>
                <a:gd name="T53" fmla="*/ 273255949 h 95"/>
                <a:gd name="T54" fmla="*/ 521995398 w 102"/>
                <a:gd name="T55" fmla="*/ 530164558 h 95"/>
                <a:gd name="T56" fmla="*/ 547340826 w 102"/>
                <a:gd name="T57" fmla="*/ 285922061 h 95"/>
                <a:gd name="T58" fmla="*/ 564134252 w 102"/>
                <a:gd name="T59" fmla="*/ 829342597 h 95"/>
                <a:gd name="T60" fmla="*/ 687390446 w 102"/>
                <a:gd name="T61" fmla="*/ 890853828 h 95"/>
                <a:gd name="T62" fmla="*/ 738144484 w 102"/>
                <a:gd name="T63" fmla="*/ 285922061 h 95"/>
                <a:gd name="T64" fmla="*/ 772481008 w 102"/>
                <a:gd name="T65" fmla="*/ 505955487 h 95"/>
                <a:gd name="T66" fmla="*/ 813232337 w 102"/>
                <a:gd name="T67" fmla="*/ 512475776 h 95"/>
                <a:gd name="T68" fmla="*/ 840057866 w 102"/>
                <a:gd name="T69" fmla="*/ 305703109 h 95"/>
                <a:gd name="T70" fmla="*/ 872767027 w 102"/>
                <a:gd name="T71" fmla="*/ 816901142 h 95"/>
                <a:gd name="T72" fmla="*/ 965141300 w 102"/>
                <a:gd name="T73" fmla="*/ 753399958 h 95"/>
                <a:gd name="T74" fmla="*/ 993650019 w 102"/>
                <a:gd name="T75" fmla="*/ 305703109 h 95"/>
                <a:gd name="T76" fmla="*/ 1014451718 w 102"/>
                <a:gd name="T77" fmla="*/ 530164558 h 95"/>
                <a:gd name="T78" fmla="*/ 1051303035 w 102"/>
                <a:gd name="T79" fmla="*/ 310123074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95">
                  <a:moveTo>
                    <a:pt x="37" y="16"/>
                  </a:moveTo>
                  <a:cubicBezTo>
                    <a:pt x="41" y="16"/>
                    <a:pt x="45" y="12"/>
                    <a:pt x="45" y="8"/>
                  </a:cubicBezTo>
                  <a:cubicBezTo>
                    <a:pt x="45" y="4"/>
                    <a:pt x="41" y="0"/>
                    <a:pt x="37" y="0"/>
                  </a:cubicBezTo>
                  <a:cubicBezTo>
                    <a:pt x="33" y="0"/>
                    <a:pt x="30" y="4"/>
                    <a:pt x="30" y="8"/>
                  </a:cubicBezTo>
                  <a:cubicBezTo>
                    <a:pt x="30" y="12"/>
                    <a:pt x="33" y="16"/>
                    <a:pt x="37" y="16"/>
                  </a:cubicBezTo>
                  <a:close/>
                  <a:moveTo>
                    <a:pt x="63" y="18"/>
                  </a:moveTo>
                  <a:cubicBezTo>
                    <a:pt x="68" y="18"/>
                    <a:pt x="71" y="14"/>
                    <a:pt x="71" y="10"/>
                  </a:cubicBezTo>
                  <a:cubicBezTo>
                    <a:pt x="71" y="6"/>
                    <a:pt x="68" y="3"/>
                    <a:pt x="63" y="3"/>
                  </a:cubicBezTo>
                  <a:cubicBezTo>
                    <a:pt x="59" y="3"/>
                    <a:pt x="56" y="6"/>
                    <a:pt x="56" y="10"/>
                  </a:cubicBezTo>
                  <a:cubicBezTo>
                    <a:pt x="56" y="14"/>
                    <a:pt x="59" y="18"/>
                    <a:pt x="63" y="18"/>
                  </a:cubicBezTo>
                  <a:close/>
                  <a:moveTo>
                    <a:pt x="13" y="23"/>
                  </a:moveTo>
                  <a:cubicBezTo>
                    <a:pt x="16" y="23"/>
                    <a:pt x="19" y="20"/>
                    <a:pt x="19" y="16"/>
                  </a:cubicBezTo>
                  <a:cubicBezTo>
                    <a:pt x="19" y="13"/>
                    <a:pt x="16" y="10"/>
                    <a:pt x="13" y="10"/>
                  </a:cubicBezTo>
                  <a:cubicBezTo>
                    <a:pt x="10" y="10"/>
                    <a:pt x="7" y="13"/>
                    <a:pt x="7" y="16"/>
                  </a:cubicBezTo>
                  <a:cubicBezTo>
                    <a:pt x="7" y="20"/>
                    <a:pt x="10" y="23"/>
                    <a:pt x="13" y="23"/>
                  </a:cubicBezTo>
                  <a:close/>
                  <a:moveTo>
                    <a:pt x="88" y="21"/>
                  </a:moveTo>
                  <a:cubicBezTo>
                    <a:pt x="91" y="21"/>
                    <a:pt x="94" y="18"/>
                    <a:pt x="94" y="15"/>
                  </a:cubicBezTo>
                  <a:cubicBezTo>
                    <a:pt x="94" y="11"/>
                    <a:pt x="91" y="8"/>
                    <a:pt x="88" y="8"/>
                  </a:cubicBezTo>
                  <a:cubicBezTo>
                    <a:pt x="84" y="8"/>
                    <a:pt x="81" y="11"/>
                    <a:pt x="81" y="15"/>
                  </a:cubicBezTo>
                  <a:cubicBezTo>
                    <a:pt x="81" y="18"/>
                    <a:pt x="84" y="21"/>
                    <a:pt x="88" y="21"/>
                  </a:cubicBezTo>
                  <a:close/>
                  <a:moveTo>
                    <a:pt x="95" y="24"/>
                  </a:moveTo>
                  <a:cubicBezTo>
                    <a:pt x="81" y="24"/>
                    <a:pt x="81" y="24"/>
                    <a:pt x="81" y="24"/>
                  </a:cubicBezTo>
                  <a:cubicBezTo>
                    <a:pt x="80" y="24"/>
                    <a:pt x="79" y="24"/>
                    <a:pt x="78" y="25"/>
                  </a:cubicBezTo>
                  <a:cubicBezTo>
                    <a:pt x="76" y="22"/>
                    <a:pt x="74" y="21"/>
                    <a:pt x="71" y="21"/>
                  </a:cubicBezTo>
                  <a:cubicBezTo>
                    <a:pt x="57" y="21"/>
                    <a:pt x="57" y="21"/>
                    <a:pt x="57" y="21"/>
                  </a:cubicBezTo>
                  <a:cubicBezTo>
                    <a:pt x="54" y="21"/>
                    <a:pt x="52" y="21"/>
                    <a:pt x="51" y="23"/>
                  </a:cubicBezTo>
                  <a:cubicBezTo>
                    <a:pt x="49" y="21"/>
                    <a:pt x="47" y="20"/>
                    <a:pt x="45" y="20"/>
                  </a:cubicBezTo>
                  <a:cubicBezTo>
                    <a:pt x="30" y="20"/>
                    <a:pt x="30" y="20"/>
                    <a:pt x="30" y="20"/>
                  </a:cubicBezTo>
                  <a:cubicBezTo>
                    <a:pt x="27" y="20"/>
                    <a:pt x="24" y="23"/>
                    <a:pt x="23" y="26"/>
                  </a:cubicBezTo>
                  <a:cubicBezTo>
                    <a:pt x="22" y="26"/>
                    <a:pt x="19" y="26"/>
                    <a:pt x="18" y="26"/>
                  </a:cubicBezTo>
                  <a:cubicBezTo>
                    <a:pt x="7" y="26"/>
                    <a:pt x="7" y="26"/>
                    <a:pt x="7" y="26"/>
                  </a:cubicBezTo>
                  <a:cubicBezTo>
                    <a:pt x="3" y="26"/>
                    <a:pt x="0" y="29"/>
                    <a:pt x="0" y="34"/>
                  </a:cubicBezTo>
                  <a:cubicBezTo>
                    <a:pt x="0" y="53"/>
                    <a:pt x="0" y="53"/>
                    <a:pt x="0" y="53"/>
                  </a:cubicBezTo>
                  <a:cubicBezTo>
                    <a:pt x="0" y="55"/>
                    <a:pt x="0" y="56"/>
                    <a:pt x="2" y="56"/>
                  </a:cubicBezTo>
                  <a:cubicBezTo>
                    <a:pt x="4" y="56"/>
                    <a:pt x="4" y="55"/>
                    <a:pt x="4" y="53"/>
                  </a:cubicBezTo>
                  <a:cubicBezTo>
                    <a:pt x="4" y="51"/>
                    <a:pt x="4" y="32"/>
                    <a:pt x="4" y="32"/>
                  </a:cubicBezTo>
                  <a:cubicBezTo>
                    <a:pt x="7" y="32"/>
                    <a:pt x="7" y="32"/>
                    <a:pt x="7" y="32"/>
                  </a:cubicBezTo>
                  <a:cubicBezTo>
                    <a:pt x="7" y="32"/>
                    <a:pt x="7" y="80"/>
                    <a:pt x="7" y="83"/>
                  </a:cubicBezTo>
                  <a:cubicBezTo>
                    <a:pt x="7" y="88"/>
                    <a:pt x="10" y="88"/>
                    <a:pt x="12" y="88"/>
                  </a:cubicBezTo>
                  <a:cubicBezTo>
                    <a:pt x="15" y="88"/>
                    <a:pt x="15" y="88"/>
                    <a:pt x="15" y="88"/>
                  </a:cubicBezTo>
                  <a:cubicBezTo>
                    <a:pt x="17" y="88"/>
                    <a:pt x="19" y="88"/>
                    <a:pt x="19" y="82"/>
                  </a:cubicBezTo>
                  <a:cubicBezTo>
                    <a:pt x="19" y="79"/>
                    <a:pt x="19" y="32"/>
                    <a:pt x="19" y="32"/>
                  </a:cubicBezTo>
                  <a:cubicBezTo>
                    <a:pt x="22" y="32"/>
                    <a:pt x="22" y="32"/>
                    <a:pt x="22" y="32"/>
                  </a:cubicBezTo>
                  <a:cubicBezTo>
                    <a:pt x="22" y="54"/>
                    <a:pt x="22" y="54"/>
                    <a:pt x="22" y="54"/>
                  </a:cubicBezTo>
                  <a:cubicBezTo>
                    <a:pt x="22" y="56"/>
                    <a:pt x="23" y="56"/>
                    <a:pt x="25" y="56"/>
                  </a:cubicBezTo>
                  <a:cubicBezTo>
                    <a:pt x="26" y="56"/>
                    <a:pt x="27" y="55"/>
                    <a:pt x="27" y="53"/>
                  </a:cubicBezTo>
                  <a:cubicBezTo>
                    <a:pt x="27" y="52"/>
                    <a:pt x="27" y="29"/>
                    <a:pt x="27" y="29"/>
                  </a:cubicBezTo>
                  <a:cubicBezTo>
                    <a:pt x="30" y="29"/>
                    <a:pt x="30" y="29"/>
                    <a:pt x="30" y="29"/>
                  </a:cubicBezTo>
                  <a:cubicBezTo>
                    <a:pt x="30" y="29"/>
                    <a:pt x="29" y="84"/>
                    <a:pt x="30" y="88"/>
                  </a:cubicBezTo>
                  <a:cubicBezTo>
                    <a:pt x="30" y="94"/>
                    <a:pt x="33" y="95"/>
                    <a:pt x="35" y="95"/>
                  </a:cubicBezTo>
                  <a:cubicBezTo>
                    <a:pt x="41" y="95"/>
                    <a:pt x="41" y="95"/>
                    <a:pt x="41" y="95"/>
                  </a:cubicBezTo>
                  <a:cubicBezTo>
                    <a:pt x="43" y="95"/>
                    <a:pt x="45" y="94"/>
                    <a:pt x="46" y="87"/>
                  </a:cubicBezTo>
                  <a:cubicBezTo>
                    <a:pt x="46" y="84"/>
                    <a:pt x="46" y="29"/>
                    <a:pt x="46" y="29"/>
                  </a:cubicBezTo>
                  <a:cubicBezTo>
                    <a:pt x="48" y="29"/>
                    <a:pt x="48" y="29"/>
                    <a:pt x="48" y="29"/>
                  </a:cubicBezTo>
                  <a:cubicBezTo>
                    <a:pt x="48" y="29"/>
                    <a:pt x="48" y="51"/>
                    <a:pt x="48" y="53"/>
                  </a:cubicBezTo>
                  <a:cubicBezTo>
                    <a:pt x="48" y="55"/>
                    <a:pt x="49" y="56"/>
                    <a:pt x="51" y="56"/>
                  </a:cubicBezTo>
                  <a:cubicBezTo>
                    <a:pt x="52" y="56"/>
                    <a:pt x="52" y="55"/>
                    <a:pt x="52" y="53"/>
                  </a:cubicBezTo>
                  <a:cubicBezTo>
                    <a:pt x="52" y="52"/>
                    <a:pt x="53" y="30"/>
                    <a:pt x="53" y="30"/>
                  </a:cubicBezTo>
                  <a:cubicBezTo>
                    <a:pt x="55" y="30"/>
                    <a:pt x="55" y="30"/>
                    <a:pt x="55" y="30"/>
                  </a:cubicBezTo>
                  <a:cubicBezTo>
                    <a:pt x="55" y="30"/>
                    <a:pt x="55" y="83"/>
                    <a:pt x="55" y="87"/>
                  </a:cubicBezTo>
                  <a:cubicBezTo>
                    <a:pt x="56" y="93"/>
                    <a:pt x="59" y="94"/>
                    <a:pt x="61" y="94"/>
                  </a:cubicBezTo>
                  <a:cubicBezTo>
                    <a:pt x="67" y="94"/>
                    <a:pt x="67" y="94"/>
                    <a:pt x="67" y="94"/>
                  </a:cubicBezTo>
                  <a:cubicBezTo>
                    <a:pt x="69" y="94"/>
                    <a:pt x="71" y="93"/>
                    <a:pt x="72" y="86"/>
                  </a:cubicBezTo>
                  <a:cubicBezTo>
                    <a:pt x="72" y="83"/>
                    <a:pt x="72" y="30"/>
                    <a:pt x="72" y="30"/>
                  </a:cubicBezTo>
                  <a:cubicBezTo>
                    <a:pt x="75" y="30"/>
                    <a:pt x="75" y="30"/>
                    <a:pt x="75" y="30"/>
                  </a:cubicBezTo>
                  <a:cubicBezTo>
                    <a:pt x="75" y="30"/>
                    <a:pt x="75" y="51"/>
                    <a:pt x="75" y="53"/>
                  </a:cubicBezTo>
                  <a:cubicBezTo>
                    <a:pt x="75" y="55"/>
                    <a:pt x="75" y="56"/>
                    <a:pt x="77" y="56"/>
                  </a:cubicBezTo>
                  <a:cubicBezTo>
                    <a:pt x="78" y="56"/>
                    <a:pt x="79" y="55"/>
                    <a:pt x="79" y="54"/>
                  </a:cubicBezTo>
                  <a:cubicBezTo>
                    <a:pt x="79" y="57"/>
                    <a:pt x="79" y="32"/>
                    <a:pt x="79" y="32"/>
                  </a:cubicBezTo>
                  <a:cubicBezTo>
                    <a:pt x="82" y="32"/>
                    <a:pt x="82" y="32"/>
                    <a:pt x="82" y="32"/>
                  </a:cubicBezTo>
                  <a:cubicBezTo>
                    <a:pt x="82" y="32"/>
                    <a:pt x="82" y="79"/>
                    <a:pt x="82" y="80"/>
                  </a:cubicBezTo>
                  <a:cubicBezTo>
                    <a:pt x="82" y="85"/>
                    <a:pt x="84" y="86"/>
                    <a:pt x="85" y="86"/>
                  </a:cubicBezTo>
                  <a:cubicBezTo>
                    <a:pt x="91" y="86"/>
                    <a:pt x="91" y="86"/>
                    <a:pt x="91" y="86"/>
                  </a:cubicBezTo>
                  <a:cubicBezTo>
                    <a:pt x="92" y="86"/>
                    <a:pt x="94" y="85"/>
                    <a:pt x="94" y="79"/>
                  </a:cubicBezTo>
                  <a:cubicBezTo>
                    <a:pt x="94" y="76"/>
                    <a:pt x="94" y="32"/>
                    <a:pt x="94" y="32"/>
                  </a:cubicBezTo>
                  <a:cubicBezTo>
                    <a:pt x="97" y="32"/>
                    <a:pt x="97" y="32"/>
                    <a:pt x="97" y="32"/>
                  </a:cubicBezTo>
                  <a:cubicBezTo>
                    <a:pt x="97" y="32"/>
                    <a:pt x="97" y="53"/>
                    <a:pt x="97" y="54"/>
                  </a:cubicBezTo>
                  <a:cubicBezTo>
                    <a:pt x="97" y="55"/>
                    <a:pt x="98" y="56"/>
                    <a:pt x="99" y="56"/>
                  </a:cubicBezTo>
                  <a:cubicBezTo>
                    <a:pt x="101" y="56"/>
                    <a:pt x="102" y="55"/>
                    <a:pt x="102" y="54"/>
                  </a:cubicBezTo>
                  <a:cubicBezTo>
                    <a:pt x="102" y="33"/>
                    <a:pt x="102" y="33"/>
                    <a:pt x="102" y="33"/>
                  </a:cubicBezTo>
                  <a:cubicBezTo>
                    <a:pt x="102" y="29"/>
                    <a:pt x="98" y="24"/>
                    <a:pt x="95" y="24"/>
                  </a:cubicBezTo>
                  <a:close/>
                </a:path>
              </a:pathLst>
            </a:custGeom>
            <a:solidFill>
              <a:schemeClr val="bg1"/>
            </a:solidFill>
            <a:ln w="9525">
              <a:noFill/>
              <a:round/>
              <a:headEnd/>
              <a:tailEnd/>
            </a:ln>
            <a:extLst/>
          </p:spPr>
          <p:txBody>
            <a:bodyPr/>
            <a:lstStyle/>
            <a:p>
              <a:endParaRPr lang="en-GB" dirty="0"/>
            </a:p>
          </p:txBody>
        </p:sp>
      </p:grpSp>
      <p:grpSp>
        <p:nvGrpSpPr>
          <p:cNvPr id="10" name="Group 9"/>
          <p:cNvGrpSpPr/>
          <p:nvPr/>
        </p:nvGrpSpPr>
        <p:grpSpPr>
          <a:xfrm>
            <a:off x="6099026" y="3534916"/>
            <a:ext cx="599167" cy="702765"/>
            <a:chOff x="6171142" y="3696245"/>
            <a:chExt cx="599167" cy="702765"/>
          </a:xfrm>
        </p:grpSpPr>
        <p:sp>
          <p:nvSpPr>
            <p:cNvPr id="115" name="Hexagon 114"/>
            <p:cNvSpPr/>
            <p:nvPr/>
          </p:nvSpPr>
          <p:spPr>
            <a:xfrm rot="5400000">
              <a:off x="6119343" y="3748044"/>
              <a:ext cx="702765" cy="599167"/>
            </a:xfrm>
            <a:prstGeom prst="hexagon">
              <a:avLst>
                <a:gd name="adj" fmla="val 25000"/>
                <a:gd name="vf" fmla="val 115470"/>
              </a:avLst>
            </a:prstGeom>
            <a:solidFill>
              <a:srgbClr val="0098D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 name="Group 4"/>
            <p:cNvGrpSpPr>
              <a:grpSpLocks noChangeAspect="1"/>
            </p:cNvGrpSpPr>
            <p:nvPr/>
          </p:nvGrpSpPr>
          <p:grpSpPr bwMode="auto">
            <a:xfrm>
              <a:off x="6296011" y="3907171"/>
              <a:ext cx="349428" cy="280913"/>
              <a:chOff x="4014" y="2482"/>
              <a:chExt cx="153" cy="123"/>
            </a:xfrm>
          </p:grpSpPr>
          <p:sp>
            <p:nvSpPr>
              <p:cNvPr id="5" name="AutoShape 3"/>
              <p:cNvSpPr>
                <a:spLocks noChangeAspect="1" noChangeArrowheads="1" noTextEdit="1"/>
              </p:cNvSpPr>
              <p:nvPr/>
            </p:nvSpPr>
            <p:spPr bwMode="auto">
              <a:xfrm>
                <a:off x="4014" y="2482"/>
                <a:ext cx="1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5"/>
              <p:cNvSpPr>
                <a:spLocks noEditPoints="1"/>
              </p:cNvSpPr>
              <p:nvPr/>
            </p:nvSpPr>
            <p:spPr bwMode="auto">
              <a:xfrm>
                <a:off x="4014" y="2482"/>
                <a:ext cx="153" cy="123"/>
              </a:xfrm>
              <a:custGeom>
                <a:avLst/>
                <a:gdLst>
                  <a:gd name="T0" fmla="*/ 73 w 82"/>
                  <a:gd name="T1" fmla="*/ 0 h 66"/>
                  <a:gd name="T2" fmla="*/ 8 w 82"/>
                  <a:gd name="T3" fmla="*/ 0 h 66"/>
                  <a:gd name="T4" fmla="*/ 0 w 82"/>
                  <a:gd name="T5" fmla="*/ 9 h 66"/>
                  <a:gd name="T6" fmla="*/ 0 w 82"/>
                  <a:gd name="T7" fmla="*/ 58 h 66"/>
                  <a:gd name="T8" fmla="*/ 8 w 82"/>
                  <a:gd name="T9" fmla="*/ 66 h 66"/>
                  <a:gd name="T10" fmla="*/ 73 w 82"/>
                  <a:gd name="T11" fmla="*/ 66 h 66"/>
                  <a:gd name="T12" fmla="*/ 82 w 82"/>
                  <a:gd name="T13" fmla="*/ 58 h 66"/>
                  <a:gd name="T14" fmla="*/ 82 w 82"/>
                  <a:gd name="T15" fmla="*/ 9 h 66"/>
                  <a:gd name="T16" fmla="*/ 73 w 82"/>
                  <a:gd name="T17" fmla="*/ 0 h 66"/>
                  <a:gd name="T18" fmla="*/ 73 w 82"/>
                  <a:gd name="T19" fmla="*/ 58 h 66"/>
                  <a:gd name="T20" fmla="*/ 8 w 82"/>
                  <a:gd name="T21" fmla="*/ 58 h 66"/>
                  <a:gd name="T22" fmla="*/ 8 w 82"/>
                  <a:gd name="T23" fmla="*/ 9 h 66"/>
                  <a:gd name="T24" fmla="*/ 73 w 82"/>
                  <a:gd name="T25" fmla="*/ 9 h 66"/>
                  <a:gd name="T26" fmla="*/ 73 w 82"/>
                  <a:gd name="T27" fmla="*/ 58 h 66"/>
                  <a:gd name="T28" fmla="*/ 36 w 82"/>
                  <a:gd name="T29" fmla="*/ 42 h 66"/>
                  <a:gd name="T30" fmla="*/ 16 w 82"/>
                  <a:gd name="T31" fmla="*/ 42 h 66"/>
                  <a:gd name="T32" fmla="*/ 16 w 82"/>
                  <a:gd name="T33" fmla="*/ 49 h 66"/>
                  <a:gd name="T34" fmla="*/ 36 w 82"/>
                  <a:gd name="T35" fmla="*/ 49 h 66"/>
                  <a:gd name="T36" fmla="*/ 36 w 82"/>
                  <a:gd name="T37" fmla="*/ 42 h 66"/>
                  <a:gd name="T38" fmla="*/ 36 w 82"/>
                  <a:gd name="T39" fmla="*/ 29 h 66"/>
                  <a:gd name="T40" fmla="*/ 16 w 82"/>
                  <a:gd name="T41" fmla="*/ 29 h 66"/>
                  <a:gd name="T42" fmla="*/ 16 w 82"/>
                  <a:gd name="T43" fmla="*/ 37 h 66"/>
                  <a:gd name="T44" fmla="*/ 36 w 82"/>
                  <a:gd name="T45" fmla="*/ 37 h 66"/>
                  <a:gd name="T46" fmla="*/ 36 w 82"/>
                  <a:gd name="T47" fmla="*/ 29 h 66"/>
                  <a:gd name="T48" fmla="*/ 36 w 82"/>
                  <a:gd name="T49" fmla="*/ 17 h 66"/>
                  <a:gd name="T50" fmla="*/ 16 w 82"/>
                  <a:gd name="T51" fmla="*/ 17 h 66"/>
                  <a:gd name="T52" fmla="*/ 16 w 82"/>
                  <a:gd name="T53" fmla="*/ 25 h 66"/>
                  <a:gd name="T54" fmla="*/ 36 w 82"/>
                  <a:gd name="T55" fmla="*/ 25 h 66"/>
                  <a:gd name="T56" fmla="*/ 36 w 82"/>
                  <a:gd name="T57" fmla="*/ 17 h 66"/>
                  <a:gd name="T58" fmla="*/ 65 w 82"/>
                  <a:gd name="T59" fmla="*/ 43 h 66"/>
                  <a:gd name="T60" fmla="*/ 58 w 82"/>
                  <a:gd name="T61" fmla="*/ 38 h 66"/>
                  <a:gd name="T62" fmla="*/ 62 w 82"/>
                  <a:gd name="T63" fmla="*/ 26 h 66"/>
                  <a:gd name="T64" fmla="*/ 55 w 82"/>
                  <a:gd name="T65" fmla="*/ 17 h 66"/>
                  <a:gd name="T66" fmla="*/ 48 w 82"/>
                  <a:gd name="T67" fmla="*/ 26 h 66"/>
                  <a:gd name="T68" fmla="*/ 52 w 82"/>
                  <a:gd name="T69" fmla="*/ 38 h 66"/>
                  <a:gd name="T70" fmla="*/ 45 w 82"/>
                  <a:gd name="T71" fmla="*/ 43 h 66"/>
                  <a:gd name="T72" fmla="*/ 45 w 82"/>
                  <a:gd name="T73" fmla="*/ 49 h 66"/>
                  <a:gd name="T74" fmla="*/ 65 w 82"/>
                  <a:gd name="T75" fmla="*/ 49 h 66"/>
                  <a:gd name="T76" fmla="*/ 65 w 82"/>
                  <a:gd name="T77"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66">
                    <a:moveTo>
                      <a:pt x="73" y="0"/>
                    </a:moveTo>
                    <a:cubicBezTo>
                      <a:pt x="8" y="0"/>
                      <a:pt x="8" y="0"/>
                      <a:pt x="8" y="0"/>
                    </a:cubicBezTo>
                    <a:cubicBezTo>
                      <a:pt x="3" y="0"/>
                      <a:pt x="0" y="4"/>
                      <a:pt x="0" y="9"/>
                    </a:cubicBezTo>
                    <a:cubicBezTo>
                      <a:pt x="0" y="58"/>
                      <a:pt x="0" y="58"/>
                      <a:pt x="0" y="58"/>
                    </a:cubicBezTo>
                    <a:cubicBezTo>
                      <a:pt x="0" y="62"/>
                      <a:pt x="3" y="66"/>
                      <a:pt x="8" y="66"/>
                    </a:cubicBezTo>
                    <a:cubicBezTo>
                      <a:pt x="73" y="66"/>
                      <a:pt x="73" y="66"/>
                      <a:pt x="73" y="66"/>
                    </a:cubicBezTo>
                    <a:cubicBezTo>
                      <a:pt x="78" y="66"/>
                      <a:pt x="82" y="62"/>
                      <a:pt x="82" y="58"/>
                    </a:cubicBezTo>
                    <a:cubicBezTo>
                      <a:pt x="82" y="9"/>
                      <a:pt x="82" y="9"/>
                      <a:pt x="82" y="9"/>
                    </a:cubicBezTo>
                    <a:cubicBezTo>
                      <a:pt x="82" y="4"/>
                      <a:pt x="78" y="0"/>
                      <a:pt x="73" y="0"/>
                    </a:cubicBezTo>
                    <a:close/>
                    <a:moveTo>
                      <a:pt x="73" y="58"/>
                    </a:moveTo>
                    <a:cubicBezTo>
                      <a:pt x="8" y="58"/>
                      <a:pt x="8" y="58"/>
                      <a:pt x="8" y="58"/>
                    </a:cubicBezTo>
                    <a:cubicBezTo>
                      <a:pt x="8" y="9"/>
                      <a:pt x="8" y="9"/>
                      <a:pt x="8" y="9"/>
                    </a:cubicBezTo>
                    <a:cubicBezTo>
                      <a:pt x="73" y="9"/>
                      <a:pt x="73" y="9"/>
                      <a:pt x="73" y="9"/>
                    </a:cubicBezTo>
                    <a:lnTo>
                      <a:pt x="73" y="58"/>
                    </a:lnTo>
                    <a:close/>
                    <a:moveTo>
                      <a:pt x="36" y="42"/>
                    </a:moveTo>
                    <a:cubicBezTo>
                      <a:pt x="16" y="42"/>
                      <a:pt x="16" y="42"/>
                      <a:pt x="16" y="42"/>
                    </a:cubicBezTo>
                    <a:cubicBezTo>
                      <a:pt x="16" y="49"/>
                      <a:pt x="16" y="49"/>
                      <a:pt x="16" y="49"/>
                    </a:cubicBezTo>
                    <a:cubicBezTo>
                      <a:pt x="36" y="49"/>
                      <a:pt x="36" y="49"/>
                      <a:pt x="36" y="49"/>
                    </a:cubicBezTo>
                    <a:lnTo>
                      <a:pt x="36" y="42"/>
                    </a:lnTo>
                    <a:close/>
                    <a:moveTo>
                      <a:pt x="36" y="29"/>
                    </a:moveTo>
                    <a:cubicBezTo>
                      <a:pt x="16" y="29"/>
                      <a:pt x="16" y="29"/>
                      <a:pt x="16" y="29"/>
                    </a:cubicBezTo>
                    <a:cubicBezTo>
                      <a:pt x="16" y="37"/>
                      <a:pt x="16" y="37"/>
                      <a:pt x="16" y="37"/>
                    </a:cubicBezTo>
                    <a:cubicBezTo>
                      <a:pt x="36" y="37"/>
                      <a:pt x="36" y="37"/>
                      <a:pt x="36" y="37"/>
                    </a:cubicBezTo>
                    <a:lnTo>
                      <a:pt x="36" y="29"/>
                    </a:lnTo>
                    <a:close/>
                    <a:moveTo>
                      <a:pt x="36" y="17"/>
                    </a:moveTo>
                    <a:cubicBezTo>
                      <a:pt x="16" y="17"/>
                      <a:pt x="16" y="17"/>
                      <a:pt x="16" y="17"/>
                    </a:cubicBezTo>
                    <a:cubicBezTo>
                      <a:pt x="16" y="25"/>
                      <a:pt x="16" y="25"/>
                      <a:pt x="16" y="25"/>
                    </a:cubicBezTo>
                    <a:cubicBezTo>
                      <a:pt x="36" y="25"/>
                      <a:pt x="36" y="25"/>
                      <a:pt x="36" y="25"/>
                    </a:cubicBezTo>
                    <a:lnTo>
                      <a:pt x="36" y="17"/>
                    </a:lnTo>
                    <a:close/>
                    <a:moveTo>
                      <a:pt x="65" y="43"/>
                    </a:moveTo>
                    <a:cubicBezTo>
                      <a:pt x="65" y="43"/>
                      <a:pt x="58" y="42"/>
                      <a:pt x="58" y="38"/>
                    </a:cubicBezTo>
                    <a:cubicBezTo>
                      <a:pt x="58" y="35"/>
                      <a:pt x="62" y="33"/>
                      <a:pt x="62" y="26"/>
                    </a:cubicBezTo>
                    <a:cubicBezTo>
                      <a:pt x="62" y="21"/>
                      <a:pt x="61" y="17"/>
                      <a:pt x="55" y="17"/>
                    </a:cubicBezTo>
                    <a:cubicBezTo>
                      <a:pt x="49" y="17"/>
                      <a:pt x="48" y="21"/>
                      <a:pt x="48" y="26"/>
                    </a:cubicBezTo>
                    <a:cubicBezTo>
                      <a:pt x="48" y="33"/>
                      <a:pt x="52" y="35"/>
                      <a:pt x="52" y="38"/>
                    </a:cubicBezTo>
                    <a:cubicBezTo>
                      <a:pt x="52" y="42"/>
                      <a:pt x="45" y="43"/>
                      <a:pt x="45" y="43"/>
                    </a:cubicBezTo>
                    <a:cubicBezTo>
                      <a:pt x="45" y="43"/>
                      <a:pt x="45" y="49"/>
                      <a:pt x="45" y="49"/>
                    </a:cubicBezTo>
                    <a:cubicBezTo>
                      <a:pt x="65" y="49"/>
                      <a:pt x="65" y="49"/>
                      <a:pt x="65" y="49"/>
                    </a:cubicBezTo>
                    <a:cubicBezTo>
                      <a:pt x="65" y="49"/>
                      <a:pt x="65" y="43"/>
                      <a:pt x="65"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p:cNvGrpSpPr/>
          <p:nvPr/>
        </p:nvGrpSpPr>
        <p:grpSpPr>
          <a:xfrm>
            <a:off x="4540943" y="2223914"/>
            <a:ext cx="1175231" cy="1350839"/>
            <a:chOff x="4540943" y="2223914"/>
            <a:chExt cx="1175231" cy="1350839"/>
          </a:xfrm>
        </p:grpSpPr>
        <p:grpSp>
          <p:nvGrpSpPr>
            <p:cNvPr id="119" name="Group 118"/>
            <p:cNvGrpSpPr/>
            <p:nvPr/>
          </p:nvGrpSpPr>
          <p:grpSpPr>
            <a:xfrm>
              <a:off x="4540943" y="2223914"/>
              <a:ext cx="1175231" cy="1350839"/>
              <a:chOff x="2143109" y="1358329"/>
              <a:chExt cx="1392178" cy="1600205"/>
            </a:xfrm>
          </p:grpSpPr>
          <p:sp>
            <p:nvSpPr>
              <p:cNvPr id="120" name="Hexagon 119"/>
              <p:cNvSpPr/>
              <p:nvPr/>
            </p:nvSpPr>
            <p:spPr>
              <a:xfrm rot="5400000">
                <a:off x="2039095" y="1462343"/>
                <a:ext cx="1600205" cy="1392178"/>
              </a:xfrm>
              <a:prstGeom prst="hexagon">
                <a:avLst>
                  <a:gd name="adj" fmla="val 25000"/>
                  <a:gd name="vf" fmla="val 115470"/>
                </a:avLst>
              </a:prstGeom>
              <a:solidFill>
                <a:srgbClr val="009B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1" name="Hexagon 4"/>
              <p:cNvSpPr/>
              <p:nvPr/>
            </p:nvSpPr>
            <p:spPr>
              <a:xfrm>
                <a:off x="2360056" y="1607695"/>
                <a:ext cx="958282" cy="1101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defTabSz="2266950">
                  <a:lnSpc>
                    <a:spcPct val="90000"/>
                  </a:lnSpc>
                  <a:spcAft>
                    <a:spcPct val="35000"/>
                  </a:spcAft>
                </a:pPr>
                <a:r>
                  <a:rPr lang="en-GB" sz="5100" dirty="0">
                    <a:solidFill>
                      <a:srgbClr val="009BBB"/>
                    </a:solidFill>
                  </a:rPr>
                  <a:t>.</a:t>
                </a:r>
                <a:endParaRPr lang="en-GB" sz="5100" dirty="0">
                  <a:solidFill>
                    <a:srgbClr val="FFFFFF"/>
                  </a:solidFill>
                </a:endParaRPr>
              </a:p>
            </p:txBody>
          </p:sp>
        </p:grpSp>
        <p:sp>
          <p:nvSpPr>
            <p:cNvPr id="42" name="Freeform 10"/>
            <p:cNvSpPr>
              <a:spLocks noEditPoints="1"/>
            </p:cNvSpPr>
            <p:nvPr/>
          </p:nvSpPr>
          <p:spPr bwMode="auto">
            <a:xfrm>
              <a:off x="4856044" y="2656083"/>
              <a:ext cx="545029" cy="486500"/>
            </a:xfrm>
            <a:custGeom>
              <a:avLst/>
              <a:gdLst>
                <a:gd name="T0" fmla="*/ 13 w 82"/>
                <a:gd name="T1" fmla="*/ 24 h 73"/>
                <a:gd name="T2" fmla="*/ 24 w 82"/>
                <a:gd name="T3" fmla="*/ 28 h 73"/>
                <a:gd name="T4" fmla="*/ 25 w 82"/>
                <a:gd name="T5" fmla="*/ 28 h 73"/>
                <a:gd name="T6" fmla="*/ 31 w 82"/>
                <a:gd name="T7" fmla="*/ 22 h 73"/>
                <a:gd name="T8" fmla="*/ 32 w 82"/>
                <a:gd name="T9" fmla="*/ 21 h 73"/>
                <a:gd name="T10" fmla="*/ 29 w 82"/>
                <a:gd name="T11" fmla="*/ 17 h 73"/>
                <a:gd name="T12" fmla="*/ 45 w 82"/>
                <a:gd name="T13" fmla="*/ 1 h 73"/>
                <a:gd name="T14" fmla="*/ 32 w 82"/>
                <a:gd name="T15" fmla="*/ 1 h 73"/>
                <a:gd name="T16" fmla="*/ 17 w 82"/>
                <a:gd name="T17" fmla="*/ 8 h 73"/>
                <a:gd name="T18" fmla="*/ 11 w 82"/>
                <a:gd name="T19" fmla="*/ 13 h 73"/>
                <a:gd name="T20" fmla="*/ 9 w 82"/>
                <a:gd name="T21" fmla="*/ 19 h 73"/>
                <a:gd name="T22" fmla="*/ 3 w 82"/>
                <a:gd name="T23" fmla="*/ 21 h 73"/>
                <a:gd name="T24" fmla="*/ 0 w 82"/>
                <a:gd name="T25" fmla="*/ 23 h 73"/>
                <a:gd name="T26" fmla="*/ 0 w 82"/>
                <a:gd name="T27" fmla="*/ 25 h 73"/>
                <a:gd name="T28" fmla="*/ 6 w 82"/>
                <a:gd name="T29" fmla="*/ 31 h 73"/>
                <a:gd name="T30" fmla="*/ 8 w 82"/>
                <a:gd name="T31" fmla="*/ 31 h 73"/>
                <a:gd name="T32" fmla="*/ 11 w 82"/>
                <a:gd name="T33" fmla="*/ 29 h 73"/>
                <a:gd name="T34" fmla="*/ 13 w 82"/>
                <a:gd name="T35" fmla="*/ 24 h 73"/>
                <a:gd name="T36" fmla="*/ 36 w 82"/>
                <a:gd name="T37" fmla="*/ 26 h 73"/>
                <a:gd name="T38" fmla="*/ 34 w 82"/>
                <a:gd name="T39" fmla="*/ 26 h 73"/>
                <a:gd name="T40" fmla="*/ 28 w 82"/>
                <a:gd name="T41" fmla="*/ 31 h 73"/>
                <a:gd name="T42" fmla="*/ 28 w 82"/>
                <a:gd name="T43" fmla="*/ 33 h 73"/>
                <a:gd name="T44" fmla="*/ 62 w 82"/>
                <a:gd name="T45" fmla="*/ 71 h 73"/>
                <a:gd name="T46" fmla="*/ 65 w 82"/>
                <a:gd name="T47" fmla="*/ 72 h 73"/>
                <a:gd name="T48" fmla="*/ 69 w 82"/>
                <a:gd name="T49" fmla="*/ 68 h 73"/>
                <a:gd name="T50" fmla="*/ 70 w 82"/>
                <a:gd name="T51" fmla="*/ 65 h 73"/>
                <a:gd name="T52" fmla="*/ 36 w 82"/>
                <a:gd name="T53" fmla="*/ 26 h 73"/>
                <a:gd name="T54" fmla="*/ 81 w 82"/>
                <a:gd name="T55" fmla="*/ 10 h 73"/>
                <a:gd name="T56" fmla="*/ 79 w 82"/>
                <a:gd name="T57" fmla="*/ 9 h 73"/>
                <a:gd name="T58" fmla="*/ 75 w 82"/>
                <a:gd name="T59" fmla="*/ 15 h 73"/>
                <a:gd name="T60" fmla="*/ 67 w 82"/>
                <a:gd name="T61" fmla="*/ 17 h 73"/>
                <a:gd name="T62" fmla="*/ 65 w 82"/>
                <a:gd name="T63" fmla="*/ 10 h 73"/>
                <a:gd name="T64" fmla="*/ 69 w 82"/>
                <a:gd name="T65" fmla="*/ 3 h 73"/>
                <a:gd name="T66" fmla="*/ 67 w 82"/>
                <a:gd name="T67" fmla="*/ 2 h 73"/>
                <a:gd name="T68" fmla="*/ 56 w 82"/>
                <a:gd name="T69" fmla="*/ 11 h 73"/>
                <a:gd name="T70" fmla="*/ 52 w 82"/>
                <a:gd name="T71" fmla="*/ 25 h 73"/>
                <a:gd name="T72" fmla="*/ 47 w 82"/>
                <a:gd name="T73" fmla="*/ 31 h 73"/>
                <a:gd name="T74" fmla="*/ 52 w 82"/>
                <a:gd name="T75" fmla="*/ 37 h 73"/>
                <a:gd name="T76" fmla="*/ 59 w 82"/>
                <a:gd name="T77" fmla="*/ 31 h 73"/>
                <a:gd name="T78" fmla="*/ 67 w 82"/>
                <a:gd name="T79" fmla="*/ 28 h 73"/>
                <a:gd name="T80" fmla="*/ 80 w 82"/>
                <a:gd name="T81" fmla="*/ 23 h 73"/>
                <a:gd name="T82" fmla="*/ 81 w 82"/>
                <a:gd name="T83" fmla="*/ 10 h 73"/>
                <a:gd name="T84" fmla="*/ 11 w 82"/>
                <a:gd name="T85" fmla="*/ 66 h 73"/>
                <a:gd name="T86" fmla="*/ 11 w 82"/>
                <a:gd name="T87" fmla="*/ 69 h 73"/>
                <a:gd name="T88" fmla="*/ 15 w 82"/>
                <a:gd name="T89" fmla="*/ 73 h 73"/>
                <a:gd name="T90" fmla="*/ 18 w 82"/>
                <a:gd name="T91" fmla="*/ 72 h 73"/>
                <a:gd name="T92" fmla="*/ 38 w 82"/>
                <a:gd name="T93" fmla="*/ 52 h 73"/>
                <a:gd name="T94" fmla="*/ 32 w 82"/>
                <a:gd name="T95" fmla="*/ 45 h 73"/>
                <a:gd name="T96" fmla="*/ 11 w 82"/>
                <a:gd name="T9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 h="73">
                  <a:moveTo>
                    <a:pt x="13" y="24"/>
                  </a:moveTo>
                  <a:cubicBezTo>
                    <a:pt x="16" y="21"/>
                    <a:pt x="20" y="23"/>
                    <a:pt x="24" y="28"/>
                  </a:cubicBezTo>
                  <a:cubicBezTo>
                    <a:pt x="24" y="29"/>
                    <a:pt x="25" y="28"/>
                    <a:pt x="25" y="28"/>
                  </a:cubicBezTo>
                  <a:cubicBezTo>
                    <a:pt x="26" y="27"/>
                    <a:pt x="31" y="22"/>
                    <a:pt x="31" y="22"/>
                  </a:cubicBezTo>
                  <a:cubicBezTo>
                    <a:pt x="32" y="22"/>
                    <a:pt x="32" y="21"/>
                    <a:pt x="32" y="21"/>
                  </a:cubicBezTo>
                  <a:cubicBezTo>
                    <a:pt x="31" y="20"/>
                    <a:pt x="30" y="18"/>
                    <a:pt x="29" y="17"/>
                  </a:cubicBezTo>
                  <a:cubicBezTo>
                    <a:pt x="21" y="7"/>
                    <a:pt x="49" y="1"/>
                    <a:pt x="45" y="1"/>
                  </a:cubicBezTo>
                  <a:cubicBezTo>
                    <a:pt x="42" y="1"/>
                    <a:pt x="34" y="0"/>
                    <a:pt x="32" y="1"/>
                  </a:cubicBezTo>
                  <a:cubicBezTo>
                    <a:pt x="27" y="1"/>
                    <a:pt x="21" y="6"/>
                    <a:pt x="17" y="8"/>
                  </a:cubicBezTo>
                  <a:cubicBezTo>
                    <a:pt x="13" y="11"/>
                    <a:pt x="11" y="13"/>
                    <a:pt x="11" y="13"/>
                  </a:cubicBezTo>
                  <a:cubicBezTo>
                    <a:pt x="10" y="14"/>
                    <a:pt x="11" y="17"/>
                    <a:pt x="9" y="19"/>
                  </a:cubicBezTo>
                  <a:cubicBezTo>
                    <a:pt x="6" y="21"/>
                    <a:pt x="5" y="19"/>
                    <a:pt x="3" y="21"/>
                  </a:cubicBezTo>
                  <a:cubicBezTo>
                    <a:pt x="3" y="21"/>
                    <a:pt x="1" y="23"/>
                    <a:pt x="0" y="23"/>
                  </a:cubicBezTo>
                  <a:cubicBezTo>
                    <a:pt x="0" y="23"/>
                    <a:pt x="0" y="24"/>
                    <a:pt x="0" y="25"/>
                  </a:cubicBezTo>
                  <a:cubicBezTo>
                    <a:pt x="0" y="25"/>
                    <a:pt x="5" y="31"/>
                    <a:pt x="6" y="31"/>
                  </a:cubicBezTo>
                  <a:cubicBezTo>
                    <a:pt x="6" y="32"/>
                    <a:pt x="7" y="32"/>
                    <a:pt x="8" y="31"/>
                  </a:cubicBezTo>
                  <a:cubicBezTo>
                    <a:pt x="9" y="31"/>
                    <a:pt x="11" y="29"/>
                    <a:pt x="11" y="29"/>
                  </a:cubicBezTo>
                  <a:cubicBezTo>
                    <a:pt x="11" y="29"/>
                    <a:pt x="11" y="25"/>
                    <a:pt x="13" y="24"/>
                  </a:cubicBezTo>
                  <a:close/>
                  <a:moveTo>
                    <a:pt x="36" y="26"/>
                  </a:moveTo>
                  <a:cubicBezTo>
                    <a:pt x="35" y="26"/>
                    <a:pt x="35" y="26"/>
                    <a:pt x="34" y="26"/>
                  </a:cubicBezTo>
                  <a:cubicBezTo>
                    <a:pt x="28" y="31"/>
                    <a:pt x="28" y="31"/>
                    <a:pt x="28" y="31"/>
                  </a:cubicBezTo>
                  <a:cubicBezTo>
                    <a:pt x="28" y="32"/>
                    <a:pt x="28" y="32"/>
                    <a:pt x="28" y="33"/>
                  </a:cubicBezTo>
                  <a:cubicBezTo>
                    <a:pt x="62" y="71"/>
                    <a:pt x="62" y="71"/>
                    <a:pt x="62" y="71"/>
                  </a:cubicBezTo>
                  <a:cubicBezTo>
                    <a:pt x="63" y="72"/>
                    <a:pt x="64" y="72"/>
                    <a:pt x="65" y="72"/>
                  </a:cubicBezTo>
                  <a:cubicBezTo>
                    <a:pt x="69" y="68"/>
                    <a:pt x="69" y="68"/>
                    <a:pt x="69" y="68"/>
                  </a:cubicBezTo>
                  <a:cubicBezTo>
                    <a:pt x="70" y="68"/>
                    <a:pt x="70" y="66"/>
                    <a:pt x="70" y="65"/>
                  </a:cubicBezTo>
                  <a:lnTo>
                    <a:pt x="36" y="26"/>
                  </a:lnTo>
                  <a:close/>
                  <a:moveTo>
                    <a:pt x="81" y="10"/>
                  </a:moveTo>
                  <a:cubicBezTo>
                    <a:pt x="81" y="8"/>
                    <a:pt x="80" y="8"/>
                    <a:pt x="79" y="9"/>
                  </a:cubicBezTo>
                  <a:cubicBezTo>
                    <a:pt x="79" y="10"/>
                    <a:pt x="76" y="14"/>
                    <a:pt x="75" y="15"/>
                  </a:cubicBezTo>
                  <a:cubicBezTo>
                    <a:pt x="74" y="17"/>
                    <a:pt x="72" y="20"/>
                    <a:pt x="67" y="17"/>
                  </a:cubicBezTo>
                  <a:cubicBezTo>
                    <a:pt x="63" y="14"/>
                    <a:pt x="64" y="11"/>
                    <a:pt x="65" y="10"/>
                  </a:cubicBezTo>
                  <a:cubicBezTo>
                    <a:pt x="66" y="8"/>
                    <a:pt x="69" y="4"/>
                    <a:pt x="69" y="3"/>
                  </a:cubicBezTo>
                  <a:cubicBezTo>
                    <a:pt x="69" y="3"/>
                    <a:pt x="69" y="1"/>
                    <a:pt x="67" y="2"/>
                  </a:cubicBezTo>
                  <a:cubicBezTo>
                    <a:pt x="66" y="2"/>
                    <a:pt x="57" y="6"/>
                    <a:pt x="56" y="11"/>
                  </a:cubicBezTo>
                  <a:cubicBezTo>
                    <a:pt x="55" y="16"/>
                    <a:pt x="57" y="21"/>
                    <a:pt x="52" y="25"/>
                  </a:cubicBezTo>
                  <a:cubicBezTo>
                    <a:pt x="47" y="31"/>
                    <a:pt x="47" y="31"/>
                    <a:pt x="47" y="31"/>
                  </a:cubicBezTo>
                  <a:cubicBezTo>
                    <a:pt x="52" y="37"/>
                    <a:pt x="52" y="37"/>
                    <a:pt x="52" y="37"/>
                  </a:cubicBezTo>
                  <a:cubicBezTo>
                    <a:pt x="59" y="31"/>
                    <a:pt x="59" y="31"/>
                    <a:pt x="59" y="31"/>
                  </a:cubicBezTo>
                  <a:cubicBezTo>
                    <a:pt x="61" y="29"/>
                    <a:pt x="64" y="28"/>
                    <a:pt x="67" y="28"/>
                  </a:cubicBezTo>
                  <a:cubicBezTo>
                    <a:pt x="74" y="30"/>
                    <a:pt x="78" y="27"/>
                    <a:pt x="80" y="23"/>
                  </a:cubicBezTo>
                  <a:cubicBezTo>
                    <a:pt x="82" y="20"/>
                    <a:pt x="81" y="12"/>
                    <a:pt x="81" y="10"/>
                  </a:cubicBezTo>
                  <a:close/>
                  <a:moveTo>
                    <a:pt x="11" y="66"/>
                  </a:moveTo>
                  <a:cubicBezTo>
                    <a:pt x="10" y="67"/>
                    <a:pt x="10" y="68"/>
                    <a:pt x="11" y="69"/>
                  </a:cubicBezTo>
                  <a:cubicBezTo>
                    <a:pt x="15" y="73"/>
                    <a:pt x="15" y="73"/>
                    <a:pt x="15" y="73"/>
                  </a:cubicBezTo>
                  <a:cubicBezTo>
                    <a:pt x="16" y="73"/>
                    <a:pt x="17" y="73"/>
                    <a:pt x="18" y="72"/>
                  </a:cubicBezTo>
                  <a:cubicBezTo>
                    <a:pt x="38" y="52"/>
                    <a:pt x="38" y="52"/>
                    <a:pt x="38" y="52"/>
                  </a:cubicBezTo>
                  <a:cubicBezTo>
                    <a:pt x="32" y="45"/>
                    <a:pt x="32" y="45"/>
                    <a:pt x="32" y="45"/>
                  </a:cubicBezTo>
                  <a:lnTo>
                    <a:pt x="11" y="66"/>
                  </a:lnTo>
                  <a:close/>
                </a:path>
              </a:pathLst>
            </a:custGeom>
            <a:solidFill>
              <a:schemeClr val="bg1"/>
            </a:solidFill>
            <a:ln w="19050" cap="flat" cmpd="sng" algn="ctr">
              <a:noFill/>
              <a:prstDash val="solid"/>
            </a:ln>
            <a:effectLst/>
            <a:extLst/>
          </p:spPr>
          <p:txBody>
            <a:bodyPr anchor="ctr"/>
            <a:lstStyle/>
            <a:p>
              <a:endParaRPr lang="en-GB" kern="0" dirty="0">
                <a:solidFill>
                  <a:srgbClr val="FFFFFF"/>
                </a:solidFill>
              </a:endParaRPr>
            </a:p>
          </p:txBody>
        </p:sp>
      </p:grpSp>
      <p:sp>
        <p:nvSpPr>
          <p:cNvPr id="39" name="Title 1"/>
          <p:cNvSpPr txBox="1">
            <a:spLocks/>
          </p:cNvSpPr>
          <p:nvPr/>
        </p:nvSpPr>
        <p:spPr bwMode="auto">
          <a:xfrm>
            <a:off x="246907" y="11857"/>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a:t>What will SPOR </a:t>
            </a:r>
            <a:r>
              <a:rPr lang="en-GB" dirty="0" smtClean="0"/>
              <a:t>deliver</a:t>
            </a:r>
            <a:endParaRPr lang="en-GB" dirty="0"/>
          </a:p>
        </p:txBody>
      </p:sp>
      <p:cxnSp>
        <p:nvCxnSpPr>
          <p:cNvPr id="12" name="Elbow Connector 11"/>
          <p:cNvCxnSpPr>
            <a:endCxn id="123" idx="3"/>
          </p:cNvCxnSpPr>
          <p:nvPr/>
        </p:nvCxnSpPr>
        <p:spPr bwMode="auto">
          <a:xfrm>
            <a:off x="3167338" y="1664864"/>
            <a:ext cx="1054484" cy="1028680"/>
          </a:xfrm>
          <a:prstGeom prst="bentConnector2">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134" idx="3"/>
          </p:cNvCxnSpPr>
          <p:nvPr/>
        </p:nvCxnSpPr>
        <p:spPr bwMode="auto">
          <a:xfrm>
            <a:off x="2645520" y="3797573"/>
            <a:ext cx="749969" cy="0"/>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Elbow Connector 15"/>
          <p:cNvCxnSpPr>
            <a:stCxn id="129" idx="1"/>
            <a:endCxn id="120" idx="3"/>
          </p:cNvCxnSpPr>
          <p:nvPr/>
        </p:nvCxnSpPr>
        <p:spPr bwMode="auto">
          <a:xfrm rot="10800000" flipV="1">
            <a:off x="5128558" y="1578142"/>
            <a:ext cx="883922" cy="645772"/>
          </a:xfrm>
          <a:prstGeom prst="bentConnector2">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endCxn id="115" idx="5"/>
          </p:cNvCxnSpPr>
          <p:nvPr/>
        </p:nvCxnSpPr>
        <p:spPr bwMode="auto">
          <a:xfrm rot="16200000" flipV="1">
            <a:off x="6506449" y="4279634"/>
            <a:ext cx="1059923" cy="676434"/>
          </a:xfrm>
          <a:prstGeom prst="bentConnector2">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lbow Connector 26"/>
          <p:cNvCxnSpPr>
            <a:stCxn id="122" idx="1"/>
          </p:cNvCxnSpPr>
          <p:nvPr/>
        </p:nvCxnSpPr>
        <p:spPr bwMode="auto">
          <a:xfrm rot="10800000" flipV="1">
            <a:off x="4856044" y="4095359"/>
            <a:ext cx="289766" cy="1180380"/>
          </a:xfrm>
          <a:prstGeom prst="bentConnector2">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287338" y="889848"/>
            <a:ext cx="2880000" cy="1550031"/>
          </a:xfrm>
          <a:prstGeom prst="rect">
            <a:avLst/>
          </a:prstGeom>
          <a:solidFill>
            <a:schemeClr val="accent3"/>
          </a:solidFill>
        </p:spPr>
        <p:txBody>
          <a:bodyPr wrap="square" lIns="36000" tIns="36000" rIns="36000" bIns="36000" rtlCol="0" anchor="ctr" anchorCtr="0">
            <a:spAutoFit/>
          </a:bodyPr>
          <a:lstStyle>
            <a:defPPr>
              <a:defRPr lang="en-GB"/>
            </a:defPPr>
            <a:lvl1pPr>
              <a:defRPr b="1" i="1"/>
            </a:lvl1pPr>
          </a:lstStyle>
          <a:p>
            <a:pPr algn="l">
              <a:lnSpc>
                <a:spcPct val="100000"/>
              </a:lnSpc>
            </a:pPr>
            <a:r>
              <a:rPr lang="en-GB" i="0" dirty="0">
                <a:solidFill>
                  <a:srgbClr val="009BBB"/>
                </a:solidFill>
              </a:rPr>
              <a:t>Lists of organisations,</a:t>
            </a:r>
          </a:p>
          <a:p>
            <a:pPr algn="l">
              <a:lnSpc>
                <a:spcPct val="100000"/>
              </a:lnSpc>
            </a:pPr>
            <a:r>
              <a:rPr lang="en-GB" b="0" i="0" dirty="0">
                <a:solidFill>
                  <a:schemeClr val="tx1"/>
                </a:solidFill>
              </a:rPr>
              <a:t>(OMS dictionary), </a:t>
            </a:r>
            <a:r>
              <a:rPr lang="en-GB" i="0" dirty="0">
                <a:solidFill>
                  <a:srgbClr val="009BBB"/>
                </a:solidFill>
              </a:rPr>
              <a:t>referentials, terms, </a:t>
            </a:r>
            <a:r>
              <a:rPr lang="en-GB" b="0" i="0" dirty="0">
                <a:solidFill>
                  <a:schemeClr val="tx1"/>
                </a:solidFill>
              </a:rPr>
              <a:t>and </a:t>
            </a:r>
            <a:r>
              <a:rPr lang="en-GB" i="0" dirty="0">
                <a:solidFill>
                  <a:srgbClr val="009BBB"/>
                </a:solidFill>
              </a:rPr>
              <a:t>substances </a:t>
            </a:r>
            <a:r>
              <a:rPr lang="en-GB" b="0" i="0" dirty="0"/>
              <a:t>for stakeholders to use in EU regulatory </a:t>
            </a:r>
            <a:r>
              <a:rPr lang="en-GB" b="0" i="0" dirty="0" smtClean="0"/>
              <a:t>activities</a:t>
            </a:r>
            <a:endParaRPr lang="en-GB" b="0" i="0" dirty="0"/>
          </a:p>
        </p:txBody>
      </p:sp>
      <p:sp>
        <p:nvSpPr>
          <p:cNvPr id="43" name="TextBox 42"/>
          <p:cNvSpPr txBox="1"/>
          <p:nvPr/>
        </p:nvSpPr>
        <p:spPr>
          <a:xfrm>
            <a:off x="5621063" y="4869160"/>
            <a:ext cx="3415433" cy="1656259"/>
          </a:xfrm>
          <a:prstGeom prst="rect">
            <a:avLst/>
          </a:prstGeom>
          <a:solidFill>
            <a:schemeClr val="accent3"/>
          </a:solidFill>
        </p:spPr>
        <p:txBody>
          <a:bodyPr wrap="square" lIns="36000" tIns="36000" rIns="36000" bIns="36000" rtlCol="0" anchor="ctr" anchorCtr="0">
            <a:noAutofit/>
          </a:bodyPr>
          <a:lstStyle>
            <a:defPPr>
              <a:defRPr lang="en-GB"/>
            </a:defPPr>
          </a:lstStyle>
          <a:p>
            <a:pPr algn="l">
              <a:lnSpc>
                <a:spcPct val="100000"/>
              </a:lnSpc>
            </a:pPr>
            <a:r>
              <a:rPr lang="en-GB" b="1" dirty="0">
                <a:solidFill>
                  <a:srgbClr val="009BBB"/>
                </a:solidFill>
              </a:rPr>
              <a:t>New process </a:t>
            </a:r>
            <a:r>
              <a:rPr lang="en-GB" dirty="0"/>
              <a:t>for industry and NCAs to </a:t>
            </a:r>
            <a:r>
              <a:rPr lang="en-GB" b="1" dirty="0" smtClean="0">
                <a:solidFill>
                  <a:srgbClr val="009BBB"/>
                </a:solidFill>
              </a:rPr>
              <a:t>register/update</a:t>
            </a:r>
            <a:r>
              <a:rPr lang="en-GB" dirty="0" smtClean="0"/>
              <a:t> </a:t>
            </a:r>
            <a:r>
              <a:rPr lang="en-GB" dirty="0"/>
              <a:t>SPOR data before submitting regulatory applications.</a:t>
            </a:r>
          </a:p>
          <a:p>
            <a:pPr algn="l">
              <a:lnSpc>
                <a:spcPct val="100000"/>
              </a:lnSpc>
            </a:pPr>
            <a:r>
              <a:rPr lang="en-GB" b="1" dirty="0">
                <a:solidFill>
                  <a:srgbClr val="009BBB"/>
                </a:solidFill>
              </a:rPr>
              <a:t>Data </a:t>
            </a:r>
            <a:r>
              <a:rPr lang="en-GB" b="1" dirty="0" smtClean="0">
                <a:solidFill>
                  <a:srgbClr val="009BBB"/>
                </a:solidFill>
              </a:rPr>
              <a:t>entered </a:t>
            </a:r>
            <a:r>
              <a:rPr lang="en-GB" b="1" dirty="0">
                <a:solidFill>
                  <a:srgbClr val="009BBB"/>
                </a:solidFill>
              </a:rPr>
              <a:t>once and reused</a:t>
            </a:r>
            <a:r>
              <a:rPr lang="en-GB" dirty="0"/>
              <a:t> in different </a:t>
            </a:r>
            <a:r>
              <a:rPr lang="en-GB" dirty="0" smtClean="0"/>
              <a:t>processes</a:t>
            </a:r>
            <a:endParaRPr lang="en-GB" dirty="0"/>
          </a:p>
          <a:p>
            <a:pPr algn="l">
              <a:lnSpc>
                <a:spcPct val="100000"/>
              </a:lnSpc>
            </a:pPr>
            <a:endParaRPr lang="en-GB" sz="1400" dirty="0"/>
          </a:p>
        </p:txBody>
      </p:sp>
    </p:spTree>
    <p:extLst>
      <p:ext uri="{BB962C8B-B14F-4D97-AF65-F5344CB8AC3E}">
        <p14:creationId xmlns:p14="http://schemas.microsoft.com/office/powerpoint/2010/main" val="1887083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980728"/>
            <a:ext cx="8456613" cy="4536504"/>
          </a:xfrm>
        </p:spPr>
        <p:txBody>
          <a:bodyPr/>
          <a:lstStyle/>
          <a:p>
            <a:pPr>
              <a:lnSpc>
                <a:spcPct val="100000"/>
              </a:lnSpc>
            </a:pPr>
            <a:r>
              <a:rPr lang="en-GB" sz="1600" b="1" dirty="0" smtClean="0"/>
              <a:t>Using RMS</a:t>
            </a:r>
            <a:endParaRPr lang="en-GB" sz="1600" b="1" dirty="0"/>
          </a:p>
          <a:p>
            <a:pPr marL="180000" indent="-180000">
              <a:lnSpc>
                <a:spcPct val="100000"/>
              </a:lnSpc>
              <a:spcBef>
                <a:spcPts val="200"/>
              </a:spcBef>
              <a:spcAft>
                <a:spcPts val="200"/>
              </a:spcAft>
              <a:buFont typeface="Arial" panose="020B0604020202020204" pitchFamily="34" charset="0"/>
              <a:buChar char="•"/>
            </a:pPr>
            <a:r>
              <a:rPr lang="en-GB" sz="1600" dirty="0">
                <a:ea typeface="Verdana" panose="020B0604030504040204" pitchFamily="34" charset="0"/>
                <a:cs typeface="Verdana" panose="020B0604030504040204" pitchFamily="34" charset="0"/>
              </a:rPr>
              <a:t>The EU electronic application forms (</a:t>
            </a:r>
            <a:r>
              <a:rPr lang="en-GB" sz="1600" dirty="0" err="1">
                <a:ea typeface="Verdana" panose="020B0604030504040204" pitchFamily="34" charset="0"/>
                <a:cs typeface="Verdana" panose="020B0604030504040204" pitchFamily="34" charset="0"/>
              </a:rPr>
              <a:t>eAF</a:t>
            </a:r>
            <a:r>
              <a:rPr lang="en-GB" sz="1600" dirty="0">
                <a:ea typeface="Verdana" panose="020B0604030504040204" pitchFamily="34" charset="0"/>
                <a:cs typeface="Verdana" panose="020B0604030504040204" pitchFamily="34" charset="0"/>
              </a:rPr>
              <a:t>) are now integrated with SPOR master data services for </a:t>
            </a:r>
            <a:r>
              <a:rPr lang="en-GB" sz="1600" dirty="0" err="1">
                <a:ea typeface="Verdana" panose="020B0604030504040204" pitchFamily="34" charset="0"/>
                <a:cs typeface="Verdana" panose="020B0604030504040204" pitchFamily="34" charset="0"/>
              </a:rPr>
              <a:t>referentials</a:t>
            </a:r>
            <a:r>
              <a:rPr lang="en-GB" sz="1600" dirty="0">
                <a:ea typeface="Verdana" panose="020B0604030504040204" pitchFamily="34" charset="0"/>
                <a:cs typeface="Verdana" panose="020B0604030504040204" pitchFamily="34" charset="0"/>
              </a:rPr>
              <a:t> (RMS</a:t>
            </a:r>
            <a:r>
              <a:rPr lang="en-GB" sz="1600" dirty="0" smtClean="0">
                <a:ea typeface="Verdana" panose="020B0604030504040204" pitchFamily="34" charset="0"/>
                <a:cs typeface="Verdana" panose="020B0604030504040204" pitchFamily="34" charset="0"/>
              </a:rPr>
              <a:t>). </a:t>
            </a:r>
          </a:p>
          <a:p>
            <a:pPr marL="180000" indent="-180000">
              <a:lnSpc>
                <a:spcPct val="100000"/>
              </a:lnSpc>
              <a:spcBef>
                <a:spcPts val="200"/>
              </a:spcBef>
              <a:spcAft>
                <a:spcPts val="200"/>
              </a:spcAft>
              <a:buFont typeface="Arial" panose="020B0604020202020204" pitchFamily="34" charset="0"/>
              <a:buChar char="•"/>
            </a:pPr>
            <a:r>
              <a:rPr lang="en-GB" sz="1600" b="1" dirty="0" smtClean="0"/>
              <a:t>Terms </a:t>
            </a:r>
            <a:r>
              <a:rPr lang="en-GB" sz="1600" b="1" dirty="0"/>
              <a:t>should be registered </a:t>
            </a:r>
            <a:r>
              <a:rPr lang="en-GB" sz="1600" dirty="0"/>
              <a:t>before they are required to be used in a regulatory </a:t>
            </a:r>
            <a:r>
              <a:rPr lang="en-GB" sz="1600" dirty="0" smtClean="0"/>
              <a:t>procedure.</a:t>
            </a:r>
            <a:endParaRPr lang="en-GB" sz="1600" dirty="0"/>
          </a:p>
          <a:p>
            <a:pPr marL="180000" indent="-180000">
              <a:lnSpc>
                <a:spcPct val="100000"/>
              </a:lnSpc>
              <a:spcBef>
                <a:spcPts val="200"/>
              </a:spcBef>
              <a:spcAft>
                <a:spcPts val="200"/>
              </a:spcAft>
              <a:buFont typeface="Arial" panose="020B0604020202020204" pitchFamily="34" charset="0"/>
              <a:buChar char="•"/>
            </a:pPr>
            <a:r>
              <a:rPr lang="en-GB" sz="1600" dirty="0"/>
              <a:t>Current process for applicants to request registration of terms is by sending email to </a:t>
            </a:r>
            <a:r>
              <a:rPr lang="en-GB" sz="1600" dirty="0" smtClean="0">
                <a:hlinkClick r:id="rId2"/>
              </a:rPr>
              <a:t>mdms@ema.europa.eu</a:t>
            </a:r>
            <a:r>
              <a:rPr lang="en-GB" sz="1600" dirty="0" smtClean="0"/>
              <a:t>. </a:t>
            </a:r>
            <a:endParaRPr lang="en-GB" sz="1600" dirty="0"/>
          </a:p>
          <a:p>
            <a:pPr marL="180000" indent="-180000">
              <a:lnSpc>
                <a:spcPct val="100000"/>
              </a:lnSpc>
              <a:spcBef>
                <a:spcPts val="200"/>
              </a:spcBef>
              <a:spcAft>
                <a:spcPts val="200"/>
              </a:spcAft>
              <a:buFont typeface="Arial" panose="020B0604020202020204" pitchFamily="34" charset="0"/>
              <a:buChar char="•"/>
            </a:pPr>
            <a:r>
              <a:rPr lang="en-GB" sz="1600" dirty="0" smtClean="0"/>
              <a:t>From </a:t>
            </a:r>
            <a:r>
              <a:rPr lang="en-GB" sz="1600" dirty="0"/>
              <a:t>December 2017 applicants are encouraged to start using RMS portal to submit change request to register terms </a:t>
            </a:r>
            <a:r>
              <a:rPr lang="en-GB" sz="1600" dirty="0" smtClean="0"/>
              <a:t>(</a:t>
            </a:r>
            <a:r>
              <a:rPr lang="en-GB" sz="1600" dirty="0">
                <a:hlinkClick r:id="rId2"/>
              </a:rPr>
              <a:t>mdms@ema.europa.eu</a:t>
            </a:r>
            <a:r>
              <a:rPr lang="en-GB" sz="1600" dirty="0"/>
              <a:t> </a:t>
            </a:r>
            <a:r>
              <a:rPr lang="en-GB" sz="1600" dirty="0" smtClean="0"/>
              <a:t>can </a:t>
            </a:r>
            <a:r>
              <a:rPr lang="en-GB" sz="1600" dirty="0"/>
              <a:t>still be used until end of June 2018</a:t>
            </a:r>
            <a:r>
              <a:rPr lang="en-GB" sz="1600" dirty="0" smtClean="0"/>
              <a:t>).</a:t>
            </a:r>
            <a:endParaRPr lang="en-GB" sz="1600" dirty="0"/>
          </a:p>
          <a:p>
            <a:pPr marL="180000" indent="-180000">
              <a:lnSpc>
                <a:spcPct val="100000"/>
              </a:lnSpc>
              <a:spcBef>
                <a:spcPts val="200"/>
              </a:spcBef>
              <a:spcAft>
                <a:spcPts val="200"/>
              </a:spcAft>
              <a:buFont typeface="Arial" panose="020B0604020202020204" pitchFamily="34" charset="0"/>
              <a:buChar char="•"/>
            </a:pPr>
            <a:r>
              <a:rPr lang="en-GB" sz="1600" b="1" dirty="0"/>
              <a:t>From July 2018 only change request submitted via RMS will be </a:t>
            </a:r>
            <a:r>
              <a:rPr lang="en-GB" sz="1600" b="1" dirty="0" smtClean="0"/>
              <a:t>accepted.</a:t>
            </a:r>
            <a:endParaRPr lang="en-GB" sz="1600" b="1" dirty="0"/>
          </a:p>
          <a:p>
            <a:pPr marL="596900" lvl="2" indent="-342900">
              <a:lnSpc>
                <a:spcPct val="100000"/>
              </a:lnSpc>
              <a:spcAft>
                <a:spcPts val="1200"/>
              </a:spcAft>
              <a:buClr>
                <a:srgbClr val="000000"/>
              </a:buClr>
              <a:buFont typeface="Arial" panose="020B0604020202020204" pitchFamily="34" charset="0"/>
              <a:buChar char="•"/>
            </a:pPr>
            <a:endParaRPr lang="en-GB" dirty="0"/>
          </a:p>
          <a:p>
            <a:pPr lvl="1">
              <a:lnSpc>
                <a:spcPct val="100000"/>
              </a:lnSpc>
            </a:pPr>
            <a:endParaRPr lang="en-GB" dirty="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49</a:t>
            </a:fld>
            <a:endParaRPr lang="en-GB" altLang="en-US" dirty="0"/>
          </a:p>
        </p:txBody>
      </p:sp>
      <p:sp>
        <p:nvSpPr>
          <p:cNvPr id="6" name="Title 1"/>
          <p:cNvSpPr txBox="1">
            <a:spLocks/>
          </p:cNvSpPr>
          <p:nvPr/>
        </p:nvSpPr>
        <p:spPr bwMode="auto">
          <a:xfrm>
            <a:off x="247367" y="8219"/>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US" altLang="en-US" kern="0" dirty="0" smtClean="0">
                <a:solidFill>
                  <a:srgbClr val="FFFFFF"/>
                </a:solidFill>
              </a:rPr>
              <a:t>Key Messages &amp; Actions</a:t>
            </a:r>
            <a:endParaRPr lang="en-GB" kern="0" dirty="0">
              <a:solidFill>
                <a:schemeClr val="bg1"/>
              </a:solidFill>
            </a:endParaRPr>
          </a:p>
        </p:txBody>
      </p:sp>
    </p:spTree>
    <p:extLst>
      <p:ext uri="{BB962C8B-B14F-4D97-AF65-F5344CB8AC3E}">
        <p14:creationId xmlns:p14="http://schemas.microsoft.com/office/powerpoint/2010/main" val="2528202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86408" y="2553228"/>
            <a:ext cx="8712000" cy="1225354"/>
          </a:xfrm>
          <a:prstGeom prst="rect">
            <a:avLst/>
          </a:prstGeom>
          <a:solidFill>
            <a:schemeClr val="accent5"/>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Verdana" pitchFamily="34" charset="0"/>
              <a:cs typeface="Arial" charset="0"/>
            </a:endParaRPr>
          </a:p>
        </p:txBody>
      </p:sp>
      <p:sp>
        <p:nvSpPr>
          <p:cNvPr id="45" name="Rectangle 44"/>
          <p:cNvSpPr/>
          <p:nvPr/>
        </p:nvSpPr>
        <p:spPr bwMode="auto">
          <a:xfrm>
            <a:off x="10255" y="2546704"/>
            <a:ext cx="396000" cy="1223251"/>
          </a:xfrm>
          <a:prstGeom prst="rect">
            <a:avLst/>
          </a:prstGeom>
          <a:solidFill>
            <a:schemeClr val="tx2"/>
          </a:solidFill>
          <a:ln w="9525" cap="flat" cmpd="sng" algn="ctr">
            <a:solidFill>
              <a:schemeClr val="bg1"/>
            </a:solidFill>
            <a:prstDash val="solid"/>
            <a:round/>
            <a:headEnd type="none" w="med" len="med"/>
            <a:tailEnd type="triangle" w="lg" len="med"/>
          </a:ln>
          <a:effectLst/>
          <a:extLst/>
        </p:spPr>
        <p:txBody>
          <a:bodyPr vert="vert270" wrap="square" lIns="0" tIns="0" rIns="0" bIns="0" numCol="1" rtlCol="0" anchor="ctr" anchorCtr="0" compatLnSpc="1">
            <a:prstTxWarp prst="textNoShape">
              <a:avLst/>
            </a:prstTxWarp>
            <a:noAutofit/>
          </a:bodyPr>
          <a:lstStyle/>
          <a:p>
            <a:pPr>
              <a:lnSpc>
                <a:spcPct val="100000"/>
              </a:lnSpc>
            </a:pPr>
            <a:r>
              <a:rPr lang="en-GB" sz="1000" b="1" dirty="0">
                <a:solidFill>
                  <a:schemeClr val="bg1"/>
                </a:solidFill>
              </a:rPr>
              <a:t> </a:t>
            </a:r>
            <a:r>
              <a:rPr lang="en-GB" sz="1000" b="1" dirty="0" smtClean="0">
                <a:solidFill>
                  <a:schemeClr val="bg1"/>
                </a:solidFill>
              </a:rPr>
              <a:t>Requesting SPOR roles</a:t>
            </a:r>
            <a:endParaRPr lang="en-GB" sz="1000" b="1" dirty="0">
              <a:solidFill>
                <a:schemeClr val="bg1"/>
              </a:solidFill>
            </a:endParaRPr>
          </a:p>
        </p:txBody>
      </p:sp>
      <p:sp>
        <p:nvSpPr>
          <p:cNvPr id="49" name="Pentagon 48"/>
          <p:cNvSpPr/>
          <p:nvPr/>
        </p:nvSpPr>
        <p:spPr bwMode="auto">
          <a:xfrm>
            <a:off x="2627784" y="3184759"/>
            <a:ext cx="6408712" cy="551671"/>
          </a:xfrm>
          <a:prstGeom prst="homePlate">
            <a:avLst/>
          </a:prstGeom>
          <a:solidFill>
            <a:srgbClr val="92D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l"/>
            <a:r>
              <a:rPr lang="en-GB" sz="1100" b="1" dirty="0">
                <a:solidFill>
                  <a:schemeClr val="tx1"/>
                </a:solidFill>
              </a:rPr>
              <a:t>Industry start requesting </a:t>
            </a:r>
            <a:r>
              <a:rPr lang="en-GB" sz="1100" b="1" i="1" dirty="0"/>
              <a:t>Industry </a:t>
            </a:r>
            <a:r>
              <a:rPr lang="en-GB" sz="1100" b="1" i="1" dirty="0" smtClean="0">
                <a:solidFill>
                  <a:schemeClr val="tx1"/>
                </a:solidFill>
              </a:rPr>
              <a:t>Users</a:t>
            </a:r>
            <a:r>
              <a:rPr lang="en-GB" sz="1100" b="1" dirty="0" smtClean="0">
                <a:solidFill>
                  <a:schemeClr val="tx1"/>
                </a:solidFill>
              </a:rPr>
              <a:t> roles </a:t>
            </a:r>
            <a:r>
              <a:rPr lang="en-GB" sz="1100" dirty="0">
                <a:solidFill>
                  <a:schemeClr val="tx1"/>
                </a:solidFill>
              </a:rPr>
              <a:t>(</a:t>
            </a:r>
            <a:r>
              <a:rPr lang="en-GB" sz="1100" dirty="0"/>
              <a:t>Note:</a:t>
            </a:r>
            <a:r>
              <a:rPr lang="en-GB" sz="1100" dirty="0">
                <a:solidFill>
                  <a:schemeClr val="tx1"/>
                </a:solidFill>
              </a:rPr>
              <a:t> </a:t>
            </a:r>
            <a:r>
              <a:rPr lang="en-GB" sz="1100" i="1" dirty="0">
                <a:solidFill>
                  <a:schemeClr val="tx1"/>
                </a:solidFill>
              </a:rPr>
              <a:t>Industry Super Users</a:t>
            </a:r>
            <a:r>
              <a:rPr lang="en-GB" sz="1100" dirty="0">
                <a:solidFill>
                  <a:schemeClr val="tx1"/>
                </a:solidFill>
              </a:rPr>
              <a:t> must exist first</a:t>
            </a:r>
            <a:r>
              <a:rPr lang="en-GB" sz="1100" dirty="0" smtClean="0">
                <a:solidFill>
                  <a:schemeClr val="tx1"/>
                </a:solidFill>
              </a:rPr>
              <a:t>)</a:t>
            </a:r>
            <a:endParaRPr lang="en-GB" sz="1100" dirty="0">
              <a:solidFill>
                <a:schemeClr val="tx1"/>
              </a:solidFill>
            </a:endParaRPr>
          </a:p>
        </p:txBody>
      </p:sp>
      <p:sp>
        <p:nvSpPr>
          <p:cNvPr id="6" name="Rectangle 5"/>
          <p:cNvSpPr/>
          <p:nvPr/>
        </p:nvSpPr>
        <p:spPr bwMode="auto">
          <a:xfrm>
            <a:off x="386408" y="1260062"/>
            <a:ext cx="8712000" cy="1284539"/>
          </a:xfrm>
          <a:prstGeom prst="rect">
            <a:avLst/>
          </a:prstGeom>
          <a:solidFill>
            <a:schemeClr val="accent1"/>
          </a:solidFill>
          <a:ln w="9525" cap="flat" cmpd="sng" algn="ctr">
            <a:no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noAutofit/>
          </a:bodyPr>
          <a:lstStyle/>
          <a:p>
            <a:pPr algn="ctr" eaLnBrk="1" hangingPunct="1">
              <a:lnSpc>
                <a:spcPct val="120000"/>
              </a:lnSpc>
            </a:pP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40665074"/>
              </p:ext>
            </p:extLst>
          </p:nvPr>
        </p:nvGraphicFramePr>
        <p:xfrm>
          <a:off x="408131" y="764704"/>
          <a:ext cx="8702047" cy="502920"/>
        </p:xfrm>
        <a:graphic>
          <a:graphicData uri="http://schemas.openxmlformats.org/drawingml/2006/table">
            <a:tbl>
              <a:tblPr firstRow="1" bandRow="1">
                <a:tableStyleId>{5C22544A-7EE6-4342-B048-85BDC9FD1C3A}</a:tableStyleId>
              </a:tblPr>
              <a:tblGrid>
                <a:gridCol w="2176579"/>
                <a:gridCol w="2175156"/>
                <a:gridCol w="2175156"/>
                <a:gridCol w="2175156"/>
              </a:tblGrid>
              <a:tr h="190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rPr>
                        <a:t>Q4 2017</a:t>
                      </a:r>
                    </a:p>
                  </a:txBody>
                  <a:tcPr marL="45720" marR="45720">
                    <a:solidFill>
                      <a:schemeClr val="bg1">
                        <a:lumMod val="6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rPr>
                        <a:t>Q1 2018</a:t>
                      </a:r>
                    </a:p>
                  </a:txBody>
                  <a:tcPr marL="45720" marR="45720">
                    <a:solidFill>
                      <a:schemeClr val="bg1">
                        <a:lumMod val="6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700" b="1" dirty="0" smtClean="0">
                        <a:solidFill>
                          <a:schemeClr val="bg1"/>
                        </a:solidFill>
                      </a:endParaRPr>
                    </a:p>
                  </a:txBody>
                  <a:tcPr marL="45720" marR="45720">
                    <a:solidFill>
                      <a:schemeClr val="bg1">
                        <a:lumMod val="6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700" b="1" dirty="0" smtClean="0">
                        <a:solidFill>
                          <a:schemeClr val="bg1"/>
                        </a:solidFill>
                      </a:endParaRPr>
                    </a:p>
                  </a:txBody>
                  <a:tcPr marL="45720" marR="45720">
                    <a:solidFill>
                      <a:schemeClr val="bg1">
                        <a:lumMod val="65000"/>
                      </a:schemeClr>
                    </a:solidFill>
                  </a:tcPr>
                </a:tc>
              </a:tr>
              <a:tr h="187434">
                <a:tc>
                  <a:txBody>
                    <a:bodyPr/>
                    <a:lstStyle/>
                    <a:p>
                      <a:pPr algn="ctr"/>
                      <a:r>
                        <a:rPr lang="en-GB" sz="800" b="1" dirty="0" smtClean="0">
                          <a:solidFill>
                            <a:schemeClr val="bg1"/>
                          </a:solidFill>
                        </a:rPr>
                        <a:t>Dec</a:t>
                      </a:r>
                      <a:endParaRPr lang="en-GB" sz="800" b="1" dirty="0">
                        <a:solidFill>
                          <a:schemeClr val="bg1"/>
                        </a:solidFill>
                      </a:endParaRPr>
                    </a:p>
                  </a:txBody>
                  <a:tcPr marT="60960" marB="60960">
                    <a:solidFill>
                      <a:schemeClr val="tx2"/>
                    </a:solidFill>
                  </a:tcPr>
                </a:tc>
                <a:tc>
                  <a:txBody>
                    <a:bodyPr/>
                    <a:lstStyle/>
                    <a:p>
                      <a:pPr algn="ctr"/>
                      <a:r>
                        <a:rPr lang="en-GB" sz="800" b="1" dirty="0" smtClean="0">
                          <a:solidFill>
                            <a:schemeClr val="bg1"/>
                          </a:solidFill>
                        </a:rPr>
                        <a:t>Jan</a:t>
                      </a:r>
                      <a:endParaRPr lang="en-GB" sz="800" b="1" dirty="0">
                        <a:solidFill>
                          <a:schemeClr val="bg1"/>
                        </a:solidFill>
                      </a:endParaRPr>
                    </a:p>
                  </a:txBody>
                  <a:tcPr marT="60960" marB="60960">
                    <a:solidFill>
                      <a:schemeClr val="tx2"/>
                    </a:solidFill>
                  </a:tcPr>
                </a:tc>
                <a:tc>
                  <a:txBody>
                    <a:bodyPr/>
                    <a:lstStyle/>
                    <a:p>
                      <a:pPr algn="ctr"/>
                      <a:r>
                        <a:rPr lang="en-GB" sz="800" b="1" dirty="0" smtClean="0">
                          <a:solidFill>
                            <a:schemeClr val="bg1"/>
                          </a:solidFill>
                        </a:rPr>
                        <a:t>Feb</a:t>
                      </a:r>
                      <a:endParaRPr lang="en-GB" sz="800" b="1" dirty="0">
                        <a:solidFill>
                          <a:schemeClr val="bg1"/>
                        </a:solidFill>
                      </a:endParaRPr>
                    </a:p>
                  </a:txBody>
                  <a:tcPr marT="60960" marB="60960">
                    <a:solidFill>
                      <a:schemeClr val="tx2"/>
                    </a:solidFill>
                  </a:tcPr>
                </a:tc>
                <a:tc>
                  <a:txBody>
                    <a:bodyPr/>
                    <a:lstStyle/>
                    <a:p>
                      <a:pPr algn="ctr"/>
                      <a:r>
                        <a:rPr lang="en-GB" sz="800" b="1" dirty="0" smtClean="0">
                          <a:solidFill>
                            <a:schemeClr val="bg1"/>
                          </a:solidFill>
                        </a:rPr>
                        <a:t>Mar</a:t>
                      </a:r>
                      <a:endParaRPr lang="en-GB" sz="800" b="1" dirty="0">
                        <a:solidFill>
                          <a:schemeClr val="bg1"/>
                        </a:solidFill>
                      </a:endParaRPr>
                    </a:p>
                  </a:txBody>
                  <a:tcPr marT="60960" marB="60960">
                    <a:solidFill>
                      <a:schemeClr val="tx2"/>
                    </a:solidFill>
                  </a:tcPr>
                </a:tc>
              </a:tr>
            </a:tbl>
          </a:graphicData>
        </a:graphic>
      </p:graphicFrame>
      <p:sp>
        <p:nvSpPr>
          <p:cNvPr id="8" name="Rectangle 7"/>
          <p:cNvSpPr/>
          <p:nvPr/>
        </p:nvSpPr>
        <p:spPr bwMode="auto">
          <a:xfrm>
            <a:off x="10652" y="770338"/>
            <a:ext cx="396000" cy="1800000"/>
          </a:xfrm>
          <a:prstGeom prst="rect">
            <a:avLst/>
          </a:prstGeom>
          <a:solidFill>
            <a:schemeClr val="bg2"/>
          </a:solidFill>
          <a:ln w="9525" cap="flat" cmpd="sng" algn="ctr">
            <a:solidFill>
              <a:schemeClr val="bg1"/>
            </a:solidFill>
            <a:prstDash val="solid"/>
            <a:round/>
            <a:headEnd type="none" w="med" len="med"/>
            <a:tailEnd type="triangle" w="lg" len="med"/>
          </a:ln>
          <a:effectLst/>
          <a:extLst/>
        </p:spPr>
        <p:txBody>
          <a:bodyPr vert="vert270" wrap="squar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rPr>
              <a:t>RMS &amp; OMS</a:t>
            </a:r>
            <a:br>
              <a:rPr lang="en-GB" sz="1000" b="1" dirty="0" smtClean="0">
                <a:solidFill>
                  <a:schemeClr val="bg1"/>
                </a:solidFill>
              </a:rPr>
            </a:br>
            <a:r>
              <a:rPr kumimoji="0" lang="en-GB" sz="1000" b="1" i="0" u="none" strike="noStrike" cap="none" normalizeH="0" baseline="0" dirty="0" smtClean="0">
                <a:ln>
                  <a:noFill/>
                </a:ln>
                <a:solidFill>
                  <a:schemeClr val="bg1"/>
                </a:solidFill>
                <a:effectLst/>
              </a:rPr>
              <a:t>milestones</a:t>
            </a:r>
          </a:p>
        </p:txBody>
      </p:sp>
      <p:sp>
        <p:nvSpPr>
          <p:cNvPr id="11" name="TextBox 10"/>
          <p:cNvSpPr txBox="1"/>
          <p:nvPr/>
        </p:nvSpPr>
        <p:spPr>
          <a:xfrm>
            <a:off x="1619672" y="1316727"/>
            <a:ext cx="5760640" cy="646331"/>
          </a:xfrm>
          <a:prstGeom prst="rect">
            <a:avLst/>
          </a:prstGeom>
          <a:noFill/>
        </p:spPr>
        <p:txBody>
          <a:bodyPr wrap="square" rtlCol="0">
            <a:spAutoFit/>
          </a:bodyPr>
          <a:lstStyle/>
          <a:p>
            <a:pPr algn="l"/>
            <a:r>
              <a:rPr lang="en-GB" altLang="en-US" sz="1000" b="1" dirty="0" smtClean="0"/>
              <a:t>eAF integration </a:t>
            </a:r>
            <a:r>
              <a:rPr lang="en-GB" altLang="en-US" sz="1000" b="1" dirty="0"/>
              <a:t>with </a:t>
            </a:r>
            <a:r>
              <a:rPr lang="en-GB" altLang="en-US" sz="1000" b="1" dirty="0" smtClean="0"/>
              <a:t>OMS</a:t>
            </a:r>
            <a:r>
              <a:rPr lang="en-GB" altLang="en-US" sz="1000" dirty="0" smtClean="0"/>
              <a:t> (already integrated with RMS)</a:t>
            </a:r>
          </a:p>
          <a:p>
            <a:pPr algn="l"/>
            <a:r>
              <a:rPr lang="en-GB" altLang="en-US" sz="1000" dirty="0" smtClean="0"/>
              <a:t>MA application, Renewals, Variations for Human and Veterinary</a:t>
            </a:r>
          </a:p>
          <a:p>
            <a:pPr algn="l"/>
            <a:r>
              <a:rPr lang="en-GB" altLang="en-US" sz="1000" dirty="0" smtClean="0"/>
              <a:t>(</a:t>
            </a:r>
            <a:r>
              <a:rPr lang="en-GB" altLang="en-US" sz="1000" i="1" dirty="0" smtClean="0"/>
              <a:t>planned 15 Dec 2017</a:t>
            </a:r>
            <a:r>
              <a:rPr lang="en-GB" altLang="en-US" sz="1000" dirty="0" smtClean="0"/>
              <a:t>)</a:t>
            </a:r>
          </a:p>
        </p:txBody>
      </p:sp>
      <p:pic>
        <p:nvPicPr>
          <p:cNvPr id="12" name="Picture 11" descr="166.e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1367290"/>
            <a:ext cx="166693" cy="164957"/>
          </a:xfrm>
          <a:prstGeom prst="rect">
            <a:avLst/>
          </a:prstGeom>
        </p:spPr>
      </p:pic>
      <p:sp>
        <p:nvSpPr>
          <p:cNvPr id="44" name="Rectangle 43"/>
          <p:cNvSpPr/>
          <p:nvPr/>
        </p:nvSpPr>
        <p:spPr bwMode="auto">
          <a:xfrm>
            <a:off x="386408" y="3769956"/>
            <a:ext cx="8712000" cy="2899404"/>
          </a:xfrm>
          <a:prstGeom prst="rect">
            <a:avLst/>
          </a:prstGeom>
          <a:solidFill>
            <a:schemeClr val="accent1"/>
          </a:solidFill>
          <a:ln w="9525" cap="flat" cmpd="sng" algn="ctr">
            <a:no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noAutofit/>
          </a:bodyPr>
          <a:lstStyle/>
          <a:p>
            <a:endParaRPr lang="en-GB" dirty="0"/>
          </a:p>
        </p:txBody>
      </p:sp>
      <p:sp>
        <p:nvSpPr>
          <p:cNvPr id="9" name="Rectangle 8"/>
          <p:cNvSpPr/>
          <p:nvPr/>
        </p:nvSpPr>
        <p:spPr bwMode="auto">
          <a:xfrm>
            <a:off x="11036" y="3769956"/>
            <a:ext cx="396000" cy="2899403"/>
          </a:xfrm>
          <a:prstGeom prst="rect">
            <a:avLst/>
          </a:prstGeom>
          <a:solidFill>
            <a:schemeClr val="accent3">
              <a:lumMod val="50000"/>
            </a:schemeClr>
          </a:solidFill>
          <a:ln w="9525" cap="flat" cmpd="sng" algn="ctr">
            <a:solidFill>
              <a:schemeClr val="bg1"/>
            </a:solidFill>
            <a:prstDash val="solid"/>
            <a:round/>
            <a:headEnd type="none" w="med" len="med"/>
            <a:tailEnd type="triangle" w="lg" len="med"/>
          </a:ln>
          <a:effectLst/>
          <a:extLst/>
        </p:spPr>
        <p:txBody>
          <a:bodyPr vert="vert270" wrap="square" lIns="0" tIns="0" rIns="0" bIns="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rPr>
              <a:t>Impacts on eAF </a:t>
            </a:r>
            <a:endParaRPr kumimoji="0" lang="en-GB" sz="1000" b="1" i="0" u="none" strike="noStrike" cap="none" normalizeH="0" baseline="0" dirty="0" smtClean="0">
              <a:ln>
                <a:noFill/>
              </a:ln>
              <a:solidFill>
                <a:schemeClr val="bg1"/>
              </a:solidFill>
              <a:effectLst/>
            </a:endParaRPr>
          </a:p>
        </p:txBody>
      </p:sp>
      <p:cxnSp>
        <p:nvCxnSpPr>
          <p:cNvPr id="3" name="Straight Connector 2"/>
          <p:cNvCxnSpPr/>
          <p:nvPr/>
        </p:nvCxnSpPr>
        <p:spPr bwMode="auto">
          <a:xfrm>
            <a:off x="1475796" y="1453279"/>
            <a:ext cx="13507" cy="5220000"/>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2621030" y="1921279"/>
            <a:ext cx="6754" cy="4752000"/>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Pentagon 21"/>
          <p:cNvSpPr/>
          <p:nvPr/>
        </p:nvSpPr>
        <p:spPr bwMode="auto">
          <a:xfrm>
            <a:off x="434179" y="5763729"/>
            <a:ext cx="8676000" cy="432000"/>
          </a:xfrm>
          <a:prstGeom prst="homePlate">
            <a:avLst/>
          </a:prstGeom>
          <a:solidFill>
            <a:schemeClr val="bg1">
              <a:lumMod val="85000"/>
            </a:schemeClr>
          </a:solidFill>
          <a:ln w="9525" cap="flat" cmpd="sng" algn="ctr">
            <a:solidFill>
              <a:schemeClr val="accent3">
                <a:lumMod val="50000"/>
              </a:schemeClr>
            </a:solidFill>
            <a:prstDash val="dash"/>
            <a:round/>
            <a:headEnd type="none" w="med" len="med"/>
            <a:tailEnd type="triangle" w="lg" len="med"/>
          </a:ln>
          <a:effectLst/>
          <a:extLst/>
        </p:spPr>
        <p:txBody>
          <a:bodyPr vert="horz" wrap="square" lIns="36000" tIns="36000" rIns="36000" bIns="36000" numCol="1" rtlCol="0" anchor="t" anchorCtr="0" compatLnSpc="1">
            <a:prstTxWarp prst="textNoShape">
              <a:avLst/>
            </a:prstTxWarp>
            <a:noAutofit/>
          </a:bodyPr>
          <a:lstStyle/>
          <a:p>
            <a:pPr algn="l"/>
            <a:r>
              <a:rPr lang="en-GB" sz="1000" b="1" dirty="0">
                <a:solidFill>
                  <a:schemeClr val="tx1"/>
                </a:solidFill>
              </a:rPr>
              <a:t>As-is: </a:t>
            </a:r>
            <a:r>
              <a:rPr lang="en-GB" sz="1000" dirty="0">
                <a:solidFill>
                  <a:schemeClr val="tx1"/>
                </a:solidFill>
              </a:rPr>
              <a:t>Industry requesting Substances via mdms@ema.europa.eu </a:t>
            </a:r>
          </a:p>
        </p:txBody>
      </p:sp>
      <p:sp>
        <p:nvSpPr>
          <p:cNvPr id="29" name="Pentagon 28"/>
          <p:cNvSpPr/>
          <p:nvPr/>
        </p:nvSpPr>
        <p:spPr bwMode="auto">
          <a:xfrm>
            <a:off x="2627784" y="6040759"/>
            <a:ext cx="6470624" cy="477805"/>
          </a:xfrm>
          <a:prstGeom prst="homePlate">
            <a:avLst/>
          </a:prstGeom>
          <a:solidFill>
            <a:srgbClr val="0099CC"/>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l"/>
            <a:r>
              <a:rPr lang="en-GB" sz="900" b="1" dirty="0">
                <a:solidFill>
                  <a:schemeClr val="bg1"/>
                </a:solidFill>
              </a:rPr>
              <a:t>Change 3. </a:t>
            </a:r>
            <a:r>
              <a:rPr lang="en-GB" sz="900" dirty="0">
                <a:solidFill>
                  <a:schemeClr val="bg1"/>
                </a:solidFill>
              </a:rPr>
              <a:t>January</a:t>
            </a:r>
            <a:r>
              <a:rPr lang="en-GB" sz="900" b="1" dirty="0">
                <a:solidFill>
                  <a:schemeClr val="bg1"/>
                </a:solidFill>
              </a:rPr>
              <a:t> - </a:t>
            </a:r>
            <a:r>
              <a:rPr lang="en-GB" sz="900" dirty="0">
                <a:solidFill>
                  <a:schemeClr val="bg1"/>
                </a:solidFill>
              </a:rPr>
              <a:t>Industry </a:t>
            </a:r>
            <a:r>
              <a:rPr lang="en-GB" sz="900" b="1" dirty="0">
                <a:solidFill>
                  <a:schemeClr val="bg1"/>
                </a:solidFill>
              </a:rPr>
              <a:t>start</a:t>
            </a:r>
            <a:r>
              <a:rPr lang="en-GB" sz="900" dirty="0">
                <a:solidFill>
                  <a:schemeClr val="bg1"/>
                </a:solidFill>
              </a:rPr>
              <a:t> requesting </a:t>
            </a:r>
            <a:r>
              <a:rPr lang="en-GB" sz="900" b="1" dirty="0">
                <a:solidFill>
                  <a:schemeClr val="bg1"/>
                </a:solidFill>
              </a:rPr>
              <a:t>Substance </a:t>
            </a:r>
            <a:r>
              <a:rPr lang="en-GB" sz="900" dirty="0">
                <a:solidFill>
                  <a:schemeClr val="bg1"/>
                </a:solidFill>
              </a:rPr>
              <a:t>via EMA Service Desk portal (</a:t>
            </a:r>
            <a:r>
              <a:rPr lang="en-GB" sz="900" b="1" dirty="0">
                <a:solidFill>
                  <a:schemeClr val="bg1"/>
                </a:solidFill>
              </a:rPr>
              <a:t>SPOR user role is NOT required</a:t>
            </a:r>
            <a:r>
              <a:rPr lang="en-GB" sz="900" dirty="0">
                <a:solidFill>
                  <a:schemeClr val="bg1"/>
                </a:solidFill>
              </a:rPr>
              <a:t>). Please stop using </a:t>
            </a:r>
            <a:r>
              <a:rPr lang="en-GB" sz="900" i="1" u="sng" dirty="0" smtClean="0">
                <a:solidFill>
                  <a:schemeClr val="bg1"/>
                </a:solidFill>
              </a:rPr>
              <a:t>mdms@ema.europa.eu</a:t>
            </a:r>
            <a:endParaRPr lang="en-GB" sz="900" i="1" u="sng" dirty="0">
              <a:solidFill>
                <a:schemeClr val="bg1"/>
              </a:solidFill>
            </a:endParaRPr>
          </a:p>
        </p:txBody>
      </p:sp>
      <p:sp>
        <p:nvSpPr>
          <p:cNvPr id="19" name="Pentagon 18"/>
          <p:cNvSpPr/>
          <p:nvPr/>
        </p:nvSpPr>
        <p:spPr bwMode="auto">
          <a:xfrm>
            <a:off x="434179" y="3948563"/>
            <a:ext cx="8676000" cy="432000"/>
          </a:xfrm>
          <a:prstGeom prst="homePlate">
            <a:avLst/>
          </a:prstGeom>
          <a:solidFill>
            <a:schemeClr val="bg1">
              <a:lumMod val="85000"/>
            </a:schemeClr>
          </a:solidFill>
          <a:ln w="9525" cap="flat" cmpd="sng" algn="ctr">
            <a:solidFill>
              <a:schemeClr val="accent3">
                <a:lumMod val="50000"/>
              </a:schemeClr>
            </a:solidFill>
            <a:prstDash val="dash"/>
            <a:round/>
            <a:headEnd type="none" w="med" len="med"/>
            <a:tailEnd type="triangle" w="lg" len="med"/>
          </a:ln>
          <a:effectLst/>
          <a:extLst/>
        </p:spPr>
        <p:txBody>
          <a:bodyPr vert="horz" wrap="square" lIns="36000" tIns="36000" rIns="36000" bIns="36000" numCol="1" rtlCol="0" anchor="t" anchorCtr="0" compatLnSpc="1">
            <a:prstTxWarp prst="textNoShape">
              <a:avLst/>
            </a:prstTxWarp>
            <a:noAutofit/>
          </a:bodyPr>
          <a:lstStyle/>
          <a:p>
            <a:pPr algn="l"/>
            <a:r>
              <a:rPr lang="en-GB" sz="1000" b="1" dirty="0">
                <a:solidFill>
                  <a:schemeClr val="tx1"/>
                </a:solidFill>
              </a:rPr>
              <a:t>As is: </a:t>
            </a:r>
            <a:r>
              <a:rPr lang="en-GB" sz="1000" dirty="0">
                <a:solidFill>
                  <a:schemeClr val="tx1"/>
                </a:solidFill>
              </a:rPr>
              <a:t>Industry requests Referential term via mdms@ema.europa.eu </a:t>
            </a:r>
          </a:p>
        </p:txBody>
      </p:sp>
      <p:sp>
        <p:nvSpPr>
          <p:cNvPr id="27" name="Pentagon 26"/>
          <p:cNvSpPr/>
          <p:nvPr/>
        </p:nvSpPr>
        <p:spPr bwMode="auto">
          <a:xfrm>
            <a:off x="1510275" y="4237933"/>
            <a:ext cx="7599903" cy="477805"/>
          </a:xfrm>
          <a:prstGeom prst="homePlate">
            <a:avLst/>
          </a:prstGeom>
          <a:solidFill>
            <a:srgbClr val="0070C0"/>
          </a:solidFill>
          <a:ln w="9525" cap="flat" cmpd="sng" algn="ctr">
            <a:noFill/>
            <a:prstDash val="solid"/>
            <a:round/>
            <a:headEnd type="none" w="med" len="med"/>
            <a:tailEnd type="triangle" w="lg" len="med"/>
          </a:ln>
          <a:effectLst/>
          <a:extLst/>
        </p:spPr>
        <p:txBody>
          <a:bodyPr vert="horz" wrap="square" lIns="72000" tIns="72000" rIns="180000" bIns="72000" numCol="1" rtlCol="0" anchor="ctr" anchorCtr="0" compatLnSpc="1">
            <a:prstTxWarp prst="textNoShape">
              <a:avLst/>
            </a:prstTxWarp>
            <a:spAutoFit/>
          </a:bodyPr>
          <a:lstStyle/>
          <a:p>
            <a:pPr algn="l"/>
            <a:r>
              <a:rPr lang="en-GB" sz="900" b="1" dirty="0">
                <a:solidFill>
                  <a:schemeClr val="bg1"/>
                </a:solidFill>
              </a:rPr>
              <a:t>Change 1. </a:t>
            </a:r>
            <a:r>
              <a:rPr lang="en-GB" sz="900" dirty="0">
                <a:solidFill>
                  <a:schemeClr val="bg1"/>
                </a:solidFill>
              </a:rPr>
              <a:t>Industry </a:t>
            </a:r>
            <a:r>
              <a:rPr lang="en-GB" sz="900" b="1" dirty="0">
                <a:solidFill>
                  <a:schemeClr val="bg1"/>
                </a:solidFill>
              </a:rPr>
              <a:t>can start</a:t>
            </a:r>
            <a:r>
              <a:rPr lang="en-GB" sz="900" dirty="0">
                <a:solidFill>
                  <a:schemeClr val="bg1"/>
                </a:solidFill>
              </a:rPr>
              <a:t> requesting Referential terms and updates via the </a:t>
            </a:r>
            <a:r>
              <a:rPr lang="en-GB" sz="900" b="1" dirty="0">
                <a:solidFill>
                  <a:schemeClr val="bg1"/>
                </a:solidFill>
              </a:rPr>
              <a:t>RMS portal</a:t>
            </a:r>
            <a:r>
              <a:rPr lang="en-GB" sz="900" dirty="0">
                <a:solidFill>
                  <a:schemeClr val="bg1"/>
                </a:solidFill>
              </a:rPr>
              <a:t> (aka submit a change request). </a:t>
            </a:r>
            <a:r>
              <a:rPr lang="en-GB" sz="900" dirty="0" smtClean="0">
                <a:solidFill>
                  <a:schemeClr val="bg1"/>
                </a:solidFill>
              </a:rPr>
              <a:t>SPOR </a:t>
            </a:r>
            <a:r>
              <a:rPr lang="en-GB" sz="900" dirty="0">
                <a:solidFill>
                  <a:schemeClr val="bg1"/>
                </a:solidFill>
              </a:rPr>
              <a:t>user role is required.</a:t>
            </a:r>
          </a:p>
        </p:txBody>
      </p:sp>
      <p:sp>
        <p:nvSpPr>
          <p:cNvPr id="42" name="Pentagon 41"/>
          <p:cNvSpPr/>
          <p:nvPr/>
        </p:nvSpPr>
        <p:spPr bwMode="auto">
          <a:xfrm>
            <a:off x="434179" y="4877233"/>
            <a:ext cx="8676000" cy="432000"/>
          </a:xfrm>
          <a:prstGeom prst="homePlate">
            <a:avLst/>
          </a:prstGeom>
          <a:solidFill>
            <a:schemeClr val="bg1">
              <a:lumMod val="85000"/>
            </a:schemeClr>
          </a:solidFill>
          <a:ln w="9525" cap="flat" cmpd="sng" algn="ctr">
            <a:solidFill>
              <a:schemeClr val="accent3">
                <a:lumMod val="50000"/>
              </a:schemeClr>
            </a:solidFill>
            <a:prstDash val="dash"/>
            <a:round/>
            <a:headEnd type="none" w="med" len="med"/>
            <a:tailEnd type="triangle" w="lg" len="med"/>
          </a:ln>
          <a:effectLst/>
          <a:extLst/>
        </p:spPr>
        <p:txBody>
          <a:bodyPr vert="horz" wrap="square" lIns="36000" tIns="36000" rIns="36000" bIns="36000" numCol="1" rtlCol="0" anchor="t" anchorCtr="0" compatLnSpc="1">
            <a:prstTxWarp prst="textNoShape">
              <a:avLst/>
            </a:prstTxWarp>
            <a:noAutofit/>
          </a:bodyPr>
          <a:lstStyle/>
          <a:p>
            <a:pPr algn="l"/>
            <a:r>
              <a:rPr lang="en-GB" sz="1000" b="1" dirty="0">
                <a:solidFill>
                  <a:schemeClr val="tx1"/>
                </a:solidFill>
              </a:rPr>
              <a:t>As is: </a:t>
            </a:r>
            <a:r>
              <a:rPr lang="en-GB" sz="1000" dirty="0">
                <a:solidFill>
                  <a:schemeClr val="tx1"/>
                </a:solidFill>
              </a:rPr>
              <a:t>Industry enters manually Organisation data in eAF </a:t>
            </a:r>
          </a:p>
        </p:txBody>
      </p:sp>
      <p:sp>
        <p:nvSpPr>
          <p:cNvPr id="47" name="Pentagon 46"/>
          <p:cNvSpPr/>
          <p:nvPr/>
        </p:nvSpPr>
        <p:spPr bwMode="auto">
          <a:xfrm>
            <a:off x="1510276" y="5124429"/>
            <a:ext cx="7588132" cy="477805"/>
          </a:xfrm>
          <a:prstGeom prst="homePlate">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l"/>
            <a:r>
              <a:rPr lang="en-GB" sz="900" b="1" dirty="0">
                <a:solidFill>
                  <a:schemeClr val="bg1"/>
                </a:solidFill>
              </a:rPr>
              <a:t>Change 2. </a:t>
            </a:r>
            <a:r>
              <a:rPr lang="en-GB" sz="900" dirty="0">
                <a:solidFill>
                  <a:schemeClr val="bg1"/>
                </a:solidFill>
              </a:rPr>
              <a:t>Industry</a:t>
            </a:r>
            <a:r>
              <a:rPr lang="en-GB" sz="900" b="1" dirty="0">
                <a:solidFill>
                  <a:schemeClr val="bg1"/>
                </a:solidFill>
              </a:rPr>
              <a:t> can start </a:t>
            </a:r>
            <a:r>
              <a:rPr lang="en-GB" sz="900" dirty="0">
                <a:solidFill>
                  <a:schemeClr val="bg1"/>
                </a:solidFill>
              </a:rPr>
              <a:t>requesting organisation and updates to organisation data for </a:t>
            </a:r>
            <a:r>
              <a:rPr lang="en-GB" sz="900" b="1" dirty="0">
                <a:solidFill>
                  <a:schemeClr val="bg1"/>
                </a:solidFill>
              </a:rPr>
              <a:t>MAHs human + veterinary CAPs, MAAs human + veterinary CAPs </a:t>
            </a:r>
            <a:r>
              <a:rPr lang="en-GB" sz="900" dirty="0">
                <a:solidFill>
                  <a:schemeClr val="bg1"/>
                </a:solidFill>
              </a:rPr>
              <a:t>via the </a:t>
            </a:r>
            <a:r>
              <a:rPr lang="en-GB" sz="900" b="1" dirty="0">
                <a:solidFill>
                  <a:schemeClr val="bg1"/>
                </a:solidFill>
              </a:rPr>
              <a:t>OMS portal</a:t>
            </a:r>
            <a:r>
              <a:rPr lang="en-GB" sz="900" dirty="0">
                <a:solidFill>
                  <a:schemeClr val="bg1"/>
                </a:solidFill>
              </a:rPr>
              <a:t>. SPOR user role is required.</a:t>
            </a:r>
          </a:p>
        </p:txBody>
      </p:sp>
      <p:sp>
        <p:nvSpPr>
          <p:cNvPr id="15" name="Pentagon 14"/>
          <p:cNvSpPr/>
          <p:nvPr/>
        </p:nvSpPr>
        <p:spPr bwMode="auto">
          <a:xfrm>
            <a:off x="425140" y="2132856"/>
            <a:ext cx="8676000" cy="324000"/>
          </a:xfrm>
          <a:prstGeom prst="homePlate">
            <a:avLst/>
          </a:prstGeom>
          <a:solidFill>
            <a:schemeClr val="bg1"/>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fontAlgn="base">
              <a:lnSpc>
                <a:spcPct val="120000"/>
              </a:lnSpc>
              <a:spcBef>
                <a:spcPct val="0"/>
              </a:spcBef>
              <a:spcAft>
                <a:spcPct val="0"/>
              </a:spcAft>
            </a:pPr>
            <a:r>
              <a:rPr lang="en-GB" sz="1000" dirty="0" smtClean="0">
                <a:solidFill>
                  <a:srgbClr val="000000"/>
                </a:solidFill>
                <a:latin typeface="Verdana" pitchFamily="34" charset="0"/>
                <a:cs typeface="Arial" charset="0"/>
              </a:rPr>
              <a:t>Expansion of</a:t>
            </a:r>
            <a:r>
              <a:rPr kumimoji="0" lang="en-GB" sz="1000" i="0" u="none" strike="noStrike" cap="none" normalizeH="0" baseline="0" dirty="0" smtClean="0">
                <a:ln>
                  <a:noFill/>
                </a:ln>
                <a:solidFill>
                  <a:srgbClr val="000000"/>
                </a:solidFill>
                <a:effectLst/>
                <a:latin typeface="Verdana" pitchFamily="34" charset="0"/>
                <a:cs typeface="Arial" charset="0"/>
              </a:rPr>
              <a:t> the OMS dictionary. </a:t>
            </a:r>
            <a:r>
              <a:rPr lang="en-GB" sz="1000" dirty="0"/>
              <a:t>EMA will inform stakeholders once each data set has been included in </a:t>
            </a:r>
            <a:r>
              <a:rPr lang="en-GB" sz="1000" dirty="0" smtClean="0"/>
              <a:t>the </a:t>
            </a:r>
            <a:r>
              <a:rPr lang="en-GB" sz="1000" dirty="0"/>
              <a:t>dictionary. </a:t>
            </a:r>
            <a:endParaRPr kumimoji="0" lang="en-GB" sz="1000" i="0" u="none" strike="noStrike" cap="none" normalizeH="0" baseline="0" dirty="0" smtClean="0">
              <a:ln>
                <a:noFill/>
              </a:ln>
              <a:solidFill>
                <a:srgbClr val="000000"/>
              </a:solidFill>
              <a:effectLst/>
              <a:latin typeface="Verdana" pitchFamily="34" charset="0"/>
              <a:cs typeface="Arial" charset="0"/>
            </a:endParaRPr>
          </a:p>
        </p:txBody>
      </p:sp>
      <p:sp>
        <p:nvSpPr>
          <p:cNvPr id="17" name="Pentagon 16"/>
          <p:cNvSpPr/>
          <p:nvPr/>
        </p:nvSpPr>
        <p:spPr bwMode="auto">
          <a:xfrm>
            <a:off x="1491100" y="2603251"/>
            <a:ext cx="7545396" cy="540000"/>
          </a:xfrm>
          <a:prstGeom prst="homePlate">
            <a:avLst/>
          </a:prstGeom>
          <a:solidFill>
            <a:srgbClr val="92D05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noAutofit/>
          </a:bodyPr>
          <a:lstStyle/>
          <a:p>
            <a:pPr algn="l"/>
            <a:r>
              <a:rPr lang="en-GB" sz="1100" b="1" dirty="0">
                <a:solidFill>
                  <a:schemeClr val="tx1"/>
                </a:solidFill>
              </a:rPr>
              <a:t>Industry start requesting </a:t>
            </a:r>
            <a:r>
              <a:rPr lang="en-GB" sz="1100" b="1" i="1" dirty="0" smtClean="0">
                <a:solidFill>
                  <a:schemeClr val="tx1"/>
                </a:solidFill>
              </a:rPr>
              <a:t>Industry </a:t>
            </a:r>
            <a:r>
              <a:rPr lang="en-GB" sz="1100" b="1" i="1" dirty="0">
                <a:solidFill>
                  <a:schemeClr val="tx1"/>
                </a:solidFill>
              </a:rPr>
              <a:t>Super Users </a:t>
            </a:r>
            <a:r>
              <a:rPr lang="en-GB" sz="1100" b="1" dirty="0">
                <a:solidFill>
                  <a:schemeClr val="tx1"/>
                </a:solidFill>
              </a:rPr>
              <a:t>roles</a:t>
            </a:r>
          </a:p>
        </p:txBody>
      </p:sp>
      <p:sp>
        <p:nvSpPr>
          <p:cNvPr id="28" name="Title 1"/>
          <p:cNvSpPr txBox="1">
            <a:spLocks/>
          </p:cNvSpPr>
          <p:nvPr/>
        </p:nvSpPr>
        <p:spPr bwMode="auto">
          <a:xfrm>
            <a:off x="250825" y="10424"/>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dirty="0">
                <a:solidFill>
                  <a:schemeClr val="bg1"/>
                </a:solidFill>
              </a:rPr>
              <a:t>Using OMS &amp; RMS data in eAF</a:t>
            </a:r>
            <a:endParaRPr lang="en-GB" sz="2400" kern="0" dirty="0">
              <a:solidFill>
                <a:schemeClr val="bg1"/>
              </a:solidFill>
            </a:endParaRPr>
          </a:p>
        </p:txBody>
      </p:sp>
    </p:spTree>
    <p:extLst>
      <p:ext uri="{BB962C8B-B14F-4D97-AF65-F5344CB8AC3E}">
        <p14:creationId xmlns:p14="http://schemas.microsoft.com/office/powerpoint/2010/main" val="36889340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68413"/>
            <a:ext cx="8456613" cy="950913"/>
          </a:xfrm>
        </p:spPr>
        <p:txBody>
          <a:bodyPr/>
          <a:lstStyle/>
          <a:p>
            <a:r>
              <a:rPr lang="en-GB" dirty="0" smtClean="0"/>
              <a:t>Upcoming events</a:t>
            </a:r>
            <a:endParaRPr lang="en-GB" dirty="0"/>
          </a:p>
        </p:txBody>
      </p:sp>
      <p:sp>
        <p:nvSpPr>
          <p:cNvPr id="3" name="Content Placeholder 2"/>
          <p:cNvSpPr>
            <a:spLocks noGrp="1"/>
          </p:cNvSpPr>
          <p:nvPr>
            <p:ph idx="1"/>
          </p:nvPr>
        </p:nvSpPr>
        <p:spPr>
          <a:xfrm>
            <a:off x="251520" y="2231008"/>
            <a:ext cx="3637161" cy="2782168"/>
          </a:xfrm>
          <a:noFill/>
          <a:ln>
            <a:solidFill>
              <a:schemeClr val="bg1">
                <a:lumMod val="85000"/>
              </a:schemeClr>
            </a:solidFill>
          </a:ln>
        </p:spPr>
        <p:txBody>
          <a:bodyPr/>
          <a:lstStyle/>
          <a:p>
            <a:pPr>
              <a:lnSpc>
                <a:spcPct val="100000"/>
              </a:lnSpc>
            </a:pPr>
            <a:r>
              <a:rPr lang="en-GB" sz="1200" b="1" dirty="0"/>
              <a:t>Topic: SPOR Q&amp;A </a:t>
            </a:r>
          </a:p>
          <a:p>
            <a:pPr>
              <a:lnSpc>
                <a:spcPct val="100000"/>
              </a:lnSpc>
            </a:pPr>
            <a:r>
              <a:rPr lang="en-GB" sz="1200" b="1" dirty="0"/>
              <a:t>When: </a:t>
            </a:r>
            <a:r>
              <a:rPr lang="en-GB" sz="1200" dirty="0"/>
              <a:t>7 December 2017, 14.00 – 16.00 London Time</a:t>
            </a:r>
          </a:p>
          <a:p>
            <a:pPr>
              <a:lnSpc>
                <a:spcPct val="100000"/>
              </a:lnSpc>
            </a:pPr>
            <a:r>
              <a:rPr lang="en-GB" sz="1200" b="1" dirty="0"/>
              <a:t>Format:</a:t>
            </a:r>
            <a:r>
              <a:rPr lang="en-GB" sz="1200" dirty="0"/>
              <a:t> webinar </a:t>
            </a:r>
          </a:p>
          <a:p>
            <a:pPr>
              <a:lnSpc>
                <a:spcPct val="100000"/>
              </a:lnSpc>
            </a:pPr>
            <a:r>
              <a:rPr lang="en-GB" sz="1200" b="1" dirty="0"/>
              <a:t>Audience:</a:t>
            </a:r>
            <a:r>
              <a:rPr lang="en-GB" sz="1200" dirty="0"/>
              <a:t> SPOR change liaisons, regulatory (users of </a:t>
            </a:r>
            <a:r>
              <a:rPr lang="en-GB" sz="1200" dirty="0" err="1"/>
              <a:t>eAF</a:t>
            </a:r>
            <a:r>
              <a:rPr lang="en-GB" sz="1200" dirty="0"/>
              <a:t>)</a:t>
            </a:r>
          </a:p>
          <a:p>
            <a:pPr>
              <a:lnSpc>
                <a:spcPct val="100000"/>
              </a:lnSpc>
            </a:pPr>
            <a:r>
              <a:rPr lang="en-GB" sz="1200" b="1" dirty="0"/>
              <a:t>DRAFT agenda:</a:t>
            </a:r>
            <a:r>
              <a:rPr lang="en-GB" sz="1200" dirty="0"/>
              <a:t> </a:t>
            </a:r>
          </a:p>
          <a:p>
            <a:pPr lvl="0">
              <a:lnSpc>
                <a:spcPct val="100000"/>
              </a:lnSpc>
            </a:pPr>
            <a:r>
              <a:rPr lang="en-GB" sz="1200" dirty="0"/>
              <a:t>SPOR user registration – Q&amp;A</a:t>
            </a:r>
          </a:p>
          <a:p>
            <a:pPr lvl="0">
              <a:lnSpc>
                <a:spcPct val="100000"/>
              </a:lnSpc>
            </a:pPr>
            <a:r>
              <a:rPr lang="en-GB" sz="1200" dirty="0"/>
              <a:t>Using OMS, RMS data in </a:t>
            </a:r>
            <a:r>
              <a:rPr lang="en-GB" sz="1200" dirty="0" err="1"/>
              <a:t>eAF</a:t>
            </a:r>
            <a:r>
              <a:rPr lang="en-GB" sz="1200" dirty="0"/>
              <a:t> – Q&amp;A </a:t>
            </a:r>
          </a:p>
          <a:p>
            <a:endParaRPr lang="en-GB" dirty="0"/>
          </a:p>
        </p:txBody>
      </p:sp>
      <p:sp>
        <p:nvSpPr>
          <p:cNvPr id="5" name="Slide Number Placeholder 4"/>
          <p:cNvSpPr>
            <a:spLocks noGrp="1"/>
          </p:cNvSpPr>
          <p:nvPr>
            <p:ph type="sldNum" sz="quarter" idx="11"/>
          </p:nvPr>
        </p:nvSpPr>
        <p:spPr/>
        <p:txBody>
          <a:bodyPr/>
          <a:lstStyle/>
          <a:p>
            <a:pPr>
              <a:defRPr/>
            </a:pPr>
            <a:fld id="{694EF59D-A431-4CD5-9CED-ABB6F279FDD5}" type="slidenum">
              <a:rPr lang="en-GB" altLang="en-US" smtClean="0"/>
              <a:pPr>
                <a:defRPr/>
              </a:pPr>
              <a:t>51</a:t>
            </a:fld>
            <a:endParaRPr lang="en-GB" altLang="en-US" dirty="0"/>
          </a:p>
        </p:txBody>
      </p:sp>
      <p:pic>
        <p:nvPicPr>
          <p:cNvPr id="6" name="Picture 5" descr="22.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2657" y="1988839"/>
            <a:ext cx="239328" cy="416761"/>
          </a:xfrm>
          <a:prstGeom prst="rect">
            <a:avLst/>
          </a:prstGeom>
        </p:spPr>
      </p:pic>
      <p:sp>
        <p:nvSpPr>
          <p:cNvPr id="7" name="Content Placeholder 2"/>
          <p:cNvSpPr txBox="1">
            <a:spLocks/>
          </p:cNvSpPr>
          <p:nvPr/>
        </p:nvSpPr>
        <p:spPr bwMode="auto">
          <a:xfrm>
            <a:off x="4932040" y="2231007"/>
            <a:ext cx="3637161" cy="2782167"/>
          </a:xfrm>
          <a:prstGeom prst="rect">
            <a:avLst/>
          </a:prstGeom>
          <a:noFill/>
          <a:ln>
            <a:solidFill>
              <a:schemeClr val="bg1">
                <a:lumMod val="85000"/>
              </a:schemeClr>
            </a:solidFill>
          </a:ln>
          <a:effectLst/>
          <a:extLst/>
        </p:spPr>
        <p:txBody>
          <a:bodyPr vert="horz" wrap="square" lIns="0" tIns="0" rIns="0" bIns="0" numCol="1" anchor="t" anchorCtr="0" compatLnSpc="1">
            <a:prstTxWarp prst="textNoShape">
              <a:avLst/>
            </a:prstTxWarp>
          </a:bodyPr>
          <a:lstStyle>
            <a:lvl1pPr algn="l" defTabSz="8072438" rtl="0" eaLnBrk="1" fontAlgn="base" hangingPunct="1">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1" fontAlgn="base" hangingPunct="1">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1" fontAlgn="base" hangingPunct="1">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a:lstStyle>
          <a:p>
            <a:pPr>
              <a:lnSpc>
                <a:spcPct val="100000"/>
              </a:lnSpc>
            </a:pPr>
            <a:r>
              <a:rPr lang="en-GB" sz="1200" b="1" kern="0" dirty="0" smtClean="0"/>
              <a:t>Topic: Hands on – how to submit change request for RMS and OMS </a:t>
            </a:r>
          </a:p>
          <a:p>
            <a:pPr>
              <a:lnSpc>
                <a:spcPct val="100000"/>
              </a:lnSpc>
            </a:pPr>
            <a:r>
              <a:rPr lang="en-GB" sz="1200" b="1" kern="0" dirty="0" smtClean="0"/>
              <a:t>When: </a:t>
            </a:r>
            <a:r>
              <a:rPr lang="en-GB" sz="1200" kern="0" dirty="0" smtClean="0"/>
              <a:t>2</a:t>
            </a:r>
            <a:r>
              <a:rPr lang="en-GB" sz="1200" kern="0" baseline="30000" dirty="0" smtClean="0"/>
              <a:t>nd</a:t>
            </a:r>
            <a:r>
              <a:rPr lang="en-GB" sz="1200" kern="0" dirty="0" smtClean="0"/>
              <a:t> half of Jan 2018 date/time tbc.</a:t>
            </a:r>
          </a:p>
          <a:p>
            <a:pPr>
              <a:lnSpc>
                <a:spcPct val="100000"/>
              </a:lnSpc>
            </a:pPr>
            <a:r>
              <a:rPr lang="en-GB" sz="1200" b="1" kern="0" dirty="0" smtClean="0"/>
              <a:t>Format:</a:t>
            </a:r>
            <a:r>
              <a:rPr lang="en-GB" sz="1200" kern="0" dirty="0" smtClean="0"/>
              <a:t> webinar </a:t>
            </a:r>
          </a:p>
          <a:p>
            <a:pPr>
              <a:lnSpc>
                <a:spcPct val="100000"/>
              </a:lnSpc>
            </a:pPr>
            <a:r>
              <a:rPr lang="en-GB" sz="1200" b="1" kern="0" dirty="0" smtClean="0"/>
              <a:t>Audience:</a:t>
            </a:r>
            <a:r>
              <a:rPr lang="en-GB" sz="1200" kern="0" dirty="0" smtClean="0"/>
              <a:t> SPOR change liaisons, users of </a:t>
            </a:r>
            <a:r>
              <a:rPr lang="en-GB" sz="1200" kern="0" dirty="0" err="1" smtClean="0"/>
              <a:t>eAF</a:t>
            </a:r>
            <a:r>
              <a:rPr lang="en-GB" sz="1200" kern="0" dirty="0" smtClean="0"/>
              <a:t>, SPOR users</a:t>
            </a:r>
          </a:p>
          <a:p>
            <a:pPr>
              <a:lnSpc>
                <a:spcPct val="100000"/>
              </a:lnSpc>
            </a:pPr>
            <a:r>
              <a:rPr lang="en-GB" sz="1200" b="1" kern="0" dirty="0" smtClean="0"/>
              <a:t>DRAFT agenda:</a:t>
            </a:r>
            <a:r>
              <a:rPr lang="en-GB" sz="1200" kern="0" dirty="0" smtClean="0"/>
              <a:t> </a:t>
            </a:r>
          </a:p>
          <a:p>
            <a:pPr>
              <a:lnSpc>
                <a:spcPct val="100000"/>
              </a:lnSpc>
            </a:pPr>
            <a:r>
              <a:rPr lang="en-GB" sz="1200" kern="0" dirty="0" smtClean="0"/>
              <a:t>How, what, </a:t>
            </a:r>
            <a:r>
              <a:rPr lang="en-GB" sz="1200" dirty="0"/>
              <a:t>Dos and </a:t>
            </a:r>
            <a:r>
              <a:rPr lang="en-GB" sz="1200" dirty="0" smtClean="0"/>
              <a:t>don'ts,  basic rules on data quality aspects.</a:t>
            </a:r>
            <a:endParaRPr lang="en-GB" sz="1200" kern="0" dirty="0" smtClean="0"/>
          </a:p>
        </p:txBody>
      </p:sp>
      <p:pic>
        <p:nvPicPr>
          <p:cNvPr id="8" name="Picture 7" descr="22.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73889" y="1988839"/>
            <a:ext cx="239328" cy="416761"/>
          </a:xfrm>
          <a:prstGeom prst="rect">
            <a:avLst/>
          </a:prstGeom>
        </p:spPr>
      </p:pic>
      <p:sp>
        <p:nvSpPr>
          <p:cNvPr id="9" name="TextBox 8"/>
          <p:cNvSpPr txBox="1"/>
          <p:nvPr/>
        </p:nvSpPr>
        <p:spPr>
          <a:xfrm>
            <a:off x="338263" y="5539357"/>
            <a:ext cx="7546105" cy="978729"/>
          </a:xfrm>
          <a:prstGeom prst="rect">
            <a:avLst/>
          </a:prstGeom>
          <a:noFill/>
        </p:spPr>
        <p:txBody>
          <a:bodyPr wrap="none" rtlCol="0">
            <a:spAutoFit/>
          </a:bodyPr>
          <a:lstStyle/>
          <a:p>
            <a:pPr algn="l"/>
            <a:r>
              <a:rPr lang="en-GB" dirty="0" smtClean="0"/>
              <a:t>To </a:t>
            </a:r>
            <a:r>
              <a:rPr lang="en-GB" dirty="0"/>
              <a:t>register please e-mail </a:t>
            </a:r>
            <a:r>
              <a:rPr lang="en-GB" dirty="0" smtClean="0">
                <a:hlinkClick r:id="rId3"/>
              </a:rPr>
              <a:t>SPOR-Change-Liaisons@ema.europa.eu</a:t>
            </a:r>
            <a:endParaRPr lang="en-GB" dirty="0" smtClean="0"/>
          </a:p>
          <a:p>
            <a:pPr algn="l"/>
            <a:r>
              <a:rPr lang="en-GB" dirty="0" smtClean="0"/>
              <a:t>We have limited number of places (registration first come first served).</a:t>
            </a:r>
          </a:p>
          <a:p>
            <a:pPr algn="l"/>
            <a:endParaRPr lang="en-GB" dirty="0"/>
          </a:p>
        </p:txBody>
      </p:sp>
    </p:spTree>
    <p:extLst>
      <p:ext uri="{BB962C8B-B14F-4D97-AF65-F5344CB8AC3E}">
        <p14:creationId xmlns:p14="http://schemas.microsoft.com/office/powerpoint/2010/main" val="2526071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68413"/>
            <a:ext cx="8456613" cy="950913"/>
          </a:xfrm>
        </p:spPr>
        <p:txBody>
          <a:bodyPr/>
          <a:lstStyle/>
          <a:p>
            <a:r>
              <a:rPr lang="en-GB" dirty="0" smtClean="0"/>
              <a:t>Thank you!</a:t>
            </a:r>
            <a:endParaRPr lang="en-GB" dirty="0"/>
          </a:p>
        </p:txBody>
      </p:sp>
    </p:spTree>
    <p:extLst>
      <p:ext uri="{BB962C8B-B14F-4D97-AF65-F5344CB8AC3E}">
        <p14:creationId xmlns:p14="http://schemas.microsoft.com/office/powerpoint/2010/main" val="1468718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type="body" idx="1"/>
          </p:nvPr>
        </p:nvSpPr>
        <p:spPr/>
        <p:txBody>
          <a:bodyPr/>
          <a:lstStyle/>
          <a:p>
            <a:r>
              <a:rPr lang="en-GB" altLang="en-US" dirty="0" smtClean="0"/>
              <a:t>These PowerPoint slides are copyright of the European Medicines Agency. Reproduction is permitted provided the source is acknowledged.</a:t>
            </a:r>
          </a:p>
          <a:p>
            <a:endParaRPr lang="en-GB" altLang="en-US" dirty="0" smtClean="0"/>
          </a:p>
          <a:p>
            <a:pPr eaLnBrk="1" hangingPunct="1"/>
            <a:endParaRPr lang="en-US" altLang="en-US" dirty="0" smtClean="0"/>
          </a:p>
        </p:txBody>
      </p:sp>
      <p:sp>
        <p:nvSpPr>
          <p:cNvPr id="8" name="Title 1"/>
          <p:cNvSpPr txBox="1">
            <a:spLocks/>
          </p:cNvSpPr>
          <p:nvPr/>
        </p:nvSpPr>
        <p:spPr bwMode="auto">
          <a:xfrm>
            <a:off x="358776" y="116632"/>
            <a:ext cx="8424000" cy="95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US" altLang="en-US" sz="2800" dirty="0">
                <a:solidFill>
                  <a:schemeClr val="bg1"/>
                </a:solidFill>
              </a:rPr>
              <a:t>Disclaimer</a:t>
            </a:r>
            <a:endParaRPr lang="en-GB" kern="0" dirty="0">
              <a:solidFill>
                <a:schemeClr val="bg1"/>
              </a:solidFill>
            </a:endParaRPr>
          </a:p>
        </p:txBody>
      </p:sp>
    </p:spTree>
    <p:extLst>
      <p:ext uri="{BB962C8B-B14F-4D97-AF65-F5344CB8AC3E}">
        <p14:creationId xmlns:p14="http://schemas.microsoft.com/office/powerpoint/2010/main" val="134702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Pentagon 2064"/>
          <p:cNvSpPr/>
          <p:nvPr/>
        </p:nvSpPr>
        <p:spPr bwMode="auto">
          <a:xfrm>
            <a:off x="3924633" y="2420888"/>
            <a:ext cx="4095570" cy="252000"/>
          </a:xfrm>
          <a:prstGeom prst="homePlate">
            <a:avLst/>
          </a:prstGeom>
          <a:solidFill>
            <a:schemeClr val="bg2"/>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pic>
        <p:nvPicPr>
          <p:cNvPr id="10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5936" y="3717032"/>
            <a:ext cx="1903142" cy="175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Straight Connector 36"/>
          <p:cNvCxnSpPr/>
          <p:nvPr/>
        </p:nvCxnSpPr>
        <p:spPr bwMode="auto">
          <a:xfrm flipV="1">
            <a:off x="8158364" y="3064356"/>
            <a:ext cx="1" cy="508660"/>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18"/>
          <p:cNvSpPr>
            <a:spLocks/>
          </p:cNvSpPr>
          <p:nvPr/>
        </p:nvSpPr>
        <p:spPr bwMode="auto">
          <a:xfrm>
            <a:off x="35496" y="2724765"/>
            <a:ext cx="4248472" cy="216000"/>
          </a:xfrm>
          <a:prstGeom prst="chevron">
            <a:avLst/>
          </a:prstGeom>
          <a:solidFill>
            <a:srgbClr val="175E54"/>
          </a:solidFill>
          <a:ln>
            <a:noFill/>
          </a:ln>
        </p:spPr>
        <p:txBody>
          <a:bodyPr lIns="72000" tIns="72000" rIns="72000" bIns="72000" anchor="ctr"/>
          <a:lstStyle/>
          <a:p>
            <a:pPr algn="ctr"/>
            <a:r>
              <a:rPr lang="en-GB" altLang="en-US" sz="1100" b="1" dirty="0" smtClean="0">
                <a:solidFill>
                  <a:schemeClr val="bg1"/>
                </a:solidFill>
              </a:rPr>
              <a:t>2017</a:t>
            </a:r>
            <a:endParaRPr lang="en-GB" altLang="en-US" sz="1100" b="1" dirty="0">
              <a:solidFill>
                <a:schemeClr val="bg1"/>
              </a:solidFill>
            </a:endParaRPr>
          </a:p>
        </p:txBody>
      </p:sp>
      <p:sp>
        <p:nvSpPr>
          <p:cNvPr id="9" name="Rectangle 18"/>
          <p:cNvSpPr>
            <a:spLocks/>
          </p:cNvSpPr>
          <p:nvPr/>
        </p:nvSpPr>
        <p:spPr bwMode="auto">
          <a:xfrm>
            <a:off x="4214960" y="2724765"/>
            <a:ext cx="4680520" cy="216000"/>
          </a:xfrm>
          <a:prstGeom prst="chevron">
            <a:avLst/>
          </a:prstGeom>
          <a:solidFill>
            <a:srgbClr val="175E54"/>
          </a:solidFill>
          <a:ln>
            <a:noFill/>
          </a:ln>
        </p:spPr>
        <p:txBody>
          <a:bodyPr lIns="72000" tIns="72000" rIns="72000" bIns="72000" anchor="ct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indent="0" algn="ctr" eaLnBrk="1" hangingPunct="1">
              <a:lnSpc>
                <a:spcPct val="100000"/>
              </a:lnSpc>
              <a:spcAft>
                <a:spcPct val="0"/>
              </a:spcAft>
              <a:buClrTx/>
              <a:defRPr/>
            </a:pPr>
            <a:r>
              <a:rPr lang="en-GB" altLang="en-US" sz="1100" b="1" dirty="0" smtClean="0">
                <a:solidFill>
                  <a:schemeClr val="bg1"/>
                </a:solidFill>
              </a:rPr>
              <a:t>2018</a:t>
            </a:r>
            <a:endParaRPr lang="en-GB" altLang="en-US" sz="1100" dirty="0" smtClean="0">
              <a:solidFill>
                <a:schemeClr val="bg1"/>
              </a:solidFill>
            </a:endParaRPr>
          </a:p>
        </p:txBody>
      </p:sp>
      <p:sp>
        <p:nvSpPr>
          <p:cNvPr id="32" name="Rectangle 31"/>
          <p:cNvSpPr/>
          <p:nvPr/>
        </p:nvSpPr>
        <p:spPr bwMode="auto">
          <a:xfrm>
            <a:off x="7070139" y="3595194"/>
            <a:ext cx="2060160" cy="557631"/>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20000"/>
              </a:lnSpc>
              <a:defRPr/>
            </a:pPr>
            <a:r>
              <a:rPr lang="en-GB" altLang="en-US" sz="1000" b="1" dirty="0" smtClean="0">
                <a:solidFill>
                  <a:schemeClr val="tx1"/>
                </a:solidFill>
              </a:rPr>
              <a:t>Q3/Q4 2018 CESSP </a:t>
            </a:r>
          </a:p>
          <a:p>
            <a:pPr algn="ctr">
              <a:lnSpc>
                <a:spcPct val="120000"/>
              </a:lnSpc>
              <a:defRPr/>
            </a:pPr>
            <a:r>
              <a:rPr lang="en-GB" altLang="en-US" sz="1000" b="1" dirty="0" smtClean="0">
                <a:solidFill>
                  <a:schemeClr val="tx1"/>
                </a:solidFill>
              </a:rPr>
              <a:t>planned to go live (*) </a:t>
            </a:r>
          </a:p>
        </p:txBody>
      </p:sp>
      <p:sp>
        <p:nvSpPr>
          <p:cNvPr id="35" name="Slide Number Placeholder 4"/>
          <p:cNvSpPr txBox="1">
            <a:spLocks/>
          </p:cNvSpPr>
          <p:nvPr/>
        </p:nvSpPr>
        <p:spPr bwMode="auto">
          <a:xfrm>
            <a:off x="360363"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eaLnBrk="0" fontAlgn="base" hangingPunct="0">
              <a:lnSpc>
                <a:spcPts val="2800"/>
              </a:lnSpc>
              <a:spcBef>
                <a:spcPct val="0"/>
              </a:spcBef>
              <a:spcAft>
                <a:spcPts val="1200"/>
              </a:spcAft>
              <a:buClr>
                <a:srgbClr val="000000"/>
              </a:buClr>
              <a:defRPr sz="2000" kern="1200">
                <a:solidFill>
                  <a:schemeClr val="tx1"/>
                </a:solidFill>
                <a:latin typeface="Verdana" pitchFamily="34" charset="0"/>
                <a:ea typeface="+mn-ea"/>
                <a:cs typeface="Arial" charset="0"/>
              </a:defRPr>
            </a:lvl1pPr>
            <a:lvl2pPr marL="742950" indent="-285750" algn="l" rtl="0" eaLnBrk="0" fontAlgn="base" hangingPunct="0">
              <a:lnSpc>
                <a:spcPts val="2400"/>
              </a:lnSpc>
              <a:spcBef>
                <a:spcPct val="0"/>
              </a:spcBef>
              <a:spcAft>
                <a:spcPts val="800"/>
              </a:spcAft>
              <a:buClr>
                <a:schemeClr val="tx1"/>
              </a:buClr>
              <a:buChar char="•"/>
              <a:defRPr sz="1600" kern="1200">
                <a:solidFill>
                  <a:schemeClr val="tx1"/>
                </a:solidFill>
                <a:latin typeface="Verdana" pitchFamily="34" charset="0"/>
                <a:ea typeface="+mn-ea"/>
                <a:cs typeface="Arial" charset="0"/>
              </a:defRPr>
            </a:lvl2pPr>
            <a:lvl3pPr marL="1143000" indent="-228600" algn="l" rtl="0" eaLnBrk="0" fontAlgn="base" hangingPunct="0">
              <a:lnSpc>
                <a:spcPts val="2400"/>
              </a:lnSpc>
              <a:spcBef>
                <a:spcPct val="0"/>
              </a:spcBef>
              <a:spcAft>
                <a:spcPts val="600"/>
              </a:spcAft>
              <a:buClr>
                <a:schemeClr val="tx1"/>
              </a:buClr>
              <a:buFont typeface="Verdana" pitchFamily="34" charset="0"/>
              <a:buChar char="–"/>
              <a:defRPr sz="1600" kern="1200">
                <a:solidFill>
                  <a:schemeClr val="tx1"/>
                </a:solidFill>
                <a:latin typeface="Verdana" pitchFamily="34" charset="0"/>
                <a:ea typeface="+mn-ea"/>
                <a:cs typeface="Arial" charset="0"/>
              </a:defRPr>
            </a:lvl3pPr>
            <a:lvl4pPr marL="16002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4pPr>
            <a:lvl5pPr marL="2057400" indent="-228600" algn="l" rtl="0" eaLnBrk="0" fontAlgn="base"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5pPr>
            <a:lvl6pPr marL="25146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6pPr>
            <a:lvl7pPr marL="29718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7pPr>
            <a:lvl8pPr marL="34290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8pPr>
            <a:lvl9pPr marL="3886200" indent="-228600" algn="l" defTabSz="914400" rtl="0" eaLnBrk="0" fontAlgn="base" latinLnBrk="0" hangingPunct="0">
              <a:lnSpc>
                <a:spcPts val="2000"/>
              </a:lnSpc>
              <a:spcBef>
                <a:spcPct val="0"/>
              </a:spcBef>
              <a:spcAft>
                <a:spcPts val="600"/>
              </a:spcAft>
              <a:buClr>
                <a:schemeClr val="tx1"/>
              </a:buClr>
              <a:buFont typeface="Verdana" pitchFamily="34" charset="0"/>
              <a:buChar char="–"/>
              <a:defRPr sz="1400" kern="1200">
                <a:solidFill>
                  <a:schemeClr val="tx1"/>
                </a:solidFill>
                <a:latin typeface="Verdana" pitchFamily="34" charset="0"/>
                <a:ea typeface="+mn-ea"/>
                <a:cs typeface="Arial" charset="0"/>
              </a:defRPr>
            </a:lvl9pPr>
          </a:lstStyle>
          <a:p>
            <a:pPr eaLnBrk="1" hangingPunct="1">
              <a:lnSpc>
                <a:spcPts val="1200"/>
              </a:lnSpc>
              <a:spcAft>
                <a:spcPct val="0"/>
              </a:spcAft>
              <a:buClrTx/>
            </a:pPr>
            <a:fld id="{DF47A939-C7D4-42A0-BB83-9FC2B99CA88E}" type="slidenum">
              <a:rPr lang="en-GB" altLang="en-US" sz="1100" smtClean="0">
                <a:solidFill>
                  <a:srgbClr val="000000"/>
                </a:solidFill>
              </a:rPr>
              <a:pPr eaLnBrk="1" hangingPunct="1">
                <a:lnSpc>
                  <a:spcPts val="1200"/>
                </a:lnSpc>
                <a:spcAft>
                  <a:spcPct val="0"/>
                </a:spcAft>
                <a:buClrTx/>
              </a:pPr>
              <a:t>5</a:t>
            </a:fld>
            <a:endParaRPr lang="en-GB" altLang="en-US" sz="1100" dirty="0" smtClean="0">
              <a:solidFill>
                <a:srgbClr val="000000"/>
              </a:solidFill>
            </a:endParaRPr>
          </a:p>
        </p:txBody>
      </p:sp>
      <p:sp>
        <p:nvSpPr>
          <p:cNvPr id="28" name="Title 1"/>
          <p:cNvSpPr txBox="1">
            <a:spLocks/>
          </p:cNvSpPr>
          <p:nvPr/>
        </p:nvSpPr>
        <p:spPr bwMode="auto">
          <a:xfrm>
            <a:off x="236662" y="0"/>
            <a:ext cx="8583810" cy="648000"/>
          </a:xfrm>
          <a:prstGeom prst="rect">
            <a:avLst/>
          </a:prstGeom>
          <a:noFill/>
          <a:ln>
            <a:noFill/>
          </a:ln>
          <a:effectLs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kern="0" dirty="0">
                <a:solidFill>
                  <a:srgbClr val="FFFFFF"/>
                </a:solidFill>
              </a:rPr>
              <a:t>Integration of </a:t>
            </a:r>
            <a:r>
              <a:rPr lang="en-GB" sz="2400" kern="0" dirty="0" smtClean="0">
                <a:solidFill>
                  <a:srgbClr val="FFFFFF"/>
                </a:solidFill>
              </a:rPr>
              <a:t>RMS and OMS with </a:t>
            </a:r>
            <a:r>
              <a:rPr lang="en-GB" sz="2400" kern="0" dirty="0" err="1" smtClean="0">
                <a:solidFill>
                  <a:srgbClr val="FFFFFF"/>
                </a:solidFill>
              </a:rPr>
              <a:t>eAF</a:t>
            </a:r>
            <a:endParaRPr lang="en-GB" sz="2400" kern="0" dirty="0">
              <a:solidFill>
                <a:srgbClr val="FFFFFF"/>
              </a:solidFill>
            </a:endParaRPr>
          </a:p>
        </p:txBody>
      </p:sp>
      <p:pic>
        <p:nvPicPr>
          <p:cNvPr id="4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528" y="1696605"/>
            <a:ext cx="652275" cy="65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03648" y="1666705"/>
            <a:ext cx="674421" cy="6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 name="Straight Connector 50"/>
          <p:cNvCxnSpPr/>
          <p:nvPr/>
        </p:nvCxnSpPr>
        <p:spPr bwMode="auto">
          <a:xfrm>
            <a:off x="2071949" y="2177308"/>
            <a:ext cx="1" cy="508660"/>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2" name="Picture 51" descr="1.em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9632" y="2996952"/>
            <a:ext cx="292570" cy="272687"/>
          </a:xfrm>
          <a:prstGeom prst="rect">
            <a:avLst/>
          </a:prstGeom>
        </p:spPr>
      </p:pic>
      <p:sp>
        <p:nvSpPr>
          <p:cNvPr id="82" name="Rectangle 81"/>
          <p:cNvSpPr/>
          <p:nvPr/>
        </p:nvSpPr>
        <p:spPr bwMode="auto">
          <a:xfrm>
            <a:off x="323528" y="3292009"/>
            <a:ext cx="1612580" cy="785063"/>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r>
              <a:rPr lang="en-GB" sz="1000" dirty="0" smtClean="0"/>
              <a:t>Consultations with stakeholders on the benefits of using SPOR services</a:t>
            </a:r>
            <a:endParaRPr lang="en-GB" sz="1000" dirty="0"/>
          </a:p>
        </p:txBody>
      </p:sp>
      <p:cxnSp>
        <p:nvCxnSpPr>
          <p:cNvPr id="86" name="Straight Connector 85"/>
          <p:cNvCxnSpPr/>
          <p:nvPr/>
        </p:nvCxnSpPr>
        <p:spPr bwMode="auto">
          <a:xfrm flipV="1">
            <a:off x="2071972" y="2966485"/>
            <a:ext cx="2" cy="1163148"/>
          </a:xfrm>
          <a:prstGeom prst="line">
            <a:avLst/>
          </a:prstGeom>
          <a:solidFill>
            <a:schemeClr val="accent1"/>
          </a:solidFill>
          <a:ln w="9525"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a:xfrm>
            <a:off x="1619672" y="5589240"/>
            <a:ext cx="2088232" cy="830997"/>
          </a:xfrm>
          <a:prstGeom prst="rect">
            <a:avLst/>
          </a:prstGeom>
        </p:spPr>
        <p:txBody>
          <a:bodyPr wrap="square">
            <a:spAutoFit/>
          </a:bodyPr>
          <a:lstStyle/>
          <a:p>
            <a:pPr algn="l"/>
            <a:r>
              <a:rPr lang="en-GB" sz="1000" b="1" dirty="0" smtClean="0"/>
              <a:t>June 2017: </a:t>
            </a:r>
          </a:p>
          <a:p>
            <a:pPr algn="l"/>
            <a:r>
              <a:rPr lang="en-GB" sz="1000" b="1" dirty="0" smtClean="0"/>
              <a:t>RMS replaces EUTCT</a:t>
            </a:r>
            <a:r>
              <a:rPr lang="en-GB" sz="1000" dirty="0" smtClean="0"/>
              <a:t>,</a:t>
            </a:r>
          </a:p>
          <a:p>
            <a:pPr algn="l"/>
            <a:r>
              <a:rPr lang="en-GB" sz="1000" dirty="0" smtClean="0"/>
              <a:t>RMS integrated with </a:t>
            </a:r>
            <a:r>
              <a:rPr lang="en-GB" sz="1000" dirty="0" err="1" smtClean="0"/>
              <a:t>eAF</a:t>
            </a:r>
            <a:r>
              <a:rPr lang="en-GB" sz="1000" dirty="0"/>
              <a:t> </a:t>
            </a:r>
            <a:r>
              <a:rPr lang="en-GB" sz="1000" dirty="0" smtClean="0"/>
              <a:t>(consumes RMS data)</a:t>
            </a:r>
            <a:endParaRPr lang="en-GB" sz="1000" dirty="0"/>
          </a:p>
        </p:txBody>
      </p:sp>
      <p:cxnSp>
        <p:nvCxnSpPr>
          <p:cNvPr id="94" name="Straight Arrow Connector 93"/>
          <p:cNvCxnSpPr/>
          <p:nvPr/>
        </p:nvCxnSpPr>
        <p:spPr bwMode="auto">
          <a:xfrm flipH="1" flipV="1">
            <a:off x="5094235" y="4620655"/>
            <a:ext cx="990702" cy="343015"/>
          </a:xfrm>
          <a:prstGeom prst="straightConnector1">
            <a:avLst/>
          </a:prstGeom>
          <a:solidFill>
            <a:schemeClr val="accent1"/>
          </a:solidFill>
          <a:ln w="9525" cap="flat" cmpd="sng" algn="ctr">
            <a:solidFill>
              <a:srgbClr val="00B0F0"/>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p:cNvCxnSpPr/>
          <p:nvPr/>
        </p:nvCxnSpPr>
        <p:spPr bwMode="auto">
          <a:xfrm flipH="1">
            <a:off x="5368508" y="4963670"/>
            <a:ext cx="804674" cy="83408"/>
          </a:xfrm>
          <a:prstGeom prst="straightConnector1">
            <a:avLst/>
          </a:prstGeom>
          <a:solidFill>
            <a:schemeClr val="accent1"/>
          </a:solidFill>
          <a:ln w="9525" cap="flat" cmpd="sng" algn="ctr">
            <a:solidFill>
              <a:srgbClr val="00B0F0"/>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Arrow Connector 95"/>
          <p:cNvCxnSpPr/>
          <p:nvPr/>
        </p:nvCxnSpPr>
        <p:spPr bwMode="auto">
          <a:xfrm flipH="1" flipV="1">
            <a:off x="4515174" y="4942567"/>
            <a:ext cx="1383457" cy="21103"/>
          </a:xfrm>
          <a:prstGeom prst="straightConnector1">
            <a:avLst/>
          </a:prstGeom>
          <a:solidFill>
            <a:schemeClr val="accent1"/>
          </a:solidFill>
          <a:ln w="9525" cap="flat" cmpd="sng" algn="ctr">
            <a:solidFill>
              <a:srgbClr val="00B0F0"/>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07957" y="4720941"/>
            <a:ext cx="652275" cy="65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0" name="Straight Arrow Connector 89"/>
          <p:cNvCxnSpPr/>
          <p:nvPr/>
        </p:nvCxnSpPr>
        <p:spPr bwMode="auto">
          <a:xfrm flipH="1">
            <a:off x="5148540" y="4204932"/>
            <a:ext cx="1164653" cy="253815"/>
          </a:xfrm>
          <a:prstGeom prst="straightConnector1">
            <a:avLst/>
          </a:prstGeom>
          <a:solidFill>
            <a:schemeClr val="accent1"/>
          </a:solidFill>
          <a:ln w="9525" cap="flat" cmpd="sng" algn="ctr">
            <a:solidFill>
              <a:schemeClr val="tx1">
                <a:lumMod val="50000"/>
                <a:lumOff val="50000"/>
              </a:schemeClr>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7957" y="3942593"/>
            <a:ext cx="674421" cy="6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20786" y="3723203"/>
            <a:ext cx="1903142" cy="175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99"/>
          <p:cNvSpPr/>
          <p:nvPr/>
        </p:nvSpPr>
        <p:spPr bwMode="auto">
          <a:xfrm>
            <a:off x="7524328" y="1890481"/>
            <a:ext cx="1605971" cy="530407"/>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l">
              <a:lnSpc>
                <a:spcPct val="120000"/>
              </a:lnSpc>
              <a:defRPr/>
            </a:pPr>
            <a:r>
              <a:rPr lang="en-GB" altLang="en-US" sz="1000" b="1" dirty="0" smtClean="0">
                <a:solidFill>
                  <a:schemeClr val="tx1"/>
                </a:solidFill>
              </a:rPr>
              <a:t>Use of OMS in </a:t>
            </a:r>
            <a:r>
              <a:rPr lang="en-GB" altLang="en-US" sz="1000" b="1" dirty="0" err="1" smtClean="0">
                <a:solidFill>
                  <a:schemeClr val="tx1"/>
                </a:solidFill>
              </a:rPr>
              <a:t>eAF</a:t>
            </a:r>
            <a:r>
              <a:rPr lang="en-GB" altLang="en-US" sz="1000" b="1" dirty="0" smtClean="0">
                <a:solidFill>
                  <a:schemeClr val="tx1"/>
                </a:solidFill>
              </a:rPr>
              <a:t> mandated</a:t>
            </a:r>
          </a:p>
        </p:txBody>
      </p:sp>
      <p:cxnSp>
        <p:nvCxnSpPr>
          <p:cNvPr id="84" name="Straight Arrow Connector 83"/>
          <p:cNvCxnSpPr/>
          <p:nvPr/>
        </p:nvCxnSpPr>
        <p:spPr bwMode="auto">
          <a:xfrm flipH="1">
            <a:off x="1573669" y="4792162"/>
            <a:ext cx="982107" cy="468863"/>
          </a:xfrm>
          <a:prstGeom prst="straightConnector1">
            <a:avLst/>
          </a:prstGeom>
          <a:solidFill>
            <a:schemeClr val="accent1"/>
          </a:solidFill>
          <a:ln w="9525" cap="flat" cmpd="sng" algn="ctr">
            <a:solidFill>
              <a:srgbClr val="00B0F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p:nvPr/>
        </p:nvCxnSpPr>
        <p:spPr bwMode="auto">
          <a:xfrm flipV="1">
            <a:off x="3995938" y="2996952"/>
            <a:ext cx="0" cy="720080"/>
          </a:xfrm>
          <a:prstGeom prst="line">
            <a:avLst/>
          </a:prstGeom>
          <a:solidFill>
            <a:schemeClr val="accent1"/>
          </a:solidFill>
          <a:ln w="12700" cap="flat" cmpd="sng" algn="ctr">
            <a:solidFill>
              <a:srgbClr val="175E54"/>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5" name="Group 7"/>
          <p:cNvGrpSpPr>
            <a:grpSpLocks noChangeAspect="1"/>
          </p:cNvGrpSpPr>
          <p:nvPr/>
        </p:nvGrpSpPr>
        <p:grpSpPr bwMode="auto">
          <a:xfrm>
            <a:off x="8032078" y="2399090"/>
            <a:ext cx="287338" cy="266700"/>
            <a:chOff x="5012" y="1257"/>
            <a:chExt cx="181" cy="168"/>
          </a:xfrm>
        </p:grpSpPr>
        <p:sp>
          <p:nvSpPr>
            <p:cNvPr id="2056" name="AutoShape 6"/>
            <p:cNvSpPr>
              <a:spLocks noChangeAspect="1" noChangeArrowheads="1" noTextEdit="1"/>
            </p:cNvSpPr>
            <p:nvPr/>
          </p:nvSpPr>
          <p:spPr bwMode="auto">
            <a:xfrm>
              <a:off x="5012" y="1257"/>
              <a:ext cx="181"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8"/>
            <p:cNvSpPr>
              <a:spLocks noEditPoints="1"/>
            </p:cNvSpPr>
            <p:nvPr/>
          </p:nvSpPr>
          <p:spPr bwMode="auto">
            <a:xfrm>
              <a:off x="5012" y="1257"/>
              <a:ext cx="181" cy="168"/>
            </a:xfrm>
            <a:custGeom>
              <a:avLst/>
              <a:gdLst>
                <a:gd name="T0" fmla="*/ 18 w 108"/>
                <a:gd name="T1" fmla="*/ 34 h 100"/>
                <a:gd name="T2" fmla="*/ 41 w 108"/>
                <a:gd name="T3" fmla="*/ 10 h 100"/>
                <a:gd name="T4" fmla="*/ 56 w 108"/>
                <a:gd name="T5" fmla="*/ 25 h 100"/>
                <a:gd name="T6" fmla="*/ 34 w 108"/>
                <a:gd name="T7" fmla="*/ 49 h 100"/>
                <a:gd name="T8" fmla="*/ 18 w 108"/>
                <a:gd name="T9" fmla="*/ 34 h 100"/>
                <a:gd name="T10" fmla="*/ 59 w 108"/>
                <a:gd name="T11" fmla="*/ 23 h 100"/>
                <a:gd name="T12" fmla="*/ 63 w 108"/>
                <a:gd name="T13" fmla="*/ 22 h 100"/>
                <a:gd name="T14" fmla="*/ 65 w 108"/>
                <a:gd name="T15" fmla="*/ 21 h 100"/>
                <a:gd name="T16" fmla="*/ 65 w 108"/>
                <a:gd name="T17" fmla="*/ 17 h 100"/>
                <a:gd name="T18" fmla="*/ 48 w 108"/>
                <a:gd name="T19" fmla="*/ 1 h 100"/>
                <a:gd name="T20" fmla="*/ 44 w 108"/>
                <a:gd name="T21" fmla="*/ 1 h 100"/>
                <a:gd name="T22" fmla="*/ 43 w 108"/>
                <a:gd name="T23" fmla="*/ 3 h 100"/>
                <a:gd name="T24" fmla="*/ 43 w 108"/>
                <a:gd name="T25" fmla="*/ 7 h 100"/>
                <a:gd name="T26" fmla="*/ 59 w 108"/>
                <a:gd name="T27" fmla="*/ 23 h 100"/>
                <a:gd name="T28" fmla="*/ 26 w 108"/>
                <a:gd name="T29" fmla="*/ 58 h 100"/>
                <a:gd name="T30" fmla="*/ 30 w 108"/>
                <a:gd name="T31" fmla="*/ 58 h 100"/>
                <a:gd name="T32" fmla="*/ 32 w 108"/>
                <a:gd name="T33" fmla="*/ 56 h 100"/>
                <a:gd name="T34" fmla="*/ 32 w 108"/>
                <a:gd name="T35" fmla="*/ 52 h 100"/>
                <a:gd name="T36" fmla="*/ 15 w 108"/>
                <a:gd name="T37" fmla="*/ 36 h 100"/>
                <a:gd name="T38" fmla="*/ 11 w 108"/>
                <a:gd name="T39" fmla="*/ 36 h 100"/>
                <a:gd name="T40" fmla="*/ 10 w 108"/>
                <a:gd name="T41" fmla="*/ 38 h 100"/>
                <a:gd name="T42" fmla="*/ 10 w 108"/>
                <a:gd name="T43" fmla="*/ 42 h 100"/>
                <a:gd name="T44" fmla="*/ 26 w 108"/>
                <a:gd name="T45" fmla="*/ 58 h 100"/>
                <a:gd name="T46" fmla="*/ 44 w 108"/>
                <a:gd name="T47" fmla="*/ 43 h 100"/>
                <a:gd name="T48" fmla="*/ 98 w 108"/>
                <a:gd name="T49" fmla="*/ 93 h 100"/>
                <a:gd name="T50" fmla="*/ 105 w 108"/>
                <a:gd name="T51" fmla="*/ 95 h 100"/>
                <a:gd name="T52" fmla="*/ 107 w 108"/>
                <a:gd name="T53" fmla="*/ 92 h 100"/>
                <a:gd name="T54" fmla="*/ 105 w 108"/>
                <a:gd name="T55" fmla="*/ 86 h 100"/>
                <a:gd name="T56" fmla="*/ 51 w 108"/>
                <a:gd name="T57" fmla="*/ 35 h 100"/>
                <a:gd name="T58" fmla="*/ 44 w 108"/>
                <a:gd name="T59" fmla="*/ 43 h 100"/>
                <a:gd name="T60" fmla="*/ 63 w 108"/>
                <a:gd name="T61" fmla="*/ 93 h 100"/>
                <a:gd name="T62" fmla="*/ 61 w 108"/>
                <a:gd name="T63" fmla="*/ 92 h 100"/>
                <a:gd name="T64" fmla="*/ 1 w 108"/>
                <a:gd name="T65" fmla="*/ 92 h 100"/>
                <a:gd name="T66" fmla="*/ 0 w 108"/>
                <a:gd name="T67" fmla="*/ 93 h 100"/>
                <a:gd name="T68" fmla="*/ 0 w 108"/>
                <a:gd name="T69" fmla="*/ 98 h 100"/>
                <a:gd name="T70" fmla="*/ 1 w 108"/>
                <a:gd name="T71" fmla="*/ 100 h 100"/>
                <a:gd name="T72" fmla="*/ 61 w 108"/>
                <a:gd name="T73" fmla="*/ 100 h 100"/>
                <a:gd name="T74" fmla="*/ 63 w 108"/>
                <a:gd name="T75" fmla="*/ 98 h 100"/>
                <a:gd name="T76" fmla="*/ 63 w 108"/>
                <a:gd name="T77" fmla="*/ 93 h 100"/>
                <a:gd name="T78" fmla="*/ 14 w 108"/>
                <a:gd name="T79" fmla="*/ 82 h 100"/>
                <a:gd name="T80" fmla="*/ 49 w 108"/>
                <a:gd name="T81" fmla="*/ 82 h 100"/>
                <a:gd name="T82" fmla="*/ 53 w 108"/>
                <a:gd name="T83" fmla="*/ 85 h 100"/>
                <a:gd name="T84" fmla="*/ 53 w 108"/>
                <a:gd name="T85" fmla="*/ 89 h 100"/>
                <a:gd name="T86" fmla="*/ 9 w 108"/>
                <a:gd name="T87" fmla="*/ 89 h 100"/>
                <a:gd name="T88" fmla="*/ 9 w 108"/>
                <a:gd name="T89" fmla="*/ 85 h 100"/>
                <a:gd name="T90" fmla="*/ 14 w 108"/>
                <a:gd name="T9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8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1413" y="4953118"/>
            <a:ext cx="652275" cy="65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bwMode="auto">
          <a:xfrm>
            <a:off x="3961432" y="2390154"/>
            <a:ext cx="3490888" cy="310140"/>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l">
              <a:defRPr/>
            </a:pPr>
            <a:r>
              <a:rPr lang="en-GB" sz="1000" dirty="0" smtClean="0">
                <a:solidFill>
                  <a:schemeClr val="bg1"/>
                </a:solidFill>
              </a:rPr>
              <a:t>Start using OMS services in </a:t>
            </a:r>
            <a:r>
              <a:rPr lang="en-GB" sz="1000" dirty="0" err="1" smtClean="0">
                <a:solidFill>
                  <a:schemeClr val="bg1"/>
                </a:solidFill>
              </a:rPr>
              <a:t>eAF</a:t>
            </a:r>
            <a:endParaRPr lang="en-GB" altLang="en-US" sz="1000" dirty="0" smtClean="0">
              <a:solidFill>
                <a:schemeClr val="bg1"/>
              </a:solidFill>
            </a:endParaRPr>
          </a:p>
        </p:txBody>
      </p:sp>
      <p:sp>
        <p:nvSpPr>
          <p:cNvPr id="123" name="TextBox 122"/>
          <p:cNvSpPr txBox="1"/>
          <p:nvPr/>
        </p:nvSpPr>
        <p:spPr>
          <a:xfrm>
            <a:off x="3961149" y="5584835"/>
            <a:ext cx="2046807" cy="1015663"/>
          </a:xfrm>
          <a:prstGeom prst="rect">
            <a:avLst/>
          </a:prstGeom>
          <a:noFill/>
        </p:spPr>
        <p:txBody>
          <a:bodyPr wrap="square" rtlCol="0">
            <a:spAutoFit/>
          </a:bodyPr>
          <a:lstStyle/>
          <a:p>
            <a:pPr algn="l"/>
            <a:r>
              <a:rPr lang="en-GB" altLang="en-US" sz="1000" b="1" dirty="0" smtClean="0"/>
              <a:t>15 Dec 2017:</a:t>
            </a:r>
          </a:p>
          <a:p>
            <a:pPr algn="l"/>
            <a:r>
              <a:rPr lang="en-GB" altLang="en-US" sz="1000" b="1" dirty="0" err="1" smtClean="0"/>
              <a:t>eAF</a:t>
            </a:r>
            <a:r>
              <a:rPr lang="en-GB" altLang="en-US" sz="1000" b="1" dirty="0" smtClean="0"/>
              <a:t> integration </a:t>
            </a:r>
            <a:r>
              <a:rPr lang="en-GB" altLang="en-US" sz="1000" b="1" dirty="0"/>
              <a:t>with </a:t>
            </a:r>
            <a:r>
              <a:rPr lang="en-GB" altLang="en-US" sz="1000" b="1" dirty="0" smtClean="0"/>
              <a:t>OMS</a:t>
            </a:r>
            <a:r>
              <a:rPr lang="en-GB" altLang="en-US" sz="1000" dirty="0" smtClean="0"/>
              <a:t>  (MA application, Renewals, Variations for Human and Veterinary)</a:t>
            </a:r>
          </a:p>
        </p:txBody>
      </p:sp>
      <p:sp>
        <p:nvSpPr>
          <p:cNvPr id="36" name="Pentagon 35"/>
          <p:cNvSpPr/>
          <p:nvPr/>
        </p:nvSpPr>
        <p:spPr bwMode="auto">
          <a:xfrm>
            <a:off x="3915302" y="2132856"/>
            <a:ext cx="2651716" cy="252000"/>
          </a:xfrm>
          <a:prstGeom prst="homePlate">
            <a:avLst/>
          </a:prstGeom>
          <a:solidFill>
            <a:srgbClr val="0070C0"/>
          </a:solid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Verdana" pitchFamily="34" charset="0"/>
              <a:cs typeface="Arial" charset="0"/>
            </a:endParaRPr>
          </a:p>
        </p:txBody>
      </p:sp>
      <p:sp>
        <p:nvSpPr>
          <p:cNvPr id="38" name="Rectangle 37"/>
          <p:cNvSpPr/>
          <p:nvPr/>
        </p:nvSpPr>
        <p:spPr bwMode="auto">
          <a:xfrm>
            <a:off x="4419445" y="1602449"/>
            <a:ext cx="2312795" cy="530407"/>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r">
              <a:lnSpc>
                <a:spcPct val="120000"/>
              </a:lnSpc>
              <a:defRPr/>
            </a:pPr>
            <a:r>
              <a:rPr lang="en-GB" altLang="en-US" sz="1000" b="1" dirty="0" smtClean="0">
                <a:solidFill>
                  <a:schemeClr val="tx1"/>
                </a:solidFill>
              </a:rPr>
              <a:t>Use of RMS  mandated </a:t>
            </a:r>
          </a:p>
          <a:p>
            <a:pPr algn="r">
              <a:lnSpc>
                <a:spcPct val="120000"/>
              </a:lnSpc>
              <a:defRPr/>
            </a:pPr>
            <a:r>
              <a:rPr lang="en-GB" altLang="en-US" sz="1000" b="1" dirty="0" smtClean="0">
                <a:solidFill>
                  <a:schemeClr val="tx1"/>
                </a:solidFill>
              </a:rPr>
              <a:t>as of July 2018</a:t>
            </a:r>
          </a:p>
        </p:txBody>
      </p:sp>
      <p:grpSp>
        <p:nvGrpSpPr>
          <p:cNvPr id="39" name="Group 7"/>
          <p:cNvGrpSpPr>
            <a:grpSpLocks noChangeAspect="1"/>
          </p:cNvGrpSpPr>
          <p:nvPr/>
        </p:nvGrpSpPr>
        <p:grpSpPr bwMode="auto">
          <a:xfrm>
            <a:off x="6597457" y="2078067"/>
            <a:ext cx="287338" cy="266700"/>
            <a:chOff x="5012" y="1257"/>
            <a:chExt cx="181" cy="168"/>
          </a:xfrm>
        </p:grpSpPr>
        <p:sp>
          <p:nvSpPr>
            <p:cNvPr id="40" name="AutoShape 6"/>
            <p:cNvSpPr>
              <a:spLocks noChangeAspect="1" noChangeArrowheads="1" noTextEdit="1"/>
            </p:cNvSpPr>
            <p:nvPr/>
          </p:nvSpPr>
          <p:spPr bwMode="auto">
            <a:xfrm>
              <a:off x="5012" y="1257"/>
              <a:ext cx="181"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
            <p:cNvSpPr>
              <a:spLocks noEditPoints="1"/>
            </p:cNvSpPr>
            <p:nvPr/>
          </p:nvSpPr>
          <p:spPr bwMode="auto">
            <a:xfrm>
              <a:off x="5012" y="1257"/>
              <a:ext cx="181" cy="168"/>
            </a:xfrm>
            <a:custGeom>
              <a:avLst/>
              <a:gdLst>
                <a:gd name="T0" fmla="*/ 18 w 108"/>
                <a:gd name="T1" fmla="*/ 34 h 100"/>
                <a:gd name="T2" fmla="*/ 41 w 108"/>
                <a:gd name="T3" fmla="*/ 10 h 100"/>
                <a:gd name="T4" fmla="*/ 56 w 108"/>
                <a:gd name="T5" fmla="*/ 25 h 100"/>
                <a:gd name="T6" fmla="*/ 34 w 108"/>
                <a:gd name="T7" fmla="*/ 49 h 100"/>
                <a:gd name="T8" fmla="*/ 18 w 108"/>
                <a:gd name="T9" fmla="*/ 34 h 100"/>
                <a:gd name="T10" fmla="*/ 59 w 108"/>
                <a:gd name="T11" fmla="*/ 23 h 100"/>
                <a:gd name="T12" fmla="*/ 63 w 108"/>
                <a:gd name="T13" fmla="*/ 22 h 100"/>
                <a:gd name="T14" fmla="*/ 65 w 108"/>
                <a:gd name="T15" fmla="*/ 21 h 100"/>
                <a:gd name="T16" fmla="*/ 65 w 108"/>
                <a:gd name="T17" fmla="*/ 17 h 100"/>
                <a:gd name="T18" fmla="*/ 48 w 108"/>
                <a:gd name="T19" fmla="*/ 1 h 100"/>
                <a:gd name="T20" fmla="*/ 44 w 108"/>
                <a:gd name="T21" fmla="*/ 1 h 100"/>
                <a:gd name="T22" fmla="*/ 43 w 108"/>
                <a:gd name="T23" fmla="*/ 3 h 100"/>
                <a:gd name="T24" fmla="*/ 43 w 108"/>
                <a:gd name="T25" fmla="*/ 7 h 100"/>
                <a:gd name="T26" fmla="*/ 59 w 108"/>
                <a:gd name="T27" fmla="*/ 23 h 100"/>
                <a:gd name="T28" fmla="*/ 26 w 108"/>
                <a:gd name="T29" fmla="*/ 58 h 100"/>
                <a:gd name="T30" fmla="*/ 30 w 108"/>
                <a:gd name="T31" fmla="*/ 58 h 100"/>
                <a:gd name="T32" fmla="*/ 32 w 108"/>
                <a:gd name="T33" fmla="*/ 56 h 100"/>
                <a:gd name="T34" fmla="*/ 32 w 108"/>
                <a:gd name="T35" fmla="*/ 52 h 100"/>
                <a:gd name="T36" fmla="*/ 15 w 108"/>
                <a:gd name="T37" fmla="*/ 36 h 100"/>
                <a:gd name="T38" fmla="*/ 11 w 108"/>
                <a:gd name="T39" fmla="*/ 36 h 100"/>
                <a:gd name="T40" fmla="*/ 10 w 108"/>
                <a:gd name="T41" fmla="*/ 38 h 100"/>
                <a:gd name="T42" fmla="*/ 10 w 108"/>
                <a:gd name="T43" fmla="*/ 42 h 100"/>
                <a:gd name="T44" fmla="*/ 26 w 108"/>
                <a:gd name="T45" fmla="*/ 58 h 100"/>
                <a:gd name="T46" fmla="*/ 44 w 108"/>
                <a:gd name="T47" fmla="*/ 43 h 100"/>
                <a:gd name="T48" fmla="*/ 98 w 108"/>
                <a:gd name="T49" fmla="*/ 93 h 100"/>
                <a:gd name="T50" fmla="*/ 105 w 108"/>
                <a:gd name="T51" fmla="*/ 95 h 100"/>
                <a:gd name="T52" fmla="*/ 107 w 108"/>
                <a:gd name="T53" fmla="*/ 92 h 100"/>
                <a:gd name="T54" fmla="*/ 105 w 108"/>
                <a:gd name="T55" fmla="*/ 86 h 100"/>
                <a:gd name="T56" fmla="*/ 51 w 108"/>
                <a:gd name="T57" fmla="*/ 35 h 100"/>
                <a:gd name="T58" fmla="*/ 44 w 108"/>
                <a:gd name="T59" fmla="*/ 43 h 100"/>
                <a:gd name="T60" fmla="*/ 63 w 108"/>
                <a:gd name="T61" fmla="*/ 93 h 100"/>
                <a:gd name="T62" fmla="*/ 61 w 108"/>
                <a:gd name="T63" fmla="*/ 92 h 100"/>
                <a:gd name="T64" fmla="*/ 1 w 108"/>
                <a:gd name="T65" fmla="*/ 92 h 100"/>
                <a:gd name="T66" fmla="*/ 0 w 108"/>
                <a:gd name="T67" fmla="*/ 93 h 100"/>
                <a:gd name="T68" fmla="*/ 0 w 108"/>
                <a:gd name="T69" fmla="*/ 98 h 100"/>
                <a:gd name="T70" fmla="*/ 1 w 108"/>
                <a:gd name="T71" fmla="*/ 100 h 100"/>
                <a:gd name="T72" fmla="*/ 61 w 108"/>
                <a:gd name="T73" fmla="*/ 100 h 100"/>
                <a:gd name="T74" fmla="*/ 63 w 108"/>
                <a:gd name="T75" fmla="*/ 98 h 100"/>
                <a:gd name="T76" fmla="*/ 63 w 108"/>
                <a:gd name="T77" fmla="*/ 93 h 100"/>
                <a:gd name="T78" fmla="*/ 14 w 108"/>
                <a:gd name="T79" fmla="*/ 82 h 100"/>
                <a:gd name="T80" fmla="*/ 49 w 108"/>
                <a:gd name="T81" fmla="*/ 82 h 100"/>
                <a:gd name="T82" fmla="*/ 53 w 108"/>
                <a:gd name="T83" fmla="*/ 85 h 100"/>
                <a:gd name="T84" fmla="*/ 53 w 108"/>
                <a:gd name="T85" fmla="*/ 89 h 100"/>
                <a:gd name="T86" fmla="*/ 9 w 108"/>
                <a:gd name="T87" fmla="*/ 89 h 100"/>
                <a:gd name="T88" fmla="*/ 9 w 108"/>
                <a:gd name="T89" fmla="*/ 85 h 100"/>
                <a:gd name="T90" fmla="*/ 14 w 108"/>
                <a:gd name="T9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2" name="Rectangle 41"/>
          <p:cNvSpPr/>
          <p:nvPr/>
        </p:nvSpPr>
        <p:spPr bwMode="auto">
          <a:xfrm>
            <a:off x="3961432" y="2110748"/>
            <a:ext cx="3490888" cy="310140"/>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l">
              <a:defRPr/>
            </a:pPr>
            <a:r>
              <a:rPr lang="en-GB" sz="1000" dirty="0" smtClean="0">
                <a:solidFill>
                  <a:schemeClr val="bg1"/>
                </a:solidFill>
              </a:rPr>
              <a:t>Start using </a:t>
            </a:r>
            <a:r>
              <a:rPr lang="en-GB" sz="1000" dirty="0">
                <a:solidFill>
                  <a:schemeClr val="bg1"/>
                </a:solidFill>
              </a:rPr>
              <a:t>R</a:t>
            </a:r>
            <a:r>
              <a:rPr lang="en-GB" sz="1000" dirty="0" smtClean="0">
                <a:solidFill>
                  <a:schemeClr val="bg1"/>
                </a:solidFill>
              </a:rPr>
              <a:t>MS services</a:t>
            </a:r>
            <a:endParaRPr lang="en-GB" altLang="en-US" sz="1000" dirty="0" smtClean="0">
              <a:solidFill>
                <a:schemeClr val="bg1"/>
              </a:solidFill>
            </a:endParaRPr>
          </a:p>
        </p:txBody>
      </p:sp>
      <p:sp>
        <p:nvSpPr>
          <p:cNvPr id="43" name="Rounded Rectangle 42"/>
          <p:cNvSpPr/>
          <p:nvPr/>
        </p:nvSpPr>
        <p:spPr bwMode="auto">
          <a:xfrm>
            <a:off x="1358673" y="692696"/>
            <a:ext cx="5013527" cy="864096"/>
          </a:xfrm>
          <a:prstGeom prst="roundRect">
            <a:avLst/>
          </a:prstGeom>
          <a:noFill/>
          <a:ln w="12700" cap="flat" cmpd="sng" algn="ctr">
            <a:noFill/>
            <a:prstDash val="dash"/>
            <a:round/>
            <a:headEnd type="none" w="med" len="med"/>
            <a:tailEnd type="none" w="med" len="med"/>
          </a:ln>
          <a:effectLst/>
          <a:extLst/>
        </p:spPr>
        <p:txBody>
          <a:bodyPr vert="horz" wrap="square" lIns="25283" tIns="12642" rIns="25283" bIns="12642" numCol="1" rtlCol="0" anchor="ctr" anchorCtr="0" compatLnSpc="1">
            <a:prstTxWarp prst="textNoShape">
              <a:avLst/>
            </a:prstTxWarp>
          </a:bodyPr>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marL="46528" algn="l" defTabSz="421386">
              <a:lnSpc>
                <a:spcPct val="114000"/>
              </a:lnSpc>
            </a:pPr>
            <a:r>
              <a:rPr lang="en-GB" sz="1200" dirty="0">
                <a:cs typeface="Arial" pitchFamily="34" charset="0"/>
              </a:rPr>
              <a:t>ISO </a:t>
            </a:r>
            <a:r>
              <a:rPr lang="en-GB" sz="1200" dirty="0" smtClean="0">
                <a:cs typeface="Arial" pitchFamily="34" charset="0"/>
              </a:rPr>
              <a:t>IDMP compliant</a:t>
            </a:r>
            <a:r>
              <a:rPr lang="en-GB" sz="1200" dirty="0">
                <a:cs typeface="Arial" pitchFamily="34" charset="0"/>
              </a:rPr>
              <a:t> </a:t>
            </a:r>
            <a:r>
              <a:rPr lang="en-GB" sz="1200" b="1" dirty="0" smtClean="0">
                <a:cs typeface="Arial" pitchFamily="34" charset="0"/>
              </a:rPr>
              <a:t>RMS </a:t>
            </a:r>
            <a:r>
              <a:rPr lang="en-GB" sz="1200" dirty="0">
                <a:cs typeface="Arial" pitchFamily="34" charset="0"/>
              </a:rPr>
              <a:t>&amp; </a:t>
            </a:r>
            <a:r>
              <a:rPr lang="en-GB" sz="1200" b="1" dirty="0" smtClean="0">
                <a:cs typeface="Arial" pitchFamily="34" charset="0"/>
              </a:rPr>
              <a:t>OMS</a:t>
            </a:r>
            <a:r>
              <a:rPr lang="en-GB" sz="1200" b="1" dirty="0">
                <a:cs typeface="Arial" pitchFamily="34" charset="0"/>
              </a:rPr>
              <a:t> </a:t>
            </a:r>
            <a:r>
              <a:rPr lang="en-GB" sz="1200" b="1" dirty="0" smtClean="0">
                <a:cs typeface="Arial" pitchFamily="34" charset="0"/>
              </a:rPr>
              <a:t>services live</a:t>
            </a:r>
            <a:r>
              <a:rPr lang="en-GB" sz="1200" dirty="0" smtClean="0">
                <a:cs typeface="Arial" pitchFamily="34" charset="0"/>
              </a:rPr>
              <a:t> in June 2017. </a:t>
            </a:r>
            <a:r>
              <a:rPr lang="en-GB" sz="1200" dirty="0" smtClean="0"/>
              <a:t>No </a:t>
            </a:r>
            <a:r>
              <a:rPr lang="en-GB" sz="1200" dirty="0"/>
              <a:t>impact on regulatory </a:t>
            </a:r>
            <a:r>
              <a:rPr lang="en-GB" sz="1200" dirty="0" smtClean="0"/>
              <a:t>submissions at go live.</a:t>
            </a:r>
          </a:p>
          <a:p>
            <a:pPr marL="46528" algn="l" defTabSz="421386">
              <a:lnSpc>
                <a:spcPct val="114000"/>
              </a:lnSpc>
            </a:pPr>
            <a:r>
              <a:rPr lang="en-GB" sz="1200" dirty="0" smtClean="0"/>
              <a:t>RMS and OMS projects concludes in December 2017.</a:t>
            </a:r>
            <a:endParaRPr lang="en-GB" sz="1200" dirty="0"/>
          </a:p>
        </p:txBody>
      </p:sp>
      <p:sp>
        <p:nvSpPr>
          <p:cNvPr id="44" name="Rectangle 43"/>
          <p:cNvSpPr/>
          <p:nvPr/>
        </p:nvSpPr>
        <p:spPr bwMode="auto">
          <a:xfrm>
            <a:off x="7092280" y="6399686"/>
            <a:ext cx="2060160" cy="341682"/>
          </a:xfrm>
          <a:prstGeom prst="rect">
            <a:avLst/>
          </a:prstGeom>
          <a:noFill/>
          <a:ln w="9525" cap="flat" cmpd="sng" algn="ctr">
            <a:noFill/>
            <a:prstDash val="solid"/>
            <a:round/>
            <a:headEnd type="none" w="med" len="med"/>
            <a:tailEnd type="triangle" w="lg" len="med"/>
          </a:ln>
          <a:effectLst/>
          <a:extLst/>
        </p:spPr>
        <p:txBody>
          <a:bodyPr lIns="36000" tIns="36000" rIns="36000" bIns="36000" anchor="ctr" anchorCtr="0"/>
          <a:ls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a:lstStyle>
          <a:p>
            <a:pPr algn="ctr">
              <a:lnSpc>
                <a:spcPct val="120000"/>
              </a:lnSpc>
              <a:defRPr/>
            </a:pPr>
            <a:r>
              <a:rPr lang="en-GB" altLang="en-US" sz="1000" dirty="0" smtClean="0">
                <a:solidFill>
                  <a:schemeClr val="tx1"/>
                </a:solidFill>
              </a:rPr>
              <a:t>(*) – subject to planning </a:t>
            </a:r>
          </a:p>
        </p:txBody>
      </p:sp>
    </p:spTree>
    <p:extLst>
      <p:ext uri="{BB962C8B-B14F-4D97-AF65-F5344CB8AC3E}">
        <p14:creationId xmlns:p14="http://schemas.microsoft.com/office/powerpoint/2010/main" val="14716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68412"/>
            <a:ext cx="8642350" cy="5329238"/>
          </a:xfrm>
        </p:spPr>
        <p:txBody>
          <a:bodyPr/>
          <a:lstStyle/>
          <a:p>
            <a:pPr marL="360000" indent="-360000">
              <a:lnSpc>
                <a:spcPct val="100000"/>
              </a:lnSpc>
              <a:spcBef>
                <a:spcPts val="900"/>
              </a:spcBef>
              <a:spcAft>
                <a:spcPts val="0"/>
              </a:spcAft>
              <a:buFont typeface="Arial" panose="020B0604020202020204" pitchFamily="34" charset="0"/>
              <a:buChar char="•"/>
            </a:pPr>
            <a:r>
              <a:rPr lang="en-GB" sz="1600" dirty="0"/>
              <a:t>The launch of RMS </a:t>
            </a:r>
            <a:r>
              <a:rPr lang="en-GB" sz="1600" dirty="0" smtClean="0"/>
              <a:t>and </a:t>
            </a:r>
            <a:r>
              <a:rPr lang="en-GB" sz="1600" dirty="0"/>
              <a:t>OMS </a:t>
            </a:r>
            <a:r>
              <a:rPr lang="en-GB" sz="1600" dirty="0" smtClean="0"/>
              <a:t>services (June 2017) did </a:t>
            </a:r>
            <a:r>
              <a:rPr lang="en-GB" sz="1600" dirty="0"/>
              <a:t>not immediately change </a:t>
            </a:r>
            <a:r>
              <a:rPr lang="en-GB" sz="1600" dirty="0" smtClean="0"/>
              <a:t>any </a:t>
            </a:r>
            <a:r>
              <a:rPr lang="en-GB" sz="1600" dirty="0"/>
              <a:t>regulatory submission </a:t>
            </a:r>
            <a:r>
              <a:rPr lang="en-GB" sz="1600" dirty="0" smtClean="0"/>
              <a:t>processes.</a:t>
            </a:r>
          </a:p>
          <a:p>
            <a:pPr marL="360000" indent="-360000">
              <a:lnSpc>
                <a:spcPct val="100000"/>
              </a:lnSpc>
              <a:spcBef>
                <a:spcPts val="900"/>
              </a:spcBef>
              <a:spcAft>
                <a:spcPts val="0"/>
              </a:spcAft>
              <a:buFont typeface="Arial" panose="020B0604020202020204" pitchFamily="34" charset="0"/>
              <a:buChar char="•"/>
            </a:pPr>
            <a:r>
              <a:rPr lang="en-GB" sz="1600" dirty="0" smtClean="0"/>
              <a:t>EMA </a:t>
            </a:r>
            <a:r>
              <a:rPr lang="en-GB" sz="1600" dirty="0"/>
              <a:t>has been consulting stakeholders on the benefits of using </a:t>
            </a:r>
            <a:r>
              <a:rPr lang="en-GB" sz="1600" dirty="0" smtClean="0"/>
              <a:t>SPOR data (data entered once, reused often).</a:t>
            </a:r>
          </a:p>
          <a:p>
            <a:pPr marL="360000" indent="-360000">
              <a:lnSpc>
                <a:spcPct val="100000"/>
              </a:lnSpc>
              <a:spcBef>
                <a:spcPts val="900"/>
              </a:spcBef>
              <a:spcAft>
                <a:spcPts val="0"/>
              </a:spcAft>
              <a:buFont typeface="Arial" panose="020B0604020202020204" pitchFamily="34" charset="0"/>
              <a:buChar char="•"/>
            </a:pPr>
            <a:r>
              <a:rPr lang="en-GB" sz="1600" dirty="0"/>
              <a:t>Consultation </a:t>
            </a:r>
            <a:r>
              <a:rPr lang="en-GB" sz="1600" dirty="0" smtClean="0"/>
              <a:t>with the eAF Group resulted in plan to integrate </a:t>
            </a:r>
            <a:r>
              <a:rPr lang="en-GB" sz="1600" dirty="0"/>
              <a:t>of eAF with </a:t>
            </a:r>
            <a:r>
              <a:rPr lang="en-GB" sz="1600" dirty="0" smtClean="0"/>
              <a:t>OMS - scheduled for December 2017.</a:t>
            </a:r>
          </a:p>
          <a:p>
            <a:pPr marL="720000" lvl="2" indent="-358775">
              <a:lnSpc>
                <a:spcPct val="100000"/>
              </a:lnSpc>
              <a:spcBef>
                <a:spcPts val="600"/>
              </a:spcBef>
              <a:buFont typeface="Wingdings" panose="05000000000000000000" pitchFamily="2" charset="2"/>
              <a:buChar char="§"/>
            </a:pPr>
            <a:r>
              <a:rPr lang="en-GB" sz="1400" dirty="0"/>
              <a:t>RMS is already integrated with </a:t>
            </a:r>
            <a:r>
              <a:rPr lang="en-GB" sz="1400" dirty="0" err="1" smtClean="0"/>
              <a:t>eAF</a:t>
            </a:r>
            <a:endParaRPr lang="en-GB" sz="1400" dirty="0" smtClean="0"/>
          </a:p>
          <a:p>
            <a:pPr marL="360000" indent="-360000">
              <a:lnSpc>
                <a:spcPct val="100000"/>
              </a:lnSpc>
              <a:spcBef>
                <a:spcPts val="900"/>
              </a:spcBef>
              <a:spcAft>
                <a:spcPts val="0"/>
              </a:spcAft>
              <a:buFont typeface="Arial" panose="020B0604020202020204" pitchFamily="34" charset="0"/>
              <a:buChar char="•"/>
            </a:pPr>
            <a:r>
              <a:rPr lang="en-GB" sz="1600" dirty="0" smtClean="0"/>
              <a:t>In future SPOR </a:t>
            </a:r>
            <a:r>
              <a:rPr lang="en-GB" sz="1600" dirty="0"/>
              <a:t>master data </a:t>
            </a:r>
            <a:r>
              <a:rPr lang="en-GB" sz="1600" dirty="0" smtClean="0"/>
              <a:t>is expected to support </a:t>
            </a:r>
            <a:r>
              <a:rPr lang="en-GB" sz="1600" dirty="0"/>
              <a:t>regulatory submissions in </a:t>
            </a:r>
            <a:r>
              <a:rPr lang="en-GB" sz="1600" dirty="0" smtClean="0"/>
              <a:t>Telematics systems </a:t>
            </a:r>
            <a:r>
              <a:rPr lang="en-GB" sz="1600" dirty="0"/>
              <a:t>such as </a:t>
            </a:r>
            <a:r>
              <a:rPr lang="en-GB" sz="1600" dirty="0" smtClean="0"/>
              <a:t>the electronic application forms (eAF) and the Common </a:t>
            </a:r>
            <a:r>
              <a:rPr lang="en-GB" sz="1600" dirty="0"/>
              <a:t>European Single Submission Portal (CESSP</a:t>
            </a:r>
            <a:r>
              <a:rPr lang="en-GB" sz="1600" dirty="0" smtClean="0"/>
              <a:t>).</a:t>
            </a:r>
          </a:p>
          <a:p>
            <a:pPr marL="360000" indent="-360000">
              <a:lnSpc>
                <a:spcPct val="100000"/>
              </a:lnSpc>
              <a:spcBef>
                <a:spcPts val="900"/>
              </a:spcBef>
              <a:spcAft>
                <a:spcPts val="0"/>
              </a:spcAft>
              <a:buFont typeface="Arial" panose="020B0604020202020204" pitchFamily="34" charset="0"/>
              <a:buChar char="•"/>
            </a:pPr>
            <a:r>
              <a:rPr lang="en-GB" sz="1600" dirty="0"/>
              <a:t>A minimum period of 6 months will be allowed before the use of RMS and OMS will be mandated in any given regulatory </a:t>
            </a:r>
            <a:r>
              <a:rPr lang="en-GB" sz="1600" dirty="0" smtClean="0"/>
              <a:t>procedure.</a:t>
            </a:r>
            <a:endParaRPr lang="en-GB" sz="1600" dirty="0"/>
          </a:p>
        </p:txBody>
      </p:sp>
      <p:sp>
        <p:nvSpPr>
          <p:cNvPr id="5" name="Slide Number Placeholder 4"/>
          <p:cNvSpPr>
            <a:spLocks noGrp="1"/>
          </p:cNvSpPr>
          <p:nvPr>
            <p:ph type="sldNum" sz="quarter" idx="11"/>
          </p:nvPr>
        </p:nvSpPr>
        <p:spPr/>
        <p:txBody>
          <a:bodyPr/>
          <a:lstStyle/>
          <a:p>
            <a:pPr>
              <a:defRPr/>
            </a:pPr>
            <a:fld id="{BD12B018-9D85-47B0-8B46-F40642DF079D}" type="slidenum">
              <a:rPr lang="en-GB" altLang="en-US" smtClean="0"/>
              <a:pPr>
                <a:defRPr/>
              </a:pPr>
              <a:t>6</a:t>
            </a:fld>
            <a:endParaRPr lang="en-GB" altLang="en-US" dirty="0"/>
          </a:p>
        </p:txBody>
      </p:sp>
      <p:sp>
        <p:nvSpPr>
          <p:cNvPr id="7" name="Title 1"/>
          <p:cNvSpPr txBox="1">
            <a:spLocks/>
          </p:cNvSpPr>
          <p:nvPr/>
        </p:nvSpPr>
        <p:spPr bwMode="auto">
          <a:xfrm>
            <a:off x="236662" y="0"/>
            <a:ext cx="8583810" cy="648000"/>
          </a:xfrm>
          <a:prstGeom prst="rect">
            <a:avLst/>
          </a:prstGeom>
          <a:noFill/>
          <a:ln>
            <a:noFill/>
          </a:ln>
          <a:effectLst/>
          <a:extLst/>
        </p:spPr>
        <p:txBody>
          <a:bodyPr vert="horz" wrap="square" lIns="0" tIns="0" rIns="0" bIns="0" numCol="1" anchor="ctr" anchorCtr="0" compatLnSpc="1">
            <a:prstTxWarp prst="textNoShape">
              <a:avLst/>
            </a:prstTxWarp>
          </a:bodyPr>
          <a:lstStyle>
            <a:lvl1pPr algn="l" rtl="0" eaLnBrk="1" fontAlgn="base" hangingPunct="1">
              <a:lnSpc>
                <a:spcPts val="3168"/>
              </a:lnSpc>
              <a:spcBef>
                <a:spcPct val="0"/>
              </a:spcBef>
              <a:spcAft>
                <a:spcPct val="0"/>
              </a:spcAft>
              <a:defRPr sz="2500">
                <a:solidFill>
                  <a:schemeClr val="tx2"/>
                </a:solidFill>
                <a:latin typeface="+mj-lt"/>
                <a:ea typeface="+mj-ea"/>
                <a:cs typeface="+mj-cs"/>
              </a:defRPr>
            </a:lvl1pPr>
            <a:lvl2pPr algn="l" rtl="0" eaLnBrk="1" fontAlgn="base" hangingPunct="1">
              <a:lnSpc>
                <a:spcPts val="4224"/>
              </a:lnSpc>
              <a:spcBef>
                <a:spcPct val="0"/>
              </a:spcBef>
              <a:spcAft>
                <a:spcPct val="0"/>
              </a:spcAft>
              <a:defRPr sz="3300">
                <a:solidFill>
                  <a:schemeClr val="tx2"/>
                </a:solidFill>
                <a:latin typeface="Verdana" pitchFamily="34" charset="0"/>
                <a:cs typeface="Arial" charset="0"/>
              </a:defRPr>
            </a:lvl2pPr>
            <a:lvl3pPr algn="l" rtl="0" eaLnBrk="1" fontAlgn="base" hangingPunct="1">
              <a:lnSpc>
                <a:spcPts val="4224"/>
              </a:lnSpc>
              <a:spcBef>
                <a:spcPct val="0"/>
              </a:spcBef>
              <a:spcAft>
                <a:spcPct val="0"/>
              </a:spcAft>
              <a:defRPr sz="3300">
                <a:solidFill>
                  <a:schemeClr val="tx2"/>
                </a:solidFill>
                <a:latin typeface="Verdana" pitchFamily="34" charset="0"/>
                <a:cs typeface="Arial" charset="0"/>
              </a:defRPr>
            </a:lvl3pPr>
            <a:lvl4pPr algn="l" rtl="0" eaLnBrk="1" fontAlgn="base" hangingPunct="1">
              <a:lnSpc>
                <a:spcPts val="4224"/>
              </a:lnSpc>
              <a:spcBef>
                <a:spcPct val="0"/>
              </a:spcBef>
              <a:spcAft>
                <a:spcPct val="0"/>
              </a:spcAft>
              <a:defRPr sz="3300">
                <a:solidFill>
                  <a:schemeClr val="tx2"/>
                </a:solidFill>
                <a:latin typeface="Verdana" pitchFamily="34" charset="0"/>
                <a:cs typeface="Arial" charset="0"/>
              </a:defRPr>
            </a:lvl4pPr>
            <a:lvl5pPr algn="l" rtl="0" eaLnBrk="1" fontAlgn="base" hangingPunct="1">
              <a:lnSpc>
                <a:spcPts val="4224"/>
              </a:lnSpc>
              <a:spcBef>
                <a:spcPct val="0"/>
              </a:spcBef>
              <a:spcAft>
                <a:spcPct val="0"/>
              </a:spcAft>
              <a:defRPr sz="3300">
                <a:solidFill>
                  <a:schemeClr val="tx2"/>
                </a:solidFill>
                <a:latin typeface="Verdana" pitchFamily="34" charset="0"/>
                <a:cs typeface="Arial" charset="0"/>
              </a:defRPr>
            </a:lvl5pPr>
            <a:lvl6pPr marL="536377" algn="l" rtl="0" eaLnBrk="1" fontAlgn="base" hangingPunct="1">
              <a:lnSpc>
                <a:spcPts val="4224"/>
              </a:lnSpc>
              <a:spcBef>
                <a:spcPct val="0"/>
              </a:spcBef>
              <a:spcAft>
                <a:spcPct val="0"/>
              </a:spcAft>
              <a:defRPr sz="3300">
                <a:solidFill>
                  <a:schemeClr val="tx2"/>
                </a:solidFill>
                <a:latin typeface="Verdana" pitchFamily="34" charset="0"/>
                <a:cs typeface="Arial" charset="0"/>
              </a:defRPr>
            </a:lvl6pPr>
            <a:lvl7pPr marL="1072753" algn="l" rtl="0" eaLnBrk="1" fontAlgn="base" hangingPunct="1">
              <a:lnSpc>
                <a:spcPts val="4224"/>
              </a:lnSpc>
              <a:spcBef>
                <a:spcPct val="0"/>
              </a:spcBef>
              <a:spcAft>
                <a:spcPct val="0"/>
              </a:spcAft>
              <a:defRPr sz="3300">
                <a:solidFill>
                  <a:schemeClr val="tx2"/>
                </a:solidFill>
                <a:latin typeface="Verdana" pitchFamily="34" charset="0"/>
                <a:cs typeface="Arial" charset="0"/>
              </a:defRPr>
            </a:lvl7pPr>
            <a:lvl8pPr marL="1609131" algn="l" rtl="0" eaLnBrk="1" fontAlgn="base" hangingPunct="1">
              <a:lnSpc>
                <a:spcPts val="4224"/>
              </a:lnSpc>
              <a:spcBef>
                <a:spcPct val="0"/>
              </a:spcBef>
              <a:spcAft>
                <a:spcPct val="0"/>
              </a:spcAft>
              <a:defRPr sz="3300">
                <a:solidFill>
                  <a:schemeClr val="tx2"/>
                </a:solidFill>
                <a:latin typeface="Verdana" pitchFamily="34" charset="0"/>
                <a:cs typeface="Arial" charset="0"/>
              </a:defRPr>
            </a:lvl8pPr>
            <a:lvl9pPr marL="2145507" algn="l" rtl="0" eaLnBrk="1" fontAlgn="base" hangingPunct="1">
              <a:lnSpc>
                <a:spcPts val="4224"/>
              </a:lnSpc>
              <a:spcBef>
                <a:spcPct val="0"/>
              </a:spcBef>
              <a:spcAft>
                <a:spcPct val="0"/>
              </a:spcAft>
              <a:defRPr sz="3300">
                <a:solidFill>
                  <a:schemeClr val="tx2"/>
                </a:solidFill>
                <a:latin typeface="Verdana" pitchFamily="34" charset="0"/>
                <a:cs typeface="Arial" charset="0"/>
              </a:defRPr>
            </a:lvl9pPr>
          </a:lstStyle>
          <a:p>
            <a:r>
              <a:rPr lang="en-GB" sz="2400" kern="0" dirty="0">
                <a:solidFill>
                  <a:srgbClr val="FFFFFF"/>
                </a:solidFill>
              </a:rPr>
              <a:t>Integration of </a:t>
            </a:r>
            <a:r>
              <a:rPr lang="en-GB" sz="2400" kern="0" dirty="0" smtClean="0">
                <a:solidFill>
                  <a:srgbClr val="FFFFFF"/>
                </a:solidFill>
              </a:rPr>
              <a:t>RMS and OMS with </a:t>
            </a:r>
            <a:r>
              <a:rPr lang="en-GB" sz="2400" kern="0" dirty="0" err="1" smtClean="0">
                <a:solidFill>
                  <a:srgbClr val="FFFFFF"/>
                </a:solidFill>
              </a:rPr>
              <a:t>eAF</a:t>
            </a:r>
            <a:endParaRPr lang="en-GB" sz="2400" kern="0" dirty="0">
              <a:solidFill>
                <a:srgbClr val="FFFFFF"/>
              </a:solidFill>
            </a:endParaRPr>
          </a:p>
        </p:txBody>
      </p:sp>
    </p:spTree>
    <p:extLst>
      <p:ext uri="{BB962C8B-B14F-4D97-AF65-F5344CB8AC3E}">
        <p14:creationId xmlns:p14="http://schemas.microsoft.com/office/powerpoint/2010/main" val="1958780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64221"/>
            <a:ext cx="8631671" cy="950913"/>
          </a:xfrm>
          <a:noFill/>
        </p:spPr>
        <p:txBody>
          <a:bodyPr/>
          <a:lstStyle/>
          <a:p>
            <a:pPr algn="ctr"/>
            <a:r>
              <a:rPr lang="en-GB" dirty="0" smtClean="0"/>
              <a:t>Referentials Management Services</a:t>
            </a:r>
            <a:br>
              <a:rPr lang="en-GB" dirty="0" smtClean="0"/>
            </a:br>
            <a:r>
              <a:rPr lang="en-GB" dirty="0"/>
              <a:t>(</a:t>
            </a:r>
            <a:r>
              <a:rPr lang="en-GB" dirty="0" smtClean="0"/>
              <a:t>RMS) – summary</a:t>
            </a:r>
            <a:endParaRPr lang="en-GB" dirty="0"/>
          </a:p>
        </p:txBody>
      </p:sp>
      <p:sp>
        <p:nvSpPr>
          <p:cNvPr id="4" name="Slide Number Placeholder 3"/>
          <p:cNvSpPr>
            <a:spLocks noGrp="1"/>
          </p:cNvSpPr>
          <p:nvPr>
            <p:ph type="sldNum" sz="quarter" idx="11"/>
          </p:nvPr>
        </p:nvSpPr>
        <p:spPr/>
        <p:txBody>
          <a:bodyPr/>
          <a:lstStyle/>
          <a:p>
            <a:pPr>
              <a:defRPr/>
            </a:pPr>
            <a:fld id="{AF3CE864-0A94-4AC5-BDEF-9855282B03EF}" type="slidenum">
              <a:rPr lang="en-GB" altLang="en-US" smtClean="0">
                <a:solidFill>
                  <a:srgbClr val="000000"/>
                </a:solidFill>
              </a:rPr>
              <a:pPr>
                <a:defRPr/>
              </a:pPr>
              <a:t>7</a:t>
            </a:fld>
            <a:endParaRPr lang="en-GB" altLang="en-US" dirty="0">
              <a:solidFill>
                <a:srgbClr val="000000"/>
              </a:solidFill>
            </a:endParaRPr>
          </a:p>
        </p:txBody>
      </p:sp>
    </p:spTree>
    <p:extLst>
      <p:ext uri="{BB962C8B-B14F-4D97-AF65-F5344CB8AC3E}">
        <p14:creationId xmlns:p14="http://schemas.microsoft.com/office/powerpoint/2010/main" val="702789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177359" y="6514953"/>
            <a:ext cx="307975" cy="239712"/>
          </a:xfrm>
        </p:spPr>
        <p:txBody>
          <a:bodyPr/>
          <a:lstStyle/>
          <a:p>
            <a:pPr>
              <a:defRPr/>
            </a:pPr>
            <a:fld id="{10687ACC-4113-409E-90D2-51E38CCF98B5}" type="slidenum">
              <a:rPr lang="en-GB" altLang="en-US" smtClean="0">
                <a:solidFill>
                  <a:srgbClr val="000000"/>
                </a:solidFill>
              </a:rPr>
              <a:pPr>
                <a:defRPr/>
              </a:pPr>
              <a:t>8</a:t>
            </a:fld>
            <a:endParaRPr lang="en-GB" altLang="en-US" dirty="0">
              <a:solidFill>
                <a:srgbClr val="000000"/>
              </a:solidFill>
            </a:endParaRPr>
          </a:p>
        </p:txBody>
      </p:sp>
      <p:sp>
        <p:nvSpPr>
          <p:cNvPr id="28" name="TextBox 27"/>
          <p:cNvSpPr txBox="1"/>
          <p:nvPr/>
        </p:nvSpPr>
        <p:spPr>
          <a:xfrm>
            <a:off x="246907" y="1268413"/>
            <a:ext cx="8646268" cy="4647426"/>
          </a:xfrm>
          <a:prstGeom prst="rect">
            <a:avLst/>
          </a:prstGeom>
          <a:noFill/>
        </p:spPr>
        <p:txBody>
          <a:bodyPr wrap="square" lIns="72000" tIns="36000" rIns="72000" bIns="36000" rtlCol="0">
            <a:spAutoFit/>
          </a:bodyPr>
          <a:lstStyle/>
          <a:p>
            <a:pPr marL="360000" indent="-360000" algn="l">
              <a:lnSpc>
                <a:spcPct val="100000"/>
              </a:lnSpc>
              <a:spcBef>
                <a:spcPts val="600"/>
              </a:spcBef>
              <a:buFont typeface="Arial" panose="020B0604020202020204" pitchFamily="34" charset="0"/>
              <a:buChar char="•"/>
            </a:pPr>
            <a:r>
              <a:rPr lang="en-GB" b="1" dirty="0"/>
              <a:t>RMS replaces EUTCT </a:t>
            </a:r>
            <a:r>
              <a:rPr lang="en-GB" dirty="0"/>
              <a:t>(EU Telematics Controlled Terms) </a:t>
            </a:r>
            <a:r>
              <a:rPr lang="en-GB" b="1" dirty="0"/>
              <a:t>as the central repository</a:t>
            </a:r>
            <a:r>
              <a:rPr lang="en-GB" dirty="0"/>
              <a:t> and provider of Referentials data for the EU medicines regulatory network (</a:t>
            </a:r>
            <a:r>
              <a:rPr lang="en-GB" dirty="0" smtClean="0"/>
              <a:t>EMRN).</a:t>
            </a:r>
          </a:p>
          <a:p>
            <a:pPr marL="360000" indent="-360000" algn="l">
              <a:lnSpc>
                <a:spcPct val="100000"/>
              </a:lnSpc>
              <a:spcBef>
                <a:spcPts val="600"/>
              </a:spcBef>
              <a:buFont typeface="Arial" panose="020B0604020202020204" pitchFamily="34" charset="0"/>
              <a:buChar char="•"/>
            </a:pPr>
            <a:r>
              <a:rPr lang="en-GB" dirty="0"/>
              <a:t>EMA will act as data </a:t>
            </a:r>
            <a:r>
              <a:rPr lang="en-GB" dirty="0" smtClean="0"/>
              <a:t>broker (one-stop shop) and liaise </a:t>
            </a:r>
            <a:r>
              <a:rPr lang="en-GB" dirty="0"/>
              <a:t>with maintenance organisations and data owners to consolidate </a:t>
            </a:r>
            <a:r>
              <a:rPr lang="en-GB" b="1" dirty="0"/>
              <a:t>Referentials Lists</a:t>
            </a:r>
            <a:r>
              <a:rPr lang="en-GB" dirty="0"/>
              <a:t> into a single place and in a </a:t>
            </a:r>
            <a:r>
              <a:rPr lang="en-GB" b="1" dirty="0"/>
              <a:t>common </a:t>
            </a:r>
            <a:r>
              <a:rPr lang="en-GB" b="1" dirty="0" smtClean="0"/>
              <a:t>format.</a:t>
            </a:r>
            <a:endParaRPr lang="en-GB" dirty="0" smtClean="0"/>
          </a:p>
          <a:p>
            <a:pPr marL="360000" indent="-360000" algn="l">
              <a:lnSpc>
                <a:spcPct val="100000"/>
              </a:lnSpc>
              <a:spcBef>
                <a:spcPts val="600"/>
              </a:spcBef>
              <a:buFont typeface="Arial" panose="020B0604020202020204" pitchFamily="34" charset="0"/>
              <a:buChar char="•"/>
            </a:pPr>
            <a:r>
              <a:rPr lang="en-GB" b="1" dirty="0" smtClean="0"/>
              <a:t>RMS </a:t>
            </a:r>
            <a:r>
              <a:rPr lang="en-GB" b="1" dirty="0"/>
              <a:t>includes the following lists of controlled terms</a:t>
            </a:r>
            <a:r>
              <a:rPr lang="en-GB" b="1" dirty="0" smtClean="0"/>
              <a:t>:</a:t>
            </a:r>
            <a:endParaRPr lang="en-GB" b="1" dirty="0"/>
          </a:p>
          <a:p>
            <a:pPr marL="742950" lvl="1" indent="-360000" algn="l">
              <a:lnSpc>
                <a:spcPct val="100000"/>
              </a:lnSpc>
              <a:spcBef>
                <a:spcPts val="600"/>
              </a:spcBef>
              <a:buFont typeface="Wingdings" panose="05000000000000000000" pitchFamily="2" charset="2"/>
              <a:buChar char="§"/>
            </a:pPr>
            <a:r>
              <a:rPr lang="en-GB" dirty="0" smtClean="0"/>
              <a:t>Lists migrated </a:t>
            </a:r>
            <a:r>
              <a:rPr lang="en-GB" dirty="0"/>
              <a:t>from EUTCT;</a:t>
            </a:r>
          </a:p>
          <a:p>
            <a:pPr marL="742950" lvl="1" indent="-360000" algn="l">
              <a:lnSpc>
                <a:spcPct val="100000"/>
              </a:lnSpc>
              <a:spcBef>
                <a:spcPts val="600"/>
              </a:spcBef>
              <a:buFont typeface="Wingdings" panose="05000000000000000000" pitchFamily="2" charset="2"/>
              <a:buChar char="§"/>
            </a:pPr>
            <a:r>
              <a:rPr lang="en-GB" dirty="0" smtClean="0"/>
              <a:t>EDQM </a:t>
            </a:r>
            <a:r>
              <a:rPr lang="en-GB" dirty="0"/>
              <a:t>lists and Units of Measurement (</a:t>
            </a:r>
            <a:r>
              <a:rPr lang="en-GB" dirty="0" smtClean="0"/>
              <a:t>UoM</a:t>
            </a:r>
            <a:r>
              <a:rPr lang="en-GB" dirty="0"/>
              <a:t>) lists (</a:t>
            </a:r>
            <a:r>
              <a:rPr lang="en-GB" i="1" dirty="0"/>
              <a:t>these are ISO IDMP standard lists</a:t>
            </a:r>
            <a:r>
              <a:rPr lang="en-GB" dirty="0"/>
              <a:t>);</a:t>
            </a:r>
          </a:p>
          <a:p>
            <a:pPr marL="742950" lvl="1" indent="-360000" algn="l">
              <a:lnSpc>
                <a:spcPct val="100000"/>
              </a:lnSpc>
              <a:spcBef>
                <a:spcPts val="600"/>
              </a:spcBef>
              <a:buFont typeface="Wingdings" panose="05000000000000000000" pitchFamily="2" charset="2"/>
              <a:buChar char="§"/>
            </a:pPr>
            <a:r>
              <a:rPr lang="en-GB" dirty="0" smtClean="0">
                <a:solidFill>
                  <a:schemeClr val="tx1"/>
                </a:solidFill>
              </a:rPr>
              <a:t>EudraVigilance lists;</a:t>
            </a:r>
          </a:p>
          <a:p>
            <a:pPr marL="742950" lvl="1" indent="-360000" algn="l">
              <a:lnSpc>
                <a:spcPct val="100000"/>
              </a:lnSpc>
              <a:spcBef>
                <a:spcPts val="600"/>
              </a:spcBef>
              <a:buFont typeface="Wingdings" panose="05000000000000000000" pitchFamily="2" charset="2"/>
              <a:buChar char="§"/>
            </a:pPr>
            <a:r>
              <a:rPr lang="en-GB" dirty="0" smtClean="0"/>
              <a:t>New lists </a:t>
            </a:r>
            <a:r>
              <a:rPr lang="en-GB" dirty="0"/>
              <a:t>required for </a:t>
            </a:r>
            <a:r>
              <a:rPr lang="en-GB" dirty="0" smtClean="0"/>
              <a:t>OMS</a:t>
            </a:r>
            <a:r>
              <a:rPr lang="en-GB" dirty="0"/>
              <a:t>.</a:t>
            </a:r>
            <a:endParaRPr lang="en-GB" b="1" dirty="0" smtClean="0"/>
          </a:p>
          <a:p>
            <a:pPr marL="360000" indent="-360000" algn="l">
              <a:lnSpc>
                <a:spcPct val="100000"/>
              </a:lnSpc>
              <a:spcBef>
                <a:spcPts val="600"/>
              </a:spcBef>
              <a:buFont typeface="Arial" panose="020B0604020202020204" pitchFamily="34" charset="0"/>
              <a:buChar char="•"/>
            </a:pPr>
            <a:r>
              <a:rPr lang="en-GB" b="1" dirty="0" smtClean="0"/>
              <a:t>Substance-related </a:t>
            </a:r>
            <a:r>
              <a:rPr lang="en-GB" b="1" dirty="0"/>
              <a:t>lists remain in EUTCT until </a:t>
            </a:r>
            <a:r>
              <a:rPr lang="en-GB" dirty="0"/>
              <a:t>the Substance Management Services (SMS) is </a:t>
            </a:r>
            <a:r>
              <a:rPr lang="en-GB" dirty="0" smtClean="0"/>
              <a:t>delivered.</a:t>
            </a:r>
          </a:p>
          <a:p>
            <a:pPr marL="742950" lvl="1" indent="-360000" algn="l">
              <a:lnSpc>
                <a:spcPct val="100000"/>
              </a:lnSpc>
              <a:spcBef>
                <a:spcPts val="600"/>
              </a:spcBef>
              <a:buFont typeface="Wingdings" panose="05000000000000000000" pitchFamily="2" charset="2"/>
              <a:buChar char="§"/>
            </a:pPr>
            <a:r>
              <a:rPr lang="en-GB" u="sng" dirty="0" smtClean="0">
                <a:hlinkClick r:id="rId2"/>
              </a:rPr>
              <a:t>EUTCT</a:t>
            </a:r>
            <a:r>
              <a:rPr lang="en-GB" b="1" dirty="0" smtClean="0"/>
              <a:t> </a:t>
            </a:r>
            <a:r>
              <a:rPr lang="en-GB" dirty="0"/>
              <a:t>should be used only for browsing and downloading the Substances-related </a:t>
            </a:r>
            <a:r>
              <a:rPr lang="en-GB" dirty="0" smtClean="0"/>
              <a:t>lists.</a:t>
            </a:r>
          </a:p>
        </p:txBody>
      </p:sp>
      <p:sp>
        <p:nvSpPr>
          <p:cNvPr id="8" name="Title 1"/>
          <p:cNvSpPr txBox="1">
            <a:spLocks/>
          </p:cNvSpPr>
          <p:nvPr/>
        </p:nvSpPr>
        <p:spPr bwMode="auto">
          <a:xfrm>
            <a:off x="246907" y="11857"/>
            <a:ext cx="648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GB"/>
            </a:defPPr>
            <a:lvl1pPr algn="l" eaLnBrk="1" hangingPunct="1">
              <a:lnSpc>
                <a:spcPts val="3168"/>
              </a:lnSpc>
              <a:defRPr sz="2400" kern="0">
                <a:solidFill>
                  <a:srgbClr val="FFFFFF"/>
                </a:solidFill>
                <a:latin typeface="+mj-lt"/>
                <a:ea typeface="+mj-ea"/>
                <a:cs typeface="+mj-cs"/>
              </a:defRPr>
            </a:lvl1pPr>
            <a:lvl2pPr algn="l" eaLnBrk="1" hangingPunct="1">
              <a:lnSpc>
                <a:spcPts val="4224"/>
              </a:lnSpc>
              <a:defRPr sz="3300">
                <a:solidFill>
                  <a:schemeClr val="tx2"/>
                </a:solidFill>
              </a:defRPr>
            </a:lvl2pPr>
            <a:lvl3pPr algn="l" eaLnBrk="1" hangingPunct="1">
              <a:lnSpc>
                <a:spcPts val="4224"/>
              </a:lnSpc>
              <a:defRPr sz="3300">
                <a:solidFill>
                  <a:schemeClr val="tx2"/>
                </a:solidFill>
              </a:defRPr>
            </a:lvl3pPr>
            <a:lvl4pPr algn="l" eaLnBrk="1" hangingPunct="1">
              <a:lnSpc>
                <a:spcPts val="4224"/>
              </a:lnSpc>
              <a:defRPr sz="3300">
                <a:solidFill>
                  <a:schemeClr val="tx2"/>
                </a:solidFill>
              </a:defRPr>
            </a:lvl4pPr>
            <a:lvl5pPr algn="l" eaLnBrk="1" hangingPunct="1">
              <a:lnSpc>
                <a:spcPts val="4224"/>
              </a:lnSpc>
              <a:defRPr sz="3300">
                <a:solidFill>
                  <a:schemeClr val="tx2"/>
                </a:solidFill>
              </a:defRPr>
            </a:lvl5pPr>
            <a:lvl6pPr marL="536377" fontAlgn="base">
              <a:lnSpc>
                <a:spcPts val="4224"/>
              </a:lnSpc>
              <a:spcBef>
                <a:spcPct val="0"/>
              </a:spcBef>
              <a:spcAft>
                <a:spcPct val="0"/>
              </a:spcAft>
              <a:defRPr sz="3300">
                <a:solidFill>
                  <a:schemeClr val="tx2"/>
                </a:solidFill>
              </a:defRPr>
            </a:lvl6pPr>
            <a:lvl7pPr marL="1072753" fontAlgn="base">
              <a:lnSpc>
                <a:spcPts val="4224"/>
              </a:lnSpc>
              <a:spcBef>
                <a:spcPct val="0"/>
              </a:spcBef>
              <a:spcAft>
                <a:spcPct val="0"/>
              </a:spcAft>
              <a:defRPr sz="3300">
                <a:solidFill>
                  <a:schemeClr val="tx2"/>
                </a:solidFill>
              </a:defRPr>
            </a:lvl7pPr>
            <a:lvl8pPr marL="1609131" fontAlgn="base">
              <a:lnSpc>
                <a:spcPts val="4224"/>
              </a:lnSpc>
              <a:spcBef>
                <a:spcPct val="0"/>
              </a:spcBef>
              <a:spcAft>
                <a:spcPct val="0"/>
              </a:spcAft>
              <a:defRPr sz="3300">
                <a:solidFill>
                  <a:schemeClr val="tx2"/>
                </a:solidFill>
              </a:defRPr>
            </a:lvl8pPr>
            <a:lvl9pPr marL="2145507" fontAlgn="base">
              <a:lnSpc>
                <a:spcPts val="4224"/>
              </a:lnSpc>
              <a:spcBef>
                <a:spcPct val="0"/>
              </a:spcBef>
              <a:spcAft>
                <a:spcPct val="0"/>
              </a:spcAft>
              <a:defRPr sz="3300">
                <a:solidFill>
                  <a:schemeClr val="tx2"/>
                </a:solidFill>
              </a:defRPr>
            </a:lvl9pPr>
          </a:lstStyle>
          <a:p>
            <a:r>
              <a:rPr lang="en-GB" dirty="0" smtClean="0"/>
              <a:t>About RMS 1/2</a:t>
            </a:r>
            <a:endParaRPr lang="en-GB" dirty="0"/>
          </a:p>
        </p:txBody>
      </p:sp>
    </p:spTree>
    <p:extLst>
      <p:ext uri="{BB962C8B-B14F-4D97-AF65-F5344CB8AC3E}">
        <p14:creationId xmlns:p14="http://schemas.microsoft.com/office/powerpoint/2010/main" val="1457725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ptional smaller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Optional smaller screen (Agency)</Template>
  <TotalTime>14842</TotalTime>
  <Words>5749</Words>
  <Application>Microsoft Office PowerPoint</Application>
  <PresentationFormat>On-screen Show (4:3)</PresentationFormat>
  <Paragraphs>729</Paragraphs>
  <Slides>54</Slides>
  <Notes>23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Optional smaller screen (Agency)</vt:lpstr>
      <vt:lpstr>SPOR webinar: Using OMS &amp; RMS data in eAF</vt:lpstr>
      <vt:lpstr>Draft Agenda</vt:lpstr>
      <vt:lpstr>PowerPoint Presentation</vt:lpstr>
      <vt:lpstr>PowerPoint Presentation</vt:lpstr>
      <vt:lpstr>PowerPoint Presentation</vt:lpstr>
      <vt:lpstr>PowerPoint Presentation</vt:lpstr>
      <vt:lpstr>PowerPoint Presentation</vt:lpstr>
      <vt:lpstr>Referentials Management Services (RMS) – summary</vt:lpstr>
      <vt:lpstr>PowerPoint Presentation</vt:lpstr>
      <vt:lpstr>PowerPoint Presentation</vt:lpstr>
      <vt:lpstr>Organisation Management Services (OMS) – summary</vt:lpstr>
      <vt:lpstr>PowerPoint Presentation</vt:lpstr>
      <vt:lpstr>PowerPoint Presentation</vt:lpstr>
      <vt:lpstr>PowerPoint Presentation</vt:lpstr>
      <vt:lpstr>PowerPoint Presentation</vt:lpstr>
      <vt:lpstr>PowerPoint Presentation</vt:lpstr>
      <vt:lpstr>Org_ID versus Loc_ID</vt:lpstr>
      <vt:lpstr>Using RMS in eAF</vt:lpstr>
      <vt:lpstr>PowerPoint Presentation</vt:lpstr>
      <vt:lpstr>RMS user process</vt:lpstr>
      <vt:lpstr>PowerPoint Presentation</vt:lpstr>
      <vt:lpstr>PowerPoint Presentation</vt:lpstr>
      <vt:lpstr>PowerPoint Presentation</vt:lpstr>
      <vt:lpstr>Using OMS data in eAF</vt:lpstr>
      <vt:lpstr>PowerPoint Presentation</vt:lpstr>
      <vt:lpstr>PowerPoint Presentation</vt:lpstr>
      <vt:lpstr>PowerPoint Presentation</vt:lpstr>
      <vt:lpstr>RMS user process</vt:lpstr>
      <vt:lpstr>User process at OMS go-live</vt:lpstr>
      <vt:lpstr>PowerPoint Presentation</vt:lpstr>
      <vt:lpstr>PowerPoint Presentation</vt:lpstr>
      <vt:lpstr>PowerPoint Presentation</vt:lpstr>
      <vt:lpstr>Requesting Substance – using EMA Service Desk instead of mdms@ email</vt:lpstr>
      <vt:lpstr>PowerPoint Presentation</vt:lpstr>
      <vt:lpstr>RMS user process</vt:lpstr>
      <vt:lpstr>Requesting SPOR roles</vt:lpstr>
      <vt:lpstr>PowerPoint Presentation</vt:lpstr>
      <vt:lpstr>PowerPoint Presentation</vt:lpstr>
      <vt:lpstr>Overview of SPOR user roles &amp; functionality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 &amp; Actions</vt:lpstr>
      <vt:lpstr>PowerPoint Presentation</vt:lpstr>
      <vt:lpstr>PowerPoint Presentation</vt:lpstr>
      <vt:lpstr>PowerPoint Presentation</vt:lpstr>
      <vt:lpstr>PowerPoint Presentation</vt:lpstr>
      <vt:lpstr>Upcoming events</vt:lpstr>
      <vt:lpstr>Thank you!</vt:lpstr>
      <vt:lpstr>PowerPoint Presentation</vt:lpstr>
    </vt:vector>
  </TitlesOfParts>
  <Company>European Medicines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Anamaria Ardelean</dc:creator>
  <dc:description>Template version: 26 April 2011.</dc:description>
  <cp:lastModifiedBy>Cruickshank Susan</cp:lastModifiedBy>
  <cp:revision>696</cp:revision>
  <cp:lastPrinted>2017-11-22T15:21:22Z</cp:lastPrinted>
  <dcterms:created xsi:type="dcterms:W3CDTF">2017-09-08T10:08:32Z</dcterms:created>
  <dcterms:modified xsi:type="dcterms:W3CDTF">2017-12-15T07:29:51Z</dcterms:modified>
</cp:coreProperties>
</file>